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689F-BDB4-4A8E-95ED-4F70D33E9D3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D66D-C320-4C00-BCEF-E9F17824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689F-BDB4-4A8E-95ED-4F70D33E9D3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0D66D-C320-4C00-BCEF-E9F17824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5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5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a-IR" sz="36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بر اساس تعریف یادگیری، معلم چگونه می تواند یادگیری را در فراگیران تسهیل کند؟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4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altLang="en-US" smtClean="0">
                <a:solidFill>
                  <a:srgbClr val="000000"/>
                </a:solidFill>
              </a:rPr>
              <a:t>مفاهیم پایه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7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altLang="en-US" smtClean="0"/>
              <a:t>تعریف آموزش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4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altLang="en-US" smtClean="0"/>
              <a:t>تعریف تدریس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59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altLang="en-US" sz="2400" smtClean="0"/>
              <a:t>مقایسه آموزش و تدریس</a:t>
            </a:r>
            <a:endParaRPr lang="en-US" altLang="en-US" sz="24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89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3200" smtClean="0">
                <a:solidFill>
                  <a:schemeClr val="accent1">
                    <a:lumMod val="50000"/>
                  </a:schemeClr>
                </a:solidFill>
                <a:ea typeface="B Titr" panose="00000700000000000000" pitchFamily="2" charset="-78"/>
              </a:rPr>
              <a:t>یک معلم حرفه ای در حوزه آموزش، چه نقش هایی دارد؟</a:t>
            </a:r>
            <a:endParaRPr lang="fa-IR" altLang="en-US" sz="3200" dirty="0" smtClean="0">
              <a:solidFill>
                <a:schemeClr val="accent1">
                  <a:lumMod val="50000"/>
                </a:schemeClr>
              </a:solidFill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5221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43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Information provider &amp; coach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53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eaLnBrk="1" hangingPunct="1"/>
            <a:r>
              <a:rPr lang="en-US" altLang="en-US" sz="32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Curator</a:t>
            </a:r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of available information</a:t>
            </a:r>
            <a:endParaRPr lang="en-US" alt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0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Facilitator &amp; Mentor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5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mtClean="0">
                <a:cs typeface="B Titr" panose="00000700000000000000" pitchFamily="2" charset="-78"/>
              </a:rPr>
              <a:t>مفاهیم مقدماتی یاددهی</a:t>
            </a:r>
            <a:r>
              <a:rPr lang="en-US" smtClean="0">
                <a:cs typeface="B Titr" panose="00000700000000000000" pitchFamily="2" charset="-78"/>
              </a:rPr>
              <a:t>-</a:t>
            </a:r>
            <a:r>
              <a:rPr lang="fa-IR" smtClean="0">
                <a:cs typeface="B Titr" panose="00000700000000000000" pitchFamily="2" charset="-78"/>
              </a:rPr>
              <a:t> یادگیری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1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Scholar &amp; researcher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13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95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3200" smtClean="0">
                <a:solidFill>
                  <a:schemeClr val="accent1">
                    <a:lumMod val="50000"/>
                  </a:schemeClr>
                </a:solidFill>
                <a:ea typeface="B Titr" panose="00000700000000000000" pitchFamily="2" charset="-78"/>
              </a:rPr>
              <a:t>یک الگو برای فرایند آموزش</a:t>
            </a:r>
            <a:br>
              <a:rPr lang="fa-IR" altLang="en-US" sz="3200" smtClean="0">
                <a:solidFill>
                  <a:schemeClr val="accent1">
                    <a:lumMod val="50000"/>
                  </a:schemeClr>
                </a:solidFill>
                <a:ea typeface="B Titr" panose="00000700000000000000" pitchFamily="2" charset="-78"/>
              </a:rPr>
            </a:br>
            <a:endParaRPr lang="fa-IR" altLang="en-US" sz="3200" dirty="0" smtClean="0">
              <a:solidFill>
                <a:schemeClr val="accent1">
                  <a:lumMod val="50000"/>
                </a:schemeClr>
              </a:solidFill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0597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46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a-IR" sz="2800" smtClean="0"/>
              <a:t/>
            </a:r>
            <a:br>
              <a:rPr lang="fa-IR" sz="2800" smtClean="0"/>
            </a:br>
            <a:r>
              <a:rPr lang="fa-IR" sz="2800" smtClean="0"/>
              <a:t>کار گروهی:</a:t>
            </a:r>
            <a:br>
              <a:rPr lang="fa-IR" sz="2800" smtClean="0"/>
            </a:br>
            <a:r>
              <a:rPr lang="fa-IR" sz="2800" smtClean="0">
                <a:solidFill>
                  <a:schemeClr val="accent1">
                    <a:lumMod val="50000"/>
                  </a:schemeClr>
                </a:solidFill>
              </a:rPr>
              <a:t>هر سه نفر کنار هم یک گروه تشکیل دهید، متن را مطالعه و درباره آن بحث کنید. </a:t>
            </a:r>
            <a:r>
              <a:rPr lang="fa-IR" sz="2800" smtClean="0">
                <a:solidFill>
                  <a:srgbClr val="C00000"/>
                </a:solidFill>
              </a:rPr>
              <a:t/>
            </a:r>
            <a:br>
              <a:rPr lang="fa-IR" sz="2800" smtClean="0">
                <a:solidFill>
                  <a:srgbClr val="C00000"/>
                </a:solidFill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87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65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2400" smtClean="0">
                <a:ea typeface="B Titr" panose="00000700000000000000" pitchFamily="2" charset="-78"/>
              </a:rPr>
              <a:t>مرحله 1: فعالیت های پیش از تدریس</a:t>
            </a:r>
            <a:endParaRPr lang="fa-IR" altLang="en-US" sz="2400" dirty="0" smtClean="0"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3720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2400" smtClean="0">
                <a:solidFill>
                  <a:srgbClr val="C00000"/>
                </a:solidFill>
                <a:ea typeface="B Titr" panose="00000700000000000000" pitchFamily="2" charset="-78"/>
              </a:rPr>
              <a:t>تعیین ویژگی های ورودی یادگیرندگان</a:t>
            </a:r>
            <a:endParaRPr lang="fa-IR" altLang="en-US" sz="2400" dirty="0" smtClean="0"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8501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a-IR" sz="2800" smtClean="0"/>
              <a:t/>
            </a:r>
            <a:br>
              <a:rPr lang="fa-IR" sz="2800" smtClean="0"/>
            </a:br>
            <a:r>
              <a:rPr lang="fa-IR" sz="2800" smtClean="0"/>
              <a:t> سوال:</a:t>
            </a:r>
            <a:br>
              <a:rPr lang="fa-IR" sz="2800" smtClean="0"/>
            </a:br>
            <a:r>
              <a:rPr lang="fa-IR" sz="2800" smtClean="0"/>
              <a:t> </a:t>
            </a:r>
            <a:r>
              <a:rPr lang="fa-IR" sz="2800" smtClean="0">
                <a:solidFill>
                  <a:schemeClr val="accent1">
                    <a:lumMod val="50000"/>
                  </a:schemeClr>
                </a:solidFill>
              </a:rPr>
              <a:t>تعیین ویژگی های ورودی یادگیرندگان در حوزه عاطفی چه فایده ای دارد؟</a:t>
            </a:r>
            <a:r>
              <a:rPr lang="fa-IR" sz="2800" smtClean="0">
                <a:solidFill>
                  <a:srgbClr val="C00000"/>
                </a:solidFill>
              </a:rPr>
              <a:t/>
            </a:r>
            <a:br>
              <a:rPr lang="fa-IR" sz="2800" smtClean="0">
                <a:solidFill>
                  <a:srgbClr val="C00000"/>
                </a:solidFill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02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2400" smtClean="0">
                <a:solidFill>
                  <a:srgbClr val="C00000"/>
                </a:solidFill>
                <a:ea typeface="B Titr" panose="00000700000000000000" pitchFamily="2" charset="-78"/>
              </a:rPr>
              <a:t>تعیین ویژگی های ورودی یادگیرندگان (ادامه)</a:t>
            </a:r>
            <a:endParaRPr lang="fa-IR" altLang="en-US" sz="2400" dirty="0" smtClean="0"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3317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هدف های بخش اول کارگاه: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4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2400" smtClean="0">
                <a:ea typeface="B Titr" panose="00000700000000000000" pitchFamily="2" charset="-78"/>
              </a:rPr>
              <a:t>مرحله 1: فعالیت های پیش از تدریس</a:t>
            </a:r>
            <a:endParaRPr lang="fa-IR" altLang="en-US" sz="2400" dirty="0" smtClean="0"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2254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2800" smtClean="0">
                <a:ea typeface="B Titr" panose="00000700000000000000" pitchFamily="2" charset="-78"/>
              </a:rPr>
              <a:t>آمادگی شناختی معلم</a:t>
            </a:r>
            <a:endParaRPr lang="fa-IR" altLang="en-US" sz="2800" dirty="0" smtClean="0"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603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2800" smtClean="0">
                <a:ea typeface="B Titr" panose="00000700000000000000" pitchFamily="2" charset="-78"/>
              </a:rPr>
              <a:t>آمادگی شناختی معلم (ادامه)</a:t>
            </a:r>
            <a:endParaRPr lang="fa-IR" altLang="en-US" sz="2800" dirty="0" smtClean="0"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8742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B Titr" panose="00000700000000000000" pitchFamily="2" charset="-78"/>
                <a:cs typeface="B Titr" panose="00000700000000000000" pitchFamily="2" charset="-78"/>
              </a:rPr>
              <a:t>مبنای انتخاب روش تدریس</a:t>
            </a:r>
            <a:endParaRPr lang="fa-IR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03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2800" smtClean="0">
                <a:ea typeface="B Titr" panose="00000700000000000000" pitchFamily="2" charset="-78"/>
              </a:rPr>
              <a:t>مبنای انتخاب روش تدریس</a:t>
            </a:r>
            <a:endParaRPr lang="fa-IR" altLang="en-US" sz="2800" smtClean="0"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65464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a-IR" altLang="en-US" sz="2800" smtClean="0">
                <a:ea typeface="B Titr" panose="00000700000000000000" pitchFamily="2" charset="-78"/>
              </a:rPr>
              <a:t>مرحله 2:  فعالیت های حین تدریس</a:t>
            </a:r>
            <a:endParaRPr lang="fa-IR" altLang="en-US" sz="2800" smtClean="0"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a-IR" altLang="en-US" sz="2400" smtClean="0">
                <a:ea typeface="B Titr" panose="00000700000000000000" pitchFamily="2" charset="-78"/>
              </a:rPr>
              <a:t>مرحله 3: فعالیت های پس از تدریس </a:t>
            </a:r>
            <a:endParaRPr lang="fa-IR" altLang="en-US" sz="4000" dirty="0" smtClean="0"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99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2800" smtClean="0">
                <a:solidFill>
                  <a:srgbClr val="632523"/>
                </a:solidFill>
                <a:ea typeface="B Koodak" panose="00000700000000000000" pitchFamily="2" charset="-78"/>
              </a:rPr>
              <a:t>جمع بندی بخش اول کارگاه</a:t>
            </a:r>
            <a:br>
              <a:rPr lang="fa-IR" altLang="en-US" sz="2800" smtClean="0">
                <a:solidFill>
                  <a:srgbClr val="632523"/>
                </a:solidFill>
                <a:ea typeface="B Koodak" panose="00000700000000000000" pitchFamily="2" charset="-78"/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7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منابع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30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فعالیت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0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26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B Titr" panose="00000700000000000000" pitchFamily="2" charset="-78"/>
              </a:rPr>
              <a:t>قوانین کارگاه </a:t>
            </a:r>
            <a:endParaRPr lang="en-US" altLang="en-US" sz="2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1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سوال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3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mtClean="0">
                <a:solidFill>
                  <a:srgbClr val="662C28"/>
                </a:solidFill>
              </a:rPr>
              <a:t>مفاهیم مقدماتی یاددهی-یادگیری</a:t>
            </a:r>
            <a:endParaRPr lang="en-US" dirty="0">
              <a:solidFill>
                <a:srgbClr val="662C28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4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altLang="en-US" smtClean="0"/>
              <a:t>یادگیری چیست؟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6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altLang="en-US" smtClean="0"/>
              <a:t>تعریف یادگیری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2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(16:9)</PresentationFormat>
  <Paragraphs>34</Paragraphs>
  <Slides>39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 Koodak</vt:lpstr>
      <vt:lpstr>B Titr</vt:lpstr>
      <vt:lpstr>Calibri</vt:lpstr>
      <vt:lpstr>Calibri Light</vt:lpstr>
      <vt:lpstr>Times New Roman</vt:lpstr>
      <vt:lpstr>Office Theme</vt:lpstr>
      <vt:lpstr>PowerPoint Presentation</vt:lpstr>
      <vt:lpstr>مفاهیم مقدماتی یاددهی- یادگیری</vt:lpstr>
      <vt:lpstr>هدف های بخش اول کارگاه:</vt:lpstr>
      <vt:lpstr>فعالیت</vt:lpstr>
      <vt:lpstr>قوانین کارگاه </vt:lpstr>
      <vt:lpstr>سوال </vt:lpstr>
      <vt:lpstr>مفاهیم مقدماتی یاددهی-یادگیری</vt:lpstr>
      <vt:lpstr>یادگیری چیست؟</vt:lpstr>
      <vt:lpstr>تعریف یادگیری</vt:lpstr>
      <vt:lpstr> بر اساس تعریف یادگیری، معلم چگونه می تواند یادگیری را در فراگیران تسهیل کند؟</vt:lpstr>
      <vt:lpstr>مفاهیم پایه</vt:lpstr>
      <vt:lpstr>تعریف آموزش</vt:lpstr>
      <vt:lpstr>تعریف تدریس</vt:lpstr>
      <vt:lpstr>مقایسه آموزش و تدریس</vt:lpstr>
      <vt:lpstr>یک معلم حرفه ای در حوزه آموزش، چه نقش هایی دارد؟</vt:lpstr>
      <vt:lpstr>PowerPoint Presentation</vt:lpstr>
      <vt:lpstr>Information provider &amp; coach</vt:lpstr>
      <vt:lpstr>Curator of available information</vt:lpstr>
      <vt:lpstr>Facilitator &amp; Mentor</vt:lpstr>
      <vt:lpstr>Scholar &amp; researcher </vt:lpstr>
      <vt:lpstr>Professional </vt:lpstr>
      <vt:lpstr>یک الگو برای فرایند آموزش </vt:lpstr>
      <vt:lpstr>PowerPoint Presentation</vt:lpstr>
      <vt:lpstr> کار گروهی: هر سه نفر کنار هم یک گروه تشکیل دهید، متن را مطالعه و درباره آن بحث کنید.  </vt:lpstr>
      <vt:lpstr>PowerPoint Presentation</vt:lpstr>
      <vt:lpstr>مرحله 1: فعالیت های پیش از تدریس</vt:lpstr>
      <vt:lpstr>تعیین ویژگی های ورودی یادگیرندگان</vt:lpstr>
      <vt:lpstr>  سوال:  تعیین ویژگی های ورودی یادگیرندگان در حوزه عاطفی چه فایده ای دارد؟ </vt:lpstr>
      <vt:lpstr>تعیین ویژگی های ورودی یادگیرندگان (ادامه)</vt:lpstr>
      <vt:lpstr>مرحله 1: فعالیت های پیش از تدریس</vt:lpstr>
      <vt:lpstr>آمادگی شناختی معلم</vt:lpstr>
      <vt:lpstr>آمادگی شناختی معلم (ادامه)</vt:lpstr>
      <vt:lpstr>مبنای انتخاب روش تدریس</vt:lpstr>
      <vt:lpstr>مبنای انتخاب روش تدریس</vt:lpstr>
      <vt:lpstr>مرحله 2:  فعالیت های حین تدریس</vt:lpstr>
      <vt:lpstr>مرحله 3: فعالیت های پس از تدریس </vt:lpstr>
      <vt:lpstr>جمع بندی بخش اول کارگاه </vt:lpstr>
      <vt:lpstr>منابع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sjam</dc:creator>
  <cp:lastModifiedBy>sjam</cp:lastModifiedBy>
  <cp:revision>1</cp:revision>
  <dcterms:created xsi:type="dcterms:W3CDTF">2023-06-18T21:10:52Z</dcterms:created>
  <dcterms:modified xsi:type="dcterms:W3CDTF">2023-06-18T21:10:53Z</dcterms:modified>
</cp:coreProperties>
</file>