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56"/>
  </p:notesMasterIdLst>
  <p:sldIdLst>
    <p:sldId id="257" r:id="rId2"/>
    <p:sldId id="258" r:id="rId3"/>
    <p:sldId id="261" r:id="rId4"/>
    <p:sldId id="262" r:id="rId5"/>
    <p:sldId id="263" r:id="rId6"/>
    <p:sldId id="264" r:id="rId7"/>
    <p:sldId id="268" r:id="rId8"/>
    <p:sldId id="267" r:id="rId9"/>
    <p:sldId id="272" r:id="rId10"/>
    <p:sldId id="269" r:id="rId11"/>
    <p:sldId id="270" r:id="rId12"/>
    <p:sldId id="271" r:id="rId13"/>
    <p:sldId id="275" r:id="rId14"/>
    <p:sldId id="276" r:id="rId15"/>
    <p:sldId id="282" r:id="rId16"/>
    <p:sldId id="283" r:id="rId17"/>
    <p:sldId id="284" r:id="rId18"/>
    <p:sldId id="326" r:id="rId19"/>
    <p:sldId id="327" r:id="rId20"/>
    <p:sldId id="328" r:id="rId21"/>
    <p:sldId id="329" r:id="rId22"/>
    <p:sldId id="333" r:id="rId23"/>
    <p:sldId id="334" r:id="rId24"/>
    <p:sldId id="338" r:id="rId25"/>
    <p:sldId id="335" r:id="rId26"/>
    <p:sldId id="336" r:id="rId27"/>
    <p:sldId id="325" r:id="rId28"/>
    <p:sldId id="339" r:id="rId29"/>
    <p:sldId id="340" r:id="rId30"/>
    <p:sldId id="351" r:id="rId31"/>
    <p:sldId id="352" r:id="rId32"/>
    <p:sldId id="293" r:id="rId33"/>
    <p:sldId id="341" r:id="rId34"/>
    <p:sldId id="342" r:id="rId35"/>
    <p:sldId id="343" r:id="rId36"/>
    <p:sldId id="344" r:id="rId37"/>
    <p:sldId id="345" r:id="rId38"/>
    <p:sldId id="346" r:id="rId39"/>
    <p:sldId id="347" r:id="rId40"/>
    <p:sldId id="348" r:id="rId41"/>
    <p:sldId id="349" r:id="rId42"/>
    <p:sldId id="350" r:id="rId43"/>
    <p:sldId id="295" r:id="rId44"/>
    <p:sldId id="296" r:id="rId45"/>
    <p:sldId id="298" r:id="rId46"/>
    <p:sldId id="301" r:id="rId47"/>
    <p:sldId id="302" r:id="rId48"/>
    <p:sldId id="309" r:id="rId49"/>
    <p:sldId id="303" r:id="rId50"/>
    <p:sldId id="310" r:id="rId51"/>
    <p:sldId id="311" r:id="rId52"/>
    <p:sldId id="308" r:id="rId53"/>
    <p:sldId id="312" r:id="rId54"/>
    <p:sldId id="307"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69" autoAdjust="0"/>
    <p:restoredTop sz="94660"/>
  </p:normalViewPr>
  <p:slideViewPr>
    <p:cSldViewPr snapToGrid="0">
      <p:cViewPr varScale="1">
        <p:scale>
          <a:sx n="112" d="100"/>
          <a:sy n="112" d="100"/>
        </p:scale>
        <p:origin x="492" y="96"/>
      </p:cViewPr>
      <p:guideLst/>
    </p:cSldViewPr>
  </p:slideViewPr>
  <p:notesTextViewPr>
    <p:cViewPr>
      <p:scale>
        <a:sx n="1" d="1"/>
        <a:sy n="1" d="1"/>
      </p:scale>
      <p:origin x="0" y="0"/>
    </p:cViewPr>
  </p:notesTextViewPr>
  <p:sorterViewPr>
    <p:cViewPr>
      <p:scale>
        <a:sx n="100" d="100"/>
        <a:sy n="100" d="100"/>
      </p:scale>
      <p:origin x="0" y="-5491"/>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81A1E7-A792-482F-A45F-FF36FA923671}" type="datetimeFigureOut">
              <a:rPr lang="en-US" smtClean="0"/>
              <a:t>9/17/2025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1E63DB-6BA8-4CE1-82D1-93AA9D5E580E}" type="slidenum">
              <a:rPr lang="en-US" smtClean="0"/>
              <a:t>‹#›</a:t>
            </a:fld>
            <a:endParaRPr lang="en-US"/>
          </a:p>
        </p:txBody>
      </p:sp>
    </p:spTree>
    <p:extLst>
      <p:ext uri="{BB962C8B-B14F-4D97-AF65-F5344CB8AC3E}">
        <p14:creationId xmlns:p14="http://schemas.microsoft.com/office/powerpoint/2010/main" val="1417519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91E63DB-6BA8-4CE1-82D1-93AA9D5E580E}" type="slidenum">
              <a:rPr lang="en-US" smtClean="0"/>
              <a:t>32</a:t>
            </a:fld>
            <a:endParaRPr lang="en-US"/>
          </a:p>
        </p:txBody>
      </p:sp>
    </p:spTree>
    <p:extLst>
      <p:ext uri="{BB962C8B-B14F-4D97-AF65-F5344CB8AC3E}">
        <p14:creationId xmlns:p14="http://schemas.microsoft.com/office/powerpoint/2010/main" val="2169066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91E63DB-6BA8-4CE1-82D1-93AA9D5E580E}"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40698592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B15D495-C34B-4ECE-92AF-922B3D260221}" type="datetime1">
              <a:rPr lang="en-US" smtClean="0"/>
              <a:t>9/17/2025</a:t>
            </a:fld>
            <a:endParaRPr lang="en-US"/>
          </a:p>
        </p:txBody>
      </p:sp>
      <p:sp>
        <p:nvSpPr>
          <p:cNvPr id="5" name="Footer Placeholder 4"/>
          <p:cNvSpPr>
            <a:spLocks noGrp="1"/>
          </p:cNvSpPr>
          <p:nvPr>
            <p:ph type="ftr" sz="quarter" idx="11"/>
          </p:nvPr>
        </p:nvSpPr>
        <p:spPr/>
        <p:txBody>
          <a:bodyPr/>
          <a:lstStyle/>
          <a:p>
            <a:r>
              <a:rPr lang="en-US"/>
              <a:t>Dr. Anahita Babak</a:t>
            </a:r>
          </a:p>
        </p:txBody>
      </p:sp>
      <p:sp>
        <p:nvSpPr>
          <p:cNvPr id="6" name="Slide Number Placeholder 5"/>
          <p:cNvSpPr>
            <a:spLocks noGrp="1"/>
          </p:cNvSpPr>
          <p:nvPr>
            <p:ph type="sldNum" sz="quarter" idx="12"/>
          </p:nvPr>
        </p:nvSpPr>
        <p:spPr/>
        <p:txBody>
          <a:bodyPr/>
          <a:lstStyle/>
          <a:p>
            <a:fld id="{A5AB5983-C3ED-4C51-81C4-FE69B85493D5}"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34469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B50FF0F-FA7F-4334-A519-C7065E8AFEFF}" type="datetime1">
              <a:rPr lang="en-US" smtClean="0"/>
              <a:t>9/17/2025</a:t>
            </a:fld>
            <a:endParaRPr lang="en-US"/>
          </a:p>
        </p:txBody>
      </p:sp>
      <p:sp>
        <p:nvSpPr>
          <p:cNvPr id="5" name="Footer Placeholder 4"/>
          <p:cNvSpPr>
            <a:spLocks noGrp="1"/>
          </p:cNvSpPr>
          <p:nvPr>
            <p:ph type="ftr" sz="quarter" idx="11"/>
          </p:nvPr>
        </p:nvSpPr>
        <p:spPr/>
        <p:txBody>
          <a:bodyPr/>
          <a:lstStyle/>
          <a:p>
            <a:r>
              <a:rPr lang="en-US"/>
              <a:t>Dr. Anahita Babak</a:t>
            </a:r>
          </a:p>
        </p:txBody>
      </p:sp>
      <p:sp>
        <p:nvSpPr>
          <p:cNvPr id="6" name="Slide Number Placeholder 5"/>
          <p:cNvSpPr>
            <a:spLocks noGrp="1"/>
          </p:cNvSpPr>
          <p:nvPr>
            <p:ph type="sldNum" sz="quarter" idx="12"/>
          </p:nvPr>
        </p:nvSpPr>
        <p:spPr/>
        <p:txBody>
          <a:bodyPr/>
          <a:lstStyle/>
          <a:p>
            <a:fld id="{A5AB5983-C3ED-4C51-81C4-FE69B85493D5}" type="slidenum">
              <a:rPr lang="en-US" smtClean="0"/>
              <a:t>‹#›</a:t>
            </a:fld>
            <a:endParaRPr lang="en-US"/>
          </a:p>
        </p:txBody>
      </p:sp>
    </p:spTree>
    <p:extLst>
      <p:ext uri="{BB962C8B-B14F-4D97-AF65-F5344CB8AC3E}">
        <p14:creationId xmlns:p14="http://schemas.microsoft.com/office/powerpoint/2010/main" val="33686026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1FD4D93-DCD9-4EB0-9678-D58B93EDA046}" type="datetime1">
              <a:rPr lang="en-US" smtClean="0"/>
              <a:t>9/17/2025</a:t>
            </a:fld>
            <a:endParaRPr lang="en-US"/>
          </a:p>
        </p:txBody>
      </p:sp>
      <p:sp>
        <p:nvSpPr>
          <p:cNvPr id="5" name="Footer Placeholder 4"/>
          <p:cNvSpPr>
            <a:spLocks noGrp="1"/>
          </p:cNvSpPr>
          <p:nvPr>
            <p:ph type="ftr" sz="quarter" idx="11"/>
          </p:nvPr>
        </p:nvSpPr>
        <p:spPr/>
        <p:txBody>
          <a:bodyPr/>
          <a:lstStyle/>
          <a:p>
            <a:r>
              <a:rPr lang="en-US"/>
              <a:t>Dr. Anahita Babak</a:t>
            </a:r>
          </a:p>
        </p:txBody>
      </p:sp>
      <p:sp>
        <p:nvSpPr>
          <p:cNvPr id="6" name="Slide Number Placeholder 5"/>
          <p:cNvSpPr>
            <a:spLocks noGrp="1"/>
          </p:cNvSpPr>
          <p:nvPr>
            <p:ph type="sldNum" sz="quarter" idx="12"/>
          </p:nvPr>
        </p:nvSpPr>
        <p:spPr/>
        <p:txBody>
          <a:bodyPr/>
          <a:lstStyle/>
          <a:p>
            <a:fld id="{A5AB5983-C3ED-4C51-81C4-FE69B85493D5}" type="slidenum">
              <a:rPr lang="en-US" smtClean="0"/>
              <a:t>‹#›</a:t>
            </a:fld>
            <a:endParaRPr lang="en-US"/>
          </a:p>
        </p:txBody>
      </p:sp>
    </p:spTree>
    <p:extLst>
      <p:ext uri="{BB962C8B-B14F-4D97-AF65-F5344CB8AC3E}">
        <p14:creationId xmlns:p14="http://schemas.microsoft.com/office/powerpoint/2010/main" val="3215524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77B089-C679-4C48-8E3F-248379E95B82}" type="datetime1">
              <a:rPr lang="en-US" smtClean="0"/>
              <a:t>9/17/2025</a:t>
            </a:fld>
            <a:endParaRPr lang="en-US"/>
          </a:p>
        </p:txBody>
      </p:sp>
      <p:sp>
        <p:nvSpPr>
          <p:cNvPr id="5" name="Footer Placeholder 4"/>
          <p:cNvSpPr>
            <a:spLocks noGrp="1"/>
          </p:cNvSpPr>
          <p:nvPr>
            <p:ph type="ftr" sz="quarter" idx="11"/>
          </p:nvPr>
        </p:nvSpPr>
        <p:spPr/>
        <p:txBody>
          <a:bodyPr/>
          <a:lstStyle/>
          <a:p>
            <a:r>
              <a:rPr lang="en-US"/>
              <a:t>Dr. Anahita Babak</a:t>
            </a:r>
          </a:p>
        </p:txBody>
      </p:sp>
      <p:sp>
        <p:nvSpPr>
          <p:cNvPr id="6" name="Slide Number Placeholder 5"/>
          <p:cNvSpPr>
            <a:spLocks noGrp="1"/>
          </p:cNvSpPr>
          <p:nvPr>
            <p:ph type="sldNum" sz="quarter" idx="12"/>
          </p:nvPr>
        </p:nvSpPr>
        <p:spPr/>
        <p:txBody>
          <a:bodyPr/>
          <a:lstStyle/>
          <a:p>
            <a:fld id="{A5AB5983-C3ED-4C51-81C4-FE69B85493D5}" type="slidenum">
              <a:rPr lang="en-US" smtClean="0"/>
              <a:t>‹#›</a:t>
            </a:fld>
            <a:endParaRPr lang="en-US"/>
          </a:p>
        </p:txBody>
      </p:sp>
    </p:spTree>
    <p:extLst>
      <p:ext uri="{BB962C8B-B14F-4D97-AF65-F5344CB8AC3E}">
        <p14:creationId xmlns:p14="http://schemas.microsoft.com/office/powerpoint/2010/main" val="162316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3BEA33D-64DA-4AB7-A872-0B5116670A00}" type="datetime1">
              <a:rPr lang="en-US" smtClean="0"/>
              <a:t>9/17/2025</a:t>
            </a:fld>
            <a:endParaRPr lang="en-US"/>
          </a:p>
        </p:txBody>
      </p:sp>
      <p:sp>
        <p:nvSpPr>
          <p:cNvPr id="5" name="Footer Placeholder 4"/>
          <p:cNvSpPr>
            <a:spLocks noGrp="1"/>
          </p:cNvSpPr>
          <p:nvPr>
            <p:ph type="ftr" sz="quarter" idx="11"/>
          </p:nvPr>
        </p:nvSpPr>
        <p:spPr/>
        <p:txBody>
          <a:bodyPr/>
          <a:lstStyle/>
          <a:p>
            <a:r>
              <a:rPr lang="en-US"/>
              <a:t>Dr. Anahita Babak</a:t>
            </a:r>
          </a:p>
        </p:txBody>
      </p:sp>
      <p:sp>
        <p:nvSpPr>
          <p:cNvPr id="6" name="Slide Number Placeholder 5"/>
          <p:cNvSpPr>
            <a:spLocks noGrp="1"/>
          </p:cNvSpPr>
          <p:nvPr>
            <p:ph type="sldNum" sz="quarter" idx="12"/>
          </p:nvPr>
        </p:nvSpPr>
        <p:spPr/>
        <p:txBody>
          <a:bodyPr/>
          <a:lstStyle/>
          <a:p>
            <a:fld id="{A5AB5983-C3ED-4C51-81C4-FE69B85493D5}"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2216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E287942-CBA8-49A0-825D-12B83EDF59FF}" type="datetime1">
              <a:rPr lang="en-US" smtClean="0"/>
              <a:t>9/17/2025</a:t>
            </a:fld>
            <a:endParaRPr lang="en-US"/>
          </a:p>
        </p:txBody>
      </p:sp>
      <p:sp>
        <p:nvSpPr>
          <p:cNvPr id="6" name="Footer Placeholder 5"/>
          <p:cNvSpPr>
            <a:spLocks noGrp="1"/>
          </p:cNvSpPr>
          <p:nvPr>
            <p:ph type="ftr" sz="quarter" idx="11"/>
          </p:nvPr>
        </p:nvSpPr>
        <p:spPr/>
        <p:txBody>
          <a:bodyPr/>
          <a:lstStyle/>
          <a:p>
            <a:r>
              <a:rPr lang="en-US"/>
              <a:t>Dr. Anahita Babak</a:t>
            </a:r>
          </a:p>
        </p:txBody>
      </p:sp>
      <p:sp>
        <p:nvSpPr>
          <p:cNvPr id="7" name="Slide Number Placeholder 6"/>
          <p:cNvSpPr>
            <a:spLocks noGrp="1"/>
          </p:cNvSpPr>
          <p:nvPr>
            <p:ph type="sldNum" sz="quarter" idx="12"/>
          </p:nvPr>
        </p:nvSpPr>
        <p:spPr/>
        <p:txBody>
          <a:bodyPr/>
          <a:lstStyle/>
          <a:p>
            <a:fld id="{A5AB5983-C3ED-4C51-81C4-FE69B85493D5}" type="slidenum">
              <a:rPr lang="en-US" smtClean="0"/>
              <a:t>‹#›</a:t>
            </a:fld>
            <a:endParaRPr lang="en-US"/>
          </a:p>
        </p:txBody>
      </p:sp>
    </p:spTree>
    <p:extLst>
      <p:ext uri="{BB962C8B-B14F-4D97-AF65-F5344CB8AC3E}">
        <p14:creationId xmlns:p14="http://schemas.microsoft.com/office/powerpoint/2010/main" val="41891105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A2EC415-7614-46DE-81E3-5422F4AE6A48}" type="datetime1">
              <a:rPr lang="en-US" smtClean="0"/>
              <a:t>9/17/2025</a:t>
            </a:fld>
            <a:endParaRPr lang="en-US"/>
          </a:p>
        </p:txBody>
      </p:sp>
      <p:sp>
        <p:nvSpPr>
          <p:cNvPr id="8" name="Footer Placeholder 7"/>
          <p:cNvSpPr>
            <a:spLocks noGrp="1"/>
          </p:cNvSpPr>
          <p:nvPr>
            <p:ph type="ftr" sz="quarter" idx="11"/>
          </p:nvPr>
        </p:nvSpPr>
        <p:spPr/>
        <p:txBody>
          <a:bodyPr/>
          <a:lstStyle/>
          <a:p>
            <a:r>
              <a:rPr lang="en-US"/>
              <a:t>Dr. Anahita Babak</a:t>
            </a:r>
          </a:p>
        </p:txBody>
      </p:sp>
      <p:sp>
        <p:nvSpPr>
          <p:cNvPr id="9" name="Slide Number Placeholder 8"/>
          <p:cNvSpPr>
            <a:spLocks noGrp="1"/>
          </p:cNvSpPr>
          <p:nvPr>
            <p:ph type="sldNum" sz="quarter" idx="12"/>
          </p:nvPr>
        </p:nvSpPr>
        <p:spPr/>
        <p:txBody>
          <a:bodyPr/>
          <a:lstStyle/>
          <a:p>
            <a:fld id="{A5AB5983-C3ED-4C51-81C4-FE69B85493D5}" type="slidenum">
              <a:rPr lang="en-US" smtClean="0"/>
              <a:t>‹#›</a:t>
            </a:fld>
            <a:endParaRPr lang="en-US"/>
          </a:p>
        </p:txBody>
      </p:sp>
    </p:spTree>
    <p:extLst>
      <p:ext uri="{BB962C8B-B14F-4D97-AF65-F5344CB8AC3E}">
        <p14:creationId xmlns:p14="http://schemas.microsoft.com/office/powerpoint/2010/main" val="3352695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454038D-D975-4968-9910-86BD41070265}" type="datetime1">
              <a:rPr lang="en-US" smtClean="0"/>
              <a:t>9/17/2025</a:t>
            </a:fld>
            <a:endParaRPr lang="en-US"/>
          </a:p>
        </p:txBody>
      </p:sp>
      <p:sp>
        <p:nvSpPr>
          <p:cNvPr id="4" name="Footer Placeholder 3"/>
          <p:cNvSpPr>
            <a:spLocks noGrp="1"/>
          </p:cNvSpPr>
          <p:nvPr>
            <p:ph type="ftr" sz="quarter" idx="11"/>
          </p:nvPr>
        </p:nvSpPr>
        <p:spPr/>
        <p:txBody>
          <a:bodyPr/>
          <a:lstStyle/>
          <a:p>
            <a:r>
              <a:rPr lang="en-US"/>
              <a:t>Dr. Anahita Babak</a:t>
            </a:r>
          </a:p>
        </p:txBody>
      </p:sp>
      <p:sp>
        <p:nvSpPr>
          <p:cNvPr id="5" name="Slide Number Placeholder 4"/>
          <p:cNvSpPr>
            <a:spLocks noGrp="1"/>
          </p:cNvSpPr>
          <p:nvPr>
            <p:ph type="sldNum" sz="quarter" idx="12"/>
          </p:nvPr>
        </p:nvSpPr>
        <p:spPr/>
        <p:txBody>
          <a:bodyPr/>
          <a:lstStyle/>
          <a:p>
            <a:fld id="{A5AB5983-C3ED-4C51-81C4-FE69B85493D5}" type="slidenum">
              <a:rPr lang="en-US" smtClean="0"/>
              <a:t>‹#›</a:t>
            </a:fld>
            <a:endParaRPr lang="en-US"/>
          </a:p>
        </p:txBody>
      </p:sp>
    </p:spTree>
    <p:extLst>
      <p:ext uri="{BB962C8B-B14F-4D97-AF65-F5344CB8AC3E}">
        <p14:creationId xmlns:p14="http://schemas.microsoft.com/office/powerpoint/2010/main" val="2105984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031AC6D-BE5B-4B53-8653-F482D6897683}" type="datetime1">
              <a:rPr lang="en-US" smtClean="0"/>
              <a:t>9/17/2025</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r>
              <a:rPr lang="en-US"/>
              <a:t>Dr. Anahita Babak</a:t>
            </a:r>
          </a:p>
        </p:txBody>
      </p:sp>
      <p:sp>
        <p:nvSpPr>
          <p:cNvPr id="9" name="Slide Number Placeholder 8"/>
          <p:cNvSpPr>
            <a:spLocks noGrp="1"/>
          </p:cNvSpPr>
          <p:nvPr>
            <p:ph type="sldNum" sz="quarter" idx="12"/>
          </p:nvPr>
        </p:nvSpPr>
        <p:spPr/>
        <p:txBody>
          <a:bodyPr/>
          <a:lstStyle/>
          <a:p>
            <a:fld id="{A5AB5983-C3ED-4C51-81C4-FE69B85493D5}" type="slidenum">
              <a:rPr lang="en-US" smtClean="0"/>
              <a:t>‹#›</a:t>
            </a:fld>
            <a:endParaRPr lang="en-US"/>
          </a:p>
        </p:txBody>
      </p:sp>
    </p:spTree>
    <p:extLst>
      <p:ext uri="{BB962C8B-B14F-4D97-AF65-F5344CB8AC3E}">
        <p14:creationId xmlns:p14="http://schemas.microsoft.com/office/powerpoint/2010/main" val="11530984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EE8BD315-F2C7-465F-A9AA-12D38A578EF3}" type="datetime1">
              <a:rPr lang="en-US" smtClean="0"/>
              <a:t>9/17/2025</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r>
              <a:rPr lang="en-US"/>
              <a:t>Dr. Anahita Babak</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A5AB5983-C3ED-4C51-81C4-FE69B85493D5}" type="slidenum">
              <a:rPr lang="en-US" smtClean="0"/>
              <a:t>‹#›</a:t>
            </a:fld>
            <a:endParaRPr lang="en-US"/>
          </a:p>
        </p:txBody>
      </p:sp>
    </p:spTree>
    <p:extLst>
      <p:ext uri="{BB962C8B-B14F-4D97-AF65-F5344CB8AC3E}">
        <p14:creationId xmlns:p14="http://schemas.microsoft.com/office/powerpoint/2010/main" val="27922653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9F41FAF-0FC1-4183-96A9-52FAC9B4284E}" type="datetime1">
              <a:rPr lang="en-US" smtClean="0"/>
              <a:t>9/17/2025</a:t>
            </a:fld>
            <a:endParaRPr lang="en-US"/>
          </a:p>
        </p:txBody>
      </p:sp>
      <p:sp>
        <p:nvSpPr>
          <p:cNvPr id="6" name="Footer Placeholder 5"/>
          <p:cNvSpPr>
            <a:spLocks noGrp="1"/>
          </p:cNvSpPr>
          <p:nvPr>
            <p:ph type="ftr" sz="quarter" idx="11"/>
          </p:nvPr>
        </p:nvSpPr>
        <p:spPr/>
        <p:txBody>
          <a:bodyPr/>
          <a:lstStyle/>
          <a:p>
            <a:r>
              <a:rPr lang="en-US"/>
              <a:t>Dr. Anahita Babak</a:t>
            </a:r>
          </a:p>
        </p:txBody>
      </p:sp>
      <p:sp>
        <p:nvSpPr>
          <p:cNvPr id="7" name="Slide Number Placeholder 6"/>
          <p:cNvSpPr>
            <a:spLocks noGrp="1"/>
          </p:cNvSpPr>
          <p:nvPr>
            <p:ph type="sldNum" sz="quarter" idx="12"/>
          </p:nvPr>
        </p:nvSpPr>
        <p:spPr/>
        <p:txBody>
          <a:bodyPr/>
          <a:lstStyle/>
          <a:p>
            <a:fld id="{A5AB5983-C3ED-4C51-81C4-FE69B85493D5}" type="slidenum">
              <a:rPr lang="en-US" smtClean="0"/>
              <a:t>‹#›</a:t>
            </a:fld>
            <a:endParaRPr lang="en-US"/>
          </a:p>
        </p:txBody>
      </p:sp>
    </p:spTree>
    <p:extLst>
      <p:ext uri="{BB962C8B-B14F-4D97-AF65-F5344CB8AC3E}">
        <p14:creationId xmlns:p14="http://schemas.microsoft.com/office/powerpoint/2010/main" val="14656342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68AD410F-3943-4CCC-A70C-35B83CE7FBA5}" type="datetime1">
              <a:rPr lang="en-US" smtClean="0"/>
              <a:t>9/17/2025</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en-US"/>
              <a:t>Dr. Anahita Babak</a:t>
            </a: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A5AB5983-C3ED-4C51-81C4-FE69B85493D5}"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52482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97280" y="1598594"/>
            <a:ext cx="10058400" cy="2332591"/>
          </a:xfrm>
        </p:spPr>
        <p:txBody>
          <a:bodyPr>
            <a:normAutofit/>
          </a:bodyPr>
          <a:lstStyle/>
          <a:p>
            <a:pPr algn="ctr" rtl="1"/>
            <a:r>
              <a:rPr lang="fa-IR" sz="5400" dirty="0">
                <a:solidFill>
                  <a:srgbClr val="C00000"/>
                </a:solidFill>
                <a:cs typeface="B Titr" panose="00000700000000000000" pitchFamily="2" charset="-78"/>
              </a:rPr>
              <a:t>مهارت های ارتباطی 2</a:t>
            </a:r>
            <a:endParaRPr lang="en-US" sz="5400" dirty="0">
              <a:solidFill>
                <a:srgbClr val="C00000"/>
              </a:solidFill>
              <a:cs typeface="B Titr" panose="00000700000000000000" pitchFamily="2" charset="-78"/>
            </a:endParaRPr>
          </a:p>
        </p:txBody>
      </p:sp>
      <p:sp>
        <p:nvSpPr>
          <p:cNvPr id="3" name="Subtitle 2"/>
          <p:cNvSpPr>
            <a:spLocks noGrp="1"/>
          </p:cNvSpPr>
          <p:nvPr>
            <p:ph type="subTitle" idx="1"/>
          </p:nvPr>
        </p:nvSpPr>
        <p:spPr>
          <a:xfrm>
            <a:off x="1097280" y="4390305"/>
            <a:ext cx="10058400" cy="1607723"/>
          </a:xfrm>
        </p:spPr>
        <p:txBody>
          <a:bodyPr>
            <a:noAutofit/>
          </a:bodyPr>
          <a:lstStyle/>
          <a:p>
            <a:pPr algn="ctr">
              <a:spcBef>
                <a:spcPct val="50000"/>
              </a:spcBef>
            </a:pPr>
            <a:r>
              <a:rPr lang="fa-IR" sz="2800" b="1" dirty="0">
                <a:solidFill>
                  <a:schemeClr val="tx1"/>
                </a:solidFill>
                <a:latin typeface="Arial Narrow" pitchFamily="34" charset="0"/>
                <a:cs typeface="B Titr" panose="00000700000000000000" pitchFamily="2" charset="-78"/>
              </a:rPr>
              <a:t>دکتر آناهیتا بابک</a:t>
            </a:r>
          </a:p>
          <a:p>
            <a:pPr algn="ctr">
              <a:spcBef>
                <a:spcPct val="50000"/>
              </a:spcBef>
            </a:pPr>
            <a:r>
              <a:rPr lang="fa-IR" sz="2800" b="1" dirty="0">
                <a:solidFill>
                  <a:schemeClr val="tx1"/>
                </a:solidFill>
                <a:latin typeface="Arial Narrow" pitchFamily="34" charset="0"/>
                <a:cs typeface="B Titr" panose="00000700000000000000" pitchFamily="2" charset="-78"/>
              </a:rPr>
              <a:t>استادیار گروه پزشکی اجتماعی و خانواده</a:t>
            </a:r>
          </a:p>
          <a:p>
            <a:pPr algn="ctr">
              <a:spcBef>
                <a:spcPct val="50000"/>
              </a:spcBef>
            </a:pPr>
            <a:r>
              <a:rPr lang="fa-IR" sz="2800" b="1" dirty="0">
                <a:solidFill>
                  <a:schemeClr val="tx1"/>
                </a:solidFill>
                <a:latin typeface="Arial Narrow" pitchFamily="34" charset="0"/>
                <a:cs typeface="B Titr" panose="00000700000000000000" pitchFamily="2" charset="-78"/>
              </a:rPr>
              <a:t>دانشگاه علوم پزشکی اصفهان</a:t>
            </a:r>
            <a:endParaRPr lang="en-US" sz="2800" b="1" dirty="0">
              <a:solidFill>
                <a:schemeClr val="tx1"/>
              </a:solidFill>
              <a:cs typeface="B Titr" panose="00000700000000000000" pitchFamily="2" charset="-78"/>
            </a:endParaRPr>
          </a:p>
          <a:p>
            <a:endParaRPr lang="en-US" sz="2800" b="1" dirty="0">
              <a:solidFill>
                <a:schemeClr val="tx1"/>
              </a:solidFill>
              <a:cs typeface="B Titr" panose="00000700000000000000" pitchFamily="2" charset="-78"/>
            </a:endParaRPr>
          </a:p>
        </p:txBody>
      </p:sp>
      <p:sp>
        <p:nvSpPr>
          <p:cNvPr id="4" name="TextBox 3"/>
          <p:cNvSpPr txBox="1"/>
          <p:nvPr/>
        </p:nvSpPr>
        <p:spPr>
          <a:xfrm>
            <a:off x="5082364" y="1087806"/>
            <a:ext cx="2088232" cy="584775"/>
          </a:xfrm>
          <a:prstGeom prst="rect">
            <a:avLst/>
          </a:prstGeom>
          <a:noFill/>
        </p:spPr>
        <p:txBody>
          <a:bodyPr wrap="square" rtlCol="0">
            <a:spAutoFit/>
          </a:bodyPr>
          <a:lstStyle/>
          <a:p>
            <a:pPr algn="ctr" rtl="1"/>
            <a:r>
              <a:rPr lang="fa-IR" sz="3200" b="1" dirty="0">
                <a:cs typeface="B Titr" panose="00000700000000000000" pitchFamily="2" charset="-78"/>
              </a:rPr>
              <a:t>بنام</a:t>
            </a:r>
            <a:r>
              <a:rPr lang="fa-IR" sz="3200" dirty="0">
                <a:cs typeface="B Titr" panose="00000700000000000000" pitchFamily="2" charset="-78"/>
              </a:rPr>
              <a:t> </a:t>
            </a:r>
            <a:r>
              <a:rPr lang="fa-IR" sz="3200" b="1" dirty="0">
                <a:cs typeface="B Titr" panose="00000700000000000000" pitchFamily="2" charset="-78"/>
              </a:rPr>
              <a:t>خدا</a:t>
            </a:r>
            <a:endParaRPr lang="en-US" sz="3200" b="1" dirty="0">
              <a:cs typeface="B Titr" panose="00000700000000000000"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914" y="393246"/>
            <a:ext cx="2904765" cy="3024868"/>
          </a:xfrm>
          <a:prstGeom prst="rect">
            <a:avLst/>
          </a:prstGeom>
        </p:spPr>
      </p:pic>
    </p:spTree>
    <p:extLst>
      <p:ext uri="{BB962C8B-B14F-4D97-AF65-F5344CB8AC3E}">
        <p14:creationId xmlns:p14="http://schemas.microsoft.com/office/powerpoint/2010/main" val="7257577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4000" b="1" dirty="0">
                <a:solidFill>
                  <a:srgbClr val="FF0101"/>
                </a:solidFill>
                <a:latin typeface="Helvetica" pitchFamily="34" charset="0"/>
                <a:cs typeface="B Titr" panose="00000700000000000000" pitchFamily="2" charset="-78"/>
              </a:rPr>
              <a:t>ب ) مرحله خشم</a:t>
            </a:r>
            <a:r>
              <a:rPr lang="fa-IR" sz="4000" b="1" dirty="0">
                <a:solidFill>
                  <a:srgbClr val="FFFF00"/>
                </a:solidFill>
                <a:latin typeface="Helvetica" pitchFamily="34" charset="0"/>
                <a:cs typeface="B Titr" panose="00000700000000000000" pitchFamily="2" charset="-78"/>
              </a:rPr>
              <a:t> </a:t>
            </a:r>
            <a:br>
              <a:rPr lang="fa-IR" sz="4000" b="1" dirty="0">
                <a:solidFill>
                  <a:srgbClr val="FFFF00"/>
                </a:solidFill>
                <a:latin typeface="Helvetica" pitchFamily="34" charset="0"/>
                <a:cs typeface="B Titr" panose="00000700000000000000" pitchFamily="2" charset="-78"/>
              </a:rPr>
            </a:br>
            <a:endParaRPr lang="en-US" sz="4000" dirty="0">
              <a:cs typeface="B Titr" panose="00000700000000000000" pitchFamily="2" charset="-78"/>
            </a:endParaRPr>
          </a:p>
        </p:txBody>
      </p:sp>
      <p:sp>
        <p:nvSpPr>
          <p:cNvPr id="3" name="Content Placeholder 2"/>
          <p:cNvSpPr>
            <a:spLocks noGrp="1"/>
          </p:cNvSpPr>
          <p:nvPr>
            <p:ph idx="1"/>
          </p:nvPr>
        </p:nvSpPr>
        <p:spPr>
          <a:xfrm>
            <a:off x="1188147" y="2034500"/>
            <a:ext cx="10326976" cy="4641273"/>
          </a:xfrm>
        </p:spPr>
        <p:txBody>
          <a:bodyPr>
            <a:normAutofit/>
          </a:bodyPr>
          <a:lstStyle/>
          <a:p>
            <a:pPr algn="just" rtl="1">
              <a:lnSpc>
                <a:spcPct val="150000"/>
              </a:lnSpc>
              <a:buFont typeface="Wingdings" panose="05000000000000000000" pitchFamily="2" charset="2"/>
              <a:buChar char="v"/>
              <a:defRPr/>
            </a:pPr>
            <a:r>
              <a:rPr lang="fa-IR" sz="2200" b="1" dirty="0">
                <a:latin typeface="Helvetica" pitchFamily="34" charset="0"/>
                <a:cs typeface="B Nazanin" panose="00000400000000000000" pitchFamily="2" charset="-78"/>
              </a:rPr>
              <a:t>مرحله ای است که شما کنترل خودتان را از دست می دهید و رفتار پرخاشگرانه از خود نشان می دهید مانند: فریاد زدن، حمله ور شدن و ...</a:t>
            </a:r>
          </a:p>
          <a:p>
            <a:pPr algn="just" rtl="1">
              <a:lnSpc>
                <a:spcPct val="150000"/>
              </a:lnSpc>
              <a:buFont typeface="Wingdings" panose="05000000000000000000" pitchFamily="2" charset="2"/>
              <a:buChar char="v"/>
              <a:defRPr/>
            </a:pPr>
            <a:r>
              <a:rPr lang="fa-IR" sz="2200" b="1" dirty="0">
                <a:latin typeface="Helvetica" pitchFamily="34" charset="0"/>
                <a:cs typeface="B Nazanin" panose="00000400000000000000" pitchFamily="2" charset="-78"/>
              </a:rPr>
              <a:t>رفتارهای پرخاشگرانه به دو دسته تقسیم می شود:</a:t>
            </a:r>
          </a:p>
          <a:p>
            <a:pPr algn="just" rtl="1">
              <a:lnSpc>
                <a:spcPct val="150000"/>
              </a:lnSpc>
              <a:buFont typeface="Wingdings" panose="05000000000000000000" pitchFamily="2" charset="2"/>
              <a:buChar char="ü"/>
              <a:defRPr/>
            </a:pPr>
            <a:r>
              <a:rPr lang="fa-IR" sz="2200" b="1" dirty="0">
                <a:solidFill>
                  <a:srgbClr val="00B050"/>
                </a:solidFill>
                <a:latin typeface="Helvetica" pitchFamily="34" charset="0"/>
                <a:cs typeface="B Nazanin" panose="00000400000000000000" pitchFamily="2" charset="-78"/>
              </a:rPr>
              <a:t>پرخاشگری کلامی: </a:t>
            </a:r>
            <a:r>
              <a:rPr lang="fa-IR" sz="2200" b="1" dirty="0">
                <a:latin typeface="Helvetica" pitchFamily="34" charset="0"/>
                <a:cs typeface="B Nazanin" panose="00000400000000000000" pitchFamily="2" charset="-78"/>
              </a:rPr>
              <a:t>به رفتارهایی مانند فریاد زدن و توهین کردن اطلاق می شود </a:t>
            </a:r>
          </a:p>
          <a:p>
            <a:pPr algn="just" rtl="1">
              <a:lnSpc>
                <a:spcPct val="150000"/>
              </a:lnSpc>
              <a:buFont typeface="Wingdings" panose="05000000000000000000" pitchFamily="2" charset="2"/>
              <a:buChar char="ü"/>
              <a:defRPr/>
            </a:pPr>
            <a:r>
              <a:rPr lang="fa-IR" sz="2200" b="1" dirty="0">
                <a:solidFill>
                  <a:srgbClr val="00B050"/>
                </a:solidFill>
                <a:latin typeface="Helvetica" pitchFamily="34" charset="0"/>
                <a:cs typeface="B Nazanin" panose="00000400000000000000" pitchFamily="2" charset="-78"/>
              </a:rPr>
              <a:t>پرخاشگری غیرکلامی: </a:t>
            </a:r>
            <a:r>
              <a:rPr lang="fa-IR" sz="2200" b="1" dirty="0">
                <a:latin typeface="Helvetica" pitchFamily="34" charset="0"/>
                <a:cs typeface="B Nazanin" panose="00000400000000000000" pitchFamily="2" charset="-78"/>
              </a:rPr>
              <a:t>به رفتارهایی مانند پرت کردن یا شکستن اشیاء، حمله ور شدن به کسی یا چیزی، کتک زدن، و یا صدمه زدن گفته می شود</a:t>
            </a:r>
          </a:p>
          <a:p>
            <a:pPr algn="just" rtl="1">
              <a:lnSpc>
                <a:spcPct val="150000"/>
              </a:lnSpc>
              <a:buFont typeface="Wingdings" panose="05000000000000000000" pitchFamily="2" charset="2"/>
              <a:buChar char="v"/>
              <a:defRPr/>
            </a:pPr>
            <a:endParaRPr lang="fa-IR" sz="2200" b="1" dirty="0">
              <a:latin typeface="Helvetica" pitchFamily="34" charset="0"/>
              <a:cs typeface="B Nazanin" panose="00000400000000000000" pitchFamily="2" charset="-78"/>
            </a:endParaRPr>
          </a:p>
          <a:p>
            <a:pPr algn="r" rtl="1">
              <a:lnSpc>
                <a:spcPct val="150000"/>
              </a:lnSpc>
              <a:buFont typeface="Wingdings" panose="05000000000000000000" pitchFamily="2" charset="2"/>
              <a:buChar char="v"/>
            </a:pPr>
            <a:endParaRPr lang="en-US" sz="22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A5AB5983-C3ED-4C51-81C4-FE69B85493D5}" type="slidenum">
              <a:rPr lang="en-US" smtClean="0"/>
              <a:t>10</a:t>
            </a:fld>
            <a:endParaRPr lang="en-US"/>
          </a:p>
        </p:txBody>
      </p:sp>
      <p:sp>
        <p:nvSpPr>
          <p:cNvPr id="5" name="Footer Placeholder 4"/>
          <p:cNvSpPr>
            <a:spLocks noGrp="1"/>
          </p:cNvSpPr>
          <p:nvPr>
            <p:ph type="ftr" sz="quarter" idx="11"/>
          </p:nvPr>
        </p:nvSpPr>
        <p:spPr/>
        <p:txBody>
          <a:bodyPr/>
          <a:lstStyle/>
          <a:p>
            <a:r>
              <a:rPr lang="en-US"/>
              <a:t>Dr. Anahita Babak</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28" y="0"/>
            <a:ext cx="2133124" cy="2051081"/>
          </a:xfrm>
          <a:prstGeom prst="rect">
            <a:avLst/>
          </a:prstGeom>
        </p:spPr>
      </p:pic>
    </p:spTree>
    <p:extLst>
      <p:ext uri="{BB962C8B-B14F-4D97-AF65-F5344CB8AC3E}">
        <p14:creationId xmlns:p14="http://schemas.microsoft.com/office/powerpoint/2010/main" val="832513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4000" b="1" dirty="0">
                <a:solidFill>
                  <a:srgbClr val="FF0000"/>
                </a:solidFill>
                <a:latin typeface="Helvetica" pitchFamily="34" charset="0"/>
                <a:cs typeface="B Titr" panose="00000700000000000000" pitchFamily="2" charset="-78"/>
              </a:rPr>
              <a:t>ج- مرحله پس از خشم</a:t>
            </a:r>
            <a:br>
              <a:rPr lang="fa-IR" sz="4000" b="1" dirty="0">
                <a:solidFill>
                  <a:srgbClr val="FF0000"/>
                </a:solidFill>
                <a:latin typeface="Helvetica" pitchFamily="34" charset="0"/>
                <a:cs typeface="B Titr" panose="00000700000000000000" pitchFamily="2" charset="-78"/>
              </a:rPr>
            </a:br>
            <a:endParaRPr lang="en-US" sz="4000" dirty="0">
              <a:solidFill>
                <a:srgbClr val="FF0000"/>
              </a:solidFill>
              <a:cs typeface="B Titr" panose="00000700000000000000" pitchFamily="2" charset="-78"/>
            </a:endParaRPr>
          </a:p>
        </p:txBody>
      </p:sp>
      <p:sp>
        <p:nvSpPr>
          <p:cNvPr id="3" name="Content Placeholder 2"/>
          <p:cNvSpPr>
            <a:spLocks noGrp="1"/>
          </p:cNvSpPr>
          <p:nvPr>
            <p:ph idx="1"/>
          </p:nvPr>
        </p:nvSpPr>
        <p:spPr>
          <a:xfrm>
            <a:off x="1097281" y="1704109"/>
            <a:ext cx="10407332" cy="4207113"/>
          </a:xfrm>
        </p:spPr>
        <p:txBody>
          <a:bodyPr>
            <a:normAutofit/>
          </a:bodyPr>
          <a:lstStyle/>
          <a:p>
            <a:pPr algn="just" rtl="1">
              <a:lnSpc>
                <a:spcPct val="150000"/>
              </a:lnSpc>
              <a:buFont typeface="Wingdings" panose="05000000000000000000" pitchFamily="2" charset="2"/>
              <a:buChar char="v"/>
              <a:defRPr/>
            </a:pPr>
            <a:r>
              <a:rPr lang="fa-IR" sz="2200" b="1" dirty="0">
                <a:solidFill>
                  <a:schemeClr val="tx1"/>
                </a:solidFill>
                <a:latin typeface="Helvetica" pitchFamily="34" charset="0"/>
                <a:cs typeface="B Nazanin" panose="00000400000000000000" pitchFamily="2" charset="-78"/>
              </a:rPr>
              <a:t>مرحله ای است که شما خشم خودتان را به روشی خالی کرده اید و اکنون عصبانی و خشمگین نیستید و سبک شده اید اما احساس دیگری دارید، احساس خجالت ، شرم ، پشیمانی ، ترس و ...</a:t>
            </a:r>
          </a:p>
          <a:p>
            <a:pPr algn="just" rtl="1">
              <a:lnSpc>
                <a:spcPct val="150000"/>
              </a:lnSpc>
              <a:buFont typeface="Wingdings" panose="05000000000000000000" pitchFamily="2" charset="2"/>
              <a:buChar char="v"/>
              <a:defRPr/>
            </a:pPr>
            <a:r>
              <a:rPr lang="fa-IR" sz="2200" b="1" dirty="0">
                <a:solidFill>
                  <a:schemeClr val="tx1"/>
                </a:solidFill>
                <a:latin typeface="Helvetica" pitchFamily="34" charset="0"/>
                <a:cs typeface="B Nazanin" panose="00000400000000000000" pitchFamily="2" charset="-78"/>
              </a:rPr>
              <a:t>این که حرفی زده اید و یا رفتار پرخاشگرانه انجام داده اید که چندان خوشایند نبوده است، خجالت می کشید و با خود می گویید : این چه کاری بود که کردم یا این چه حرفی بود که زدم . کاش این کلمه را نمی گفتم . کاش این رفتارها را انجام نمی دادم</a:t>
            </a:r>
            <a:endParaRPr lang="en-US" sz="2200" dirty="0">
              <a:solidFill>
                <a:schemeClr val="tx1"/>
              </a:solidFill>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A5AB5983-C3ED-4C51-81C4-FE69B85493D5}" type="slidenum">
              <a:rPr lang="en-US" smtClean="0"/>
              <a:t>11</a:t>
            </a:fld>
            <a:endParaRPr lang="en-US"/>
          </a:p>
        </p:txBody>
      </p:sp>
      <p:sp>
        <p:nvSpPr>
          <p:cNvPr id="5" name="Footer Placeholder 4"/>
          <p:cNvSpPr>
            <a:spLocks noGrp="1"/>
          </p:cNvSpPr>
          <p:nvPr>
            <p:ph type="ftr" sz="quarter" idx="11"/>
          </p:nvPr>
        </p:nvSpPr>
        <p:spPr/>
        <p:txBody>
          <a:bodyPr/>
          <a:lstStyle/>
          <a:p>
            <a:r>
              <a:rPr lang="en-US"/>
              <a:t>Dr. Anahita Babak</a:t>
            </a:r>
          </a:p>
        </p:txBody>
      </p:sp>
    </p:spTree>
    <p:extLst>
      <p:ext uri="{BB962C8B-B14F-4D97-AF65-F5344CB8AC3E}">
        <p14:creationId xmlns:p14="http://schemas.microsoft.com/office/powerpoint/2010/main" val="29466542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0451" y="439004"/>
            <a:ext cx="10058400" cy="823740"/>
          </a:xfrm>
        </p:spPr>
        <p:txBody>
          <a:bodyPr>
            <a:normAutofit/>
          </a:bodyPr>
          <a:lstStyle/>
          <a:p>
            <a:pPr algn="ctr" rtl="1"/>
            <a:r>
              <a:rPr lang="fa-IR" sz="4000" b="1" dirty="0">
                <a:solidFill>
                  <a:schemeClr val="tx1"/>
                </a:solidFill>
                <a:latin typeface="Tahoma" panose="020B0604030504040204" pitchFamily="34" charset="0"/>
                <a:ea typeface="Tahoma" panose="020B0604030504040204" pitchFamily="34" charset="0"/>
                <a:cs typeface="B Titr" panose="00000700000000000000" pitchFamily="2" charset="-78"/>
              </a:rPr>
              <a:t>چراغ راهنماي خشم </a:t>
            </a:r>
            <a:endParaRPr lang="en-US" sz="4000" b="1" dirty="0">
              <a:solidFill>
                <a:schemeClr val="tx1"/>
              </a:solidFill>
              <a:latin typeface="Tahoma" panose="020B0604030504040204" pitchFamily="34" charset="0"/>
              <a:ea typeface="Tahoma" panose="020B0604030504040204" pitchFamily="34" charset="0"/>
              <a:cs typeface="B Titr" panose="00000700000000000000" pitchFamily="2" charset="-78"/>
            </a:endParaRPr>
          </a:p>
        </p:txBody>
      </p:sp>
      <p:sp>
        <p:nvSpPr>
          <p:cNvPr id="3" name="Content Placeholder 2"/>
          <p:cNvSpPr>
            <a:spLocks noGrp="1"/>
          </p:cNvSpPr>
          <p:nvPr>
            <p:ph idx="1"/>
          </p:nvPr>
        </p:nvSpPr>
        <p:spPr>
          <a:xfrm>
            <a:off x="1252845" y="1915887"/>
            <a:ext cx="10096006" cy="4016828"/>
          </a:xfrm>
          <a:solidFill>
            <a:schemeClr val="accent1">
              <a:lumMod val="40000"/>
              <a:lumOff val="60000"/>
            </a:schemeClr>
          </a:solidFill>
        </p:spPr>
        <p:txBody>
          <a:bodyPr>
            <a:noAutofit/>
          </a:bodyPr>
          <a:lstStyle/>
          <a:p>
            <a:pPr algn="r" rtl="1">
              <a:lnSpc>
                <a:spcPct val="150000"/>
              </a:lnSpc>
              <a:buNone/>
            </a:pPr>
            <a:r>
              <a:rPr lang="fa-IR" sz="2400" b="1" dirty="0">
                <a:solidFill>
                  <a:schemeClr val="tx1"/>
                </a:solidFill>
                <a:cs typeface="B Nazanin" panose="00000400000000000000" pitchFamily="2" charset="-78"/>
              </a:rPr>
              <a:t> </a:t>
            </a:r>
            <a:r>
              <a:rPr lang="fa-IR" sz="2400" b="1" dirty="0">
                <a:solidFill>
                  <a:srgbClr val="FF0000"/>
                </a:solidFill>
                <a:cs typeface="B Nazanin" panose="00000400000000000000" pitchFamily="2" charset="-78"/>
              </a:rPr>
              <a:t>چراغ قرمز : </a:t>
            </a:r>
            <a:r>
              <a:rPr lang="fa-IR" sz="2400" b="1" dirty="0">
                <a:solidFill>
                  <a:schemeClr val="tx1"/>
                </a:solidFill>
                <a:cs typeface="B Nazanin" panose="00000400000000000000" pitchFamily="2" charset="-78"/>
              </a:rPr>
              <a:t>ايست ؛ چند نفس عميق بكشيد ؛ سعي كنيد خودرا آرام سازيد</a:t>
            </a:r>
          </a:p>
          <a:p>
            <a:pPr algn="r" rtl="1">
              <a:lnSpc>
                <a:spcPct val="150000"/>
              </a:lnSpc>
              <a:buNone/>
            </a:pPr>
            <a:r>
              <a:rPr lang="fa-IR" sz="2400" b="1" dirty="0">
                <a:solidFill>
                  <a:schemeClr val="tx1"/>
                </a:solidFill>
                <a:cs typeface="B Nazanin" panose="00000400000000000000" pitchFamily="2" charset="-78"/>
              </a:rPr>
              <a:t> </a:t>
            </a:r>
            <a:r>
              <a:rPr lang="fa-IR" sz="2400" b="1" dirty="0">
                <a:solidFill>
                  <a:srgbClr val="FFFF00"/>
                </a:solidFill>
                <a:cs typeface="B Nazanin" panose="00000400000000000000" pitchFamily="2" charset="-78"/>
              </a:rPr>
              <a:t>چراغ زرد: </a:t>
            </a:r>
            <a:r>
              <a:rPr lang="fa-IR" sz="2400" b="1" dirty="0">
                <a:solidFill>
                  <a:schemeClr val="tx1"/>
                </a:solidFill>
                <a:cs typeface="B Nazanin" panose="00000400000000000000" pitchFamily="2" charset="-78"/>
              </a:rPr>
              <a:t> به معني احتياط است ؛ يعني شما هنوز بر خود مسلط نشده ايد و مواظب باشيد كه به خود و ديگران آسيب نزنيد </a:t>
            </a:r>
          </a:p>
          <a:p>
            <a:pPr algn="r" rtl="1">
              <a:lnSpc>
                <a:spcPct val="150000"/>
              </a:lnSpc>
              <a:buNone/>
            </a:pPr>
            <a:r>
              <a:rPr lang="fa-IR" sz="2400" b="1" dirty="0">
                <a:solidFill>
                  <a:srgbClr val="00B050"/>
                </a:solidFill>
                <a:cs typeface="B Nazanin" panose="00000400000000000000" pitchFamily="2" charset="-78"/>
              </a:rPr>
              <a:t>چراغ سبز : </a:t>
            </a:r>
            <a:r>
              <a:rPr lang="fa-IR" sz="2400" b="1" dirty="0">
                <a:solidFill>
                  <a:schemeClr val="tx1"/>
                </a:solidFill>
                <a:cs typeface="B Nazanin" panose="00000400000000000000" pitchFamily="2" charset="-78"/>
              </a:rPr>
              <a:t>نشان مي دهد كه ما آرام هستيم و مي توانيم با كسي كه مارا عصباني يا آزرده كرده صحبت كنيم و ناراحتي خود را ابراز كنيم </a:t>
            </a:r>
          </a:p>
          <a:p>
            <a:pPr algn="r" rtl="1">
              <a:lnSpc>
                <a:spcPct val="150000"/>
              </a:lnSpc>
              <a:buNone/>
            </a:pPr>
            <a:endParaRPr lang="fa-IR" sz="2400" b="1" dirty="0">
              <a:solidFill>
                <a:schemeClr val="tx1"/>
              </a:solidFill>
              <a:cs typeface="B Nazanin" panose="00000400000000000000" pitchFamily="2" charset="-78"/>
            </a:endParaRPr>
          </a:p>
          <a:p>
            <a:pPr algn="r" rtl="1">
              <a:lnSpc>
                <a:spcPct val="150000"/>
              </a:lnSpc>
              <a:buNone/>
            </a:pPr>
            <a:endParaRPr lang="en-US" sz="2400" b="1" dirty="0">
              <a:solidFill>
                <a:schemeClr val="tx1"/>
              </a:solidFill>
              <a:cs typeface="B Nazanin" panose="00000400000000000000" pitchFamily="2" charset="-78"/>
            </a:endParaRPr>
          </a:p>
          <a:p>
            <a:pPr algn="r" rtl="1">
              <a:lnSpc>
                <a:spcPct val="150000"/>
              </a:lnSpc>
            </a:pPr>
            <a:endParaRPr lang="en-US" sz="2400" b="1" dirty="0">
              <a:solidFill>
                <a:schemeClr val="tx1"/>
              </a:solidFill>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A5AB5983-C3ED-4C51-81C4-FE69B85493D5}" type="slidenum">
              <a:rPr lang="en-US" smtClean="0"/>
              <a:t>12</a:t>
            </a:fld>
            <a:endParaRPr lang="en-US"/>
          </a:p>
        </p:txBody>
      </p:sp>
      <p:sp>
        <p:nvSpPr>
          <p:cNvPr id="5" name="Footer Placeholder 4"/>
          <p:cNvSpPr>
            <a:spLocks noGrp="1"/>
          </p:cNvSpPr>
          <p:nvPr>
            <p:ph type="ftr" sz="quarter" idx="11"/>
          </p:nvPr>
        </p:nvSpPr>
        <p:spPr/>
        <p:txBody>
          <a:bodyPr/>
          <a:lstStyle/>
          <a:p>
            <a:r>
              <a:rPr lang="en-US"/>
              <a:t>Dr. Anahita Babak</a:t>
            </a:r>
          </a:p>
        </p:txBody>
      </p:sp>
    </p:spTree>
    <p:extLst>
      <p:ext uri="{BB962C8B-B14F-4D97-AF65-F5344CB8AC3E}">
        <p14:creationId xmlns:p14="http://schemas.microsoft.com/office/powerpoint/2010/main" val="5747213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Oval 26"/>
          <p:cNvSpPr>
            <a:spLocks noChangeArrowheads="1"/>
          </p:cNvSpPr>
          <p:nvPr/>
        </p:nvSpPr>
        <p:spPr bwMode="auto">
          <a:xfrm>
            <a:off x="2370138" y="4904355"/>
            <a:ext cx="2411412" cy="1368425"/>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hlink"/>
              </a:buClr>
              <a:buSzPct val="80000"/>
              <a:buFont typeface="Arial" panose="020B0604020202020204" pitchFamily="34" charset="0"/>
              <a:buChar char="►"/>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Font typeface="Wingdings" panose="05000000000000000000" pitchFamily="2" charset="2"/>
              <a:buChar char="§"/>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80000"/>
              <a:buFont typeface="Arial" panose="020B0604020202020204" pitchFamily="34" charset="0"/>
              <a:buChar char="►"/>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9pPr>
          </a:lstStyle>
          <a:p>
            <a:pPr algn="ctr" rtl="1" eaLnBrk="1" hangingPunct="1">
              <a:spcBef>
                <a:spcPct val="0"/>
              </a:spcBef>
              <a:buClrTx/>
              <a:buSzTx/>
              <a:buFontTx/>
              <a:buNone/>
              <a:defRPr/>
            </a:pPr>
            <a:r>
              <a:rPr lang="fa-IR" altLang="fa-IR" sz="2000" b="1" dirty="0">
                <a:solidFill>
                  <a:srgbClr val="FFFF00"/>
                </a:solidFill>
                <a:latin typeface="Arial" panose="020B0604020202020204" pitchFamily="34" charset="0"/>
                <a:cs typeface="B Nazanin" panose="00000400000000000000" pitchFamily="2" charset="-78"/>
              </a:rPr>
              <a:t>جسماني:</a:t>
            </a:r>
          </a:p>
          <a:p>
            <a:pPr algn="ctr" rtl="1" eaLnBrk="1" hangingPunct="1">
              <a:spcBef>
                <a:spcPct val="0"/>
              </a:spcBef>
              <a:buClrTx/>
              <a:buSzTx/>
              <a:buFontTx/>
              <a:buNone/>
              <a:defRPr/>
            </a:pPr>
            <a:r>
              <a:rPr lang="fa-IR" altLang="fa-IR" sz="1800" dirty="0">
                <a:latin typeface="Arial" panose="020B0604020202020204" pitchFamily="34" charset="0"/>
                <a:cs typeface="B Nazanin" panose="00000400000000000000" pitchFamily="2" charset="-78"/>
              </a:rPr>
              <a:t> </a:t>
            </a:r>
            <a:r>
              <a:rPr lang="fa-IR" altLang="fa-IR" sz="2000" b="1" dirty="0">
                <a:solidFill>
                  <a:schemeClr val="bg1"/>
                </a:solidFill>
                <a:latin typeface="Arial" panose="020B0604020202020204" pitchFamily="34" charset="0"/>
                <a:cs typeface="B Nazanin" panose="00000400000000000000" pitchFamily="2" charset="-78"/>
              </a:rPr>
              <a:t>تنش بالا يا </a:t>
            </a:r>
          </a:p>
          <a:p>
            <a:pPr algn="ctr" rtl="1" eaLnBrk="1" hangingPunct="1">
              <a:spcBef>
                <a:spcPct val="0"/>
              </a:spcBef>
              <a:buClrTx/>
              <a:buSzTx/>
              <a:buFontTx/>
              <a:buNone/>
              <a:defRPr/>
            </a:pPr>
            <a:r>
              <a:rPr lang="fa-IR" altLang="fa-IR" sz="2000" b="1" dirty="0">
                <a:solidFill>
                  <a:schemeClr val="bg1"/>
                </a:solidFill>
                <a:latin typeface="Arial" panose="020B0604020202020204" pitchFamily="34" charset="0"/>
                <a:cs typeface="B Nazanin" panose="00000400000000000000" pitchFamily="2" charset="-78"/>
              </a:rPr>
              <a:t>برانگيختگي</a:t>
            </a:r>
          </a:p>
          <a:p>
            <a:pPr algn="ctr" rtl="1" eaLnBrk="1" hangingPunct="1">
              <a:spcBef>
                <a:spcPct val="0"/>
              </a:spcBef>
              <a:buClrTx/>
              <a:buSzTx/>
              <a:buFontTx/>
              <a:buNone/>
              <a:defRPr/>
            </a:pPr>
            <a:r>
              <a:rPr lang="fa-IR" altLang="fa-IR" sz="2000" b="1" dirty="0">
                <a:solidFill>
                  <a:schemeClr val="bg1"/>
                </a:solidFill>
                <a:latin typeface="Arial" panose="020B0604020202020204" pitchFamily="34" charset="0"/>
                <a:cs typeface="B Nazanin" panose="00000400000000000000" pitchFamily="2" charset="-78"/>
              </a:rPr>
              <a:t> جسماني عميق</a:t>
            </a:r>
            <a:endParaRPr lang="en-US" altLang="fa-IR" sz="2000" b="1" dirty="0">
              <a:solidFill>
                <a:schemeClr val="bg1"/>
              </a:solidFill>
              <a:latin typeface="Arial" panose="020B0604020202020204" pitchFamily="34" charset="0"/>
              <a:cs typeface="B Nazanin" panose="00000400000000000000" pitchFamily="2" charset="-78"/>
            </a:endParaRPr>
          </a:p>
        </p:txBody>
      </p:sp>
      <p:sp>
        <p:nvSpPr>
          <p:cNvPr id="19459" name="Rectangle 3"/>
          <p:cNvSpPr>
            <a:spLocks noGrp="1" noRot="1" noChangeArrowheads="1"/>
          </p:cNvSpPr>
          <p:nvPr>
            <p:ph type="body" idx="1"/>
          </p:nvPr>
        </p:nvSpPr>
        <p:spPr>
          <a:xfrm>
            <a:off x="1524000" y="0"/>
            <a:ext cx="9144000" cy="6858000"/>
          </a:xfrm>
        </p:spPr>
        <p:txBody>
          <a:bodyPr/>
          <a:lstStyle/>
          <a:p>
            <a:pPr marL="0" indent="0" algn="ctr" rtl="1">
              <a:spcBef>
                <a:spcPct val="0"/>
              </a:spcBef>
              <a:buClrTx/>
              <a:buNone/>
              <a:defRPr/>
            </a:pPr>
            <a:r>
              <a:rPr lang="fa-IR" dirty="0"/>
              <a:t>      </a:t>
            </a:r>
            <a:r>
              <a:rPr lang="fa-IR" b="1" dirty="0">
                <a:solidFill>
                  <a:schemeClr val="bg2">
                    <a:lumMod val="50000"/>
                  </a:schemeClr>
                </a:solidFill>
                <a:latin typeface="Arial" panose="020B0604020202020204" pitchFamily="34" charset="0"/>
              </a:rPr>
              <a:t>     </a:t>
            </a:r>
            <a:r>
              <a:rPr lang="fa-IR" dirty="0"/>
              <a:t>             </a:t>
            </a:r>
            <a:endParaRPr lang="en-US" sz="2400" b="1" dirty="0">
              <a:solidFill>
                <a:srgbClr val="FFFF00"/>
              </a:solidFill>
              <a:latin typeface="Arial" panose="020B0604020202020204" pitchFamily="34" charset="0"/>
              <a:cs typeface="B Nazanin" panose="00000400000000000000" pitchFamily="2" charset="-78"/>
            </a:endParaRPr>
          </a:p>
        </p:txBody>
      </p:sp>
      <p:sp>
        <p:nvSpPr>
          <p:cNvPr id="8197" name="Oval 5"/>
          <p:cNvSpPr>
            <a:spLocks noChangeArrowheads="1"/>
          </p:cNvSpPr>
          <p:nvPr/>
        </p:nvSpPr>
        <p:spPr bwMode="auto">
          <a:xfrm>
            <a:off x="4691857" y="113053"/>
            <a:ext cx="2952750" cy="1196975"/>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hlink"/>
              </a:buClr>
              <a:buSzPct val="80000"/>
              <a:buFont typeface="Arial" panose="020B0604020202020204" pitchFamily="34" charset="0"/>
              <a:buChar char="►"/>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Font typeface="Wingdings" panose="05000000000000000000" pitchFamily="2" charset="2"/>
              <a:buChar char="§"/>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80000"/>
              <a:buFont typeface="Arial" panose="020B0604020202020204" pitchFamily="34" charset="0"/>
              <a:buChar char="►"/>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9pPr>
          </a:lstStyle>
          <a:p>
            <a:pPr algn="ctr" rtl="1" eaLnBrk="1" hangingPunct="1">
              <a:spcBef>
                <a:spcPct val="0"/>
              </a:spcBef>
              <a:buClrTx/>
              <a:buSzTx/>
              <a:buFontTx/>
              <a:buNone/>
            </a:pPr>
            <a:r>
              <a:rPr lang="fa-IR" altLang="fa-IR" sz="2400" b="1" dirty="0">
                <a:solidFill>
                  <a:srgbClr val="FFFF00"/>
                </a:solidFill>
                <a:latin typeface="Arial" panose="020B0604020202020204" pitchFamily="34" charset="0"/>
                <a:cs typeface="B Nazanin" panose="00000400000000000000" pitchFamily="2" charset="-78"/>
              </a:rPr>
              <a:t>وقايع ناخوشايند</a:t>
            </a:r>
            <a:endParaRPr lang="en-US" altLang="fa-IR" sz="2400" b="1" dirty="0">
              <a:solidFill>
                <a:srgbClr val="FFFF00"/>
              </a:solidFill>
              <a:latin typeface="Arial" panose="020B0604020202020204" pitchFamily="34" charset="0"/>
              <a:cs typeface="B Nazanin" panose="00000400000000000000" pitchFamily="2" charset="-78"/>
            </a:endParaRPr>
          </a:p>
        </p:txBody>
      </p:sp>
      <p:sp>
        <p:nvSpPr>
          <p:cNvPr id="8198" name="Oval 6"/>
          <p:cNvSpPr>
            <a:spLocks noChangeArrowheads="1"/>
          </p:cNvSpPr>
          <p:nvPr/>
        </p:nvSpPr>
        <p:spPr bwMode="auto">
          <a:xfrm>
            <a:off x="5159376" y="1412876"/>
            <a:ext cx="2087563" cy="504825"/>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hlink"/>
              </a:buClr>
              <a:buSzPct val="80000"/>
              <a:buFont typeface="Arial" panose="020B0604020202020204" pitchFamily="34" charset="0"/>
              <a:buChar char="►"/>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Font typeface="Wingdings" panose="05000000000000000000" pitchFamily="2" charset="2"/>
              <a:buChar char="§"/>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80000"/>
              <a:buFont typeface="Arial" panose="020B0604020202020204" pitchFamily="34" charset="0"/>
              <a:buChar char="►"/>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9pPr>
          </a:lstStyle>
          <a:p>
            <a:pPr algn="ctr" rtl="1" eaLnBrk="1" hangingPunct="1">
              <a:spcBef>
                <a:spcPct val="0"/>
              </a:spcBef>
              <a:buClrTx/>
              <a:buSzTx/>
              <a:buFontTx/>
              <a:buNone/>
            </a:pPr>
            <a:r>
              <a:rPr lang="fa-IR" altLang="fa-IR" sz="2400" b="1" dirty="0">
                <a:solidFill>
                  <a:srgbClr val="FFFF00"/>
                </a:solidFill>
                <a:latin typeface="Arial" panose="020B0604020202020204" pitchFamily="34" charset="0"/>
                <a:cs typeface="B Nazanin" panose="00000400000000000000" pitchFamily="2" charset="-78"/>
              </a:rPr>
              <a:t>محيطي</a:t>
            </a:r>
            <a:endParaRPr lang="en-US" altLang="fa-IR" sz="2400" b="1" dirty="0">
              <a:solidFill>
                <a:srgbClr val="FFFF00"/>
              </a:solidFill>
              <a:latin typeface="Arial" panose="020B0604020202020204" pitchFamily="34" charset="0"/>
              <a:cs typeface="B Nazanin" panose="00000400000000000000" pitchFamily="2" charset="-78"/>
            </a:endParaRPr>
          </a:p>
        </p:txBody>
      </p:sp>
      <p:sp>
        <p:nvSpPr>
          <p:cNvPr id="8199" name="Oval 8"/>
          <p:cNvSpPr>
            <a:spLocks noChangeArrowheads="1"/>
          </p:cNvSpPr>
          <p:nvPr/>
        </p:nvSpPr>
        <p:spPr bwMode="auto">
          <a:xfrm>
            <a:off x="5303838" y="4437064"/>
            <a:ext cx="2087562" cy="333375"/>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hlink"/>
              </a:buClr>
              <a:buSzPct val="80000"/>
              <a:buFont typeface="Arial" panose="020B0604020202020204" pitchFamily="34" charset="0"/>
              <a:buChar char="►"/>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Font typeface="Wingdings" panose="05000000000000000000" pitchFamily="2" charset="2"/>
              <a:buChar char="§"/>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80000"/>
              <a:buFont typeface="Arial" panose="020B0604020202020204" pitchFamily="34" charset="0"/>
              <a:buChar char="►"/>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9pPr>
          </a:lstStyle>
          <a:p>
            <a:pPr algn="ctr" rtl="1" eaLnBrk="1" hangingPunct="1">
              <a:spcBef>
                <a:spcPct val="0"/>
              </a:spcBef>
              <a:buClrTx/>
              <a:buSzTx/>
              <a:buFontTx/>
              <a:buNone/>
            </a:pPr>
            <a:r>
              <a:rPr lang="fa-IR" altLang="fa-IR" sz="2400" b="1" dirty="0">
                <a:solidFill>
                  <a:srgbClr val="FFFF00"/>
                </a:solidFill>
                <a:latin typeface="Arial" panose="020B0604020202020204" pitchFamily="34" charset="0"/>
                <a:cs typeface="B Nazanin" panose="00000400000000000000" pitchFamily="2" charset="-78"/>
              </a:rPr>
              <a:t>پاسخ</a:t>
            </a:r>
            <a:r>
              <a:rPr lang="fa-IR" altLang="fa-IR" sz="1800" dirty="0">
                <a:latin typeface="Arial" panose="020B0604020202020204" pitchFamily="34" charset="0"/>
              </a:rPr>
              <a:t> </a:t>
            </a:r>
            <a:r>
              <a:rPr lang="fa-IR" altLang="fa-IR" sz="2400" b="1" dirty="0">
                <a:solidFill>
                  <a:srgbClr val="FFFF00"/>
                </a:solidFill>
                <a:latin typeface="Arial" panose="020B0604020202020204" pitchFamily="34" charset="0"/>
                <a:cs typeface="B Nazanin" panose="00000400000000000000" pitchFamily="2" charset="-78"/>
              </a:rPr>
              <a:t>ها</a:t>
            </a:r>
            <a:endParaRPr lang="en-US" altLang="fa-IR" sz="2400" b="1" dirty="0">
              <a:solidFill>
                <a:srgbClr val="FFFF00"/>
              </a:solidFill>
              <a:latin typeface="Arial" panose="020B0604020202020204" pitchFamily="34" charset="0"/>
              <a:cs typeface="B Nazanin" panose="00000400000000000000" pitchFamily="2" charset="-78"/>
            </a:endParaRPr>
          </a:p>
        </p:txBody>
      </p:sp>
      <p:sp>
        <p:nvSpPr>
          <p:cNvPr id="8200" name="Oval 12"/>
          <p:cNvSpPr>
            <a:spLocks noChangeArrowheads="1"/>
          </p:cNvSpPr>
          <p:nvPr/>
        </p:nvSpPr>
        <p:spPr bwMode="auto">
          <a:xfrm>
            <a:off x="5159376" y="2565400"/>
            <a:ext cx="2087563" cy="503238"/>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hlink"/>
              </a:buClr>
              <a:buSzPct val="80000"/>
              <a:buFont typeface="Arial" panose="020B0604020202020204" pitchFamily="34" charset="0"/>
              <a:buChar char="►"/>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Font typeface="Wingdings" panose="05000000000000000000" pitchFamily="2" charset="2"/>
              <a:buChar char="§"/>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80000"/>
              <a:buFont typeface="Arial" panose="020B0604020202020204" pitchFamily="34" charset="0"/>
              <a:buChar char="►"/>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9pPr>
          </a:lstStyle>
          <a:p>
            <a:pPr algn="ctr" rtl="1" eaLnBrk="1" hangingPunct="1">
              <a:spcBef>
                <a:spcPct val="0"/>
              </a:spcBef>
              <a:buClrTx/>
              <a:buSzTx/>
              <a:buFontTx/>
              <a:buNone/>
            </a:pPr>
            <a:r>
              <a:rPr lang="fa-IR" altLang="fa-IR" sz="2400" b="1" dirty="0">
                <a:solidFill>
                  <a:srgbClr val="FFFF00"/>
                </a:solidFill>
                <a:latin typeface="Arial" panose="020B0604020202020204" pitchFamily="34" charset="0"/>
                <a:cs typeface="B Nazanin" panose="00000400000000000000" pitchFamily="2" charset="-78"/>
              </a:rPr>
              <a:t>هيجاني</a:t>
            </a:r>
            <a:endParaRPr lang="en-US" altLang="fa-IR" sz="2400" b="1" dirty="0">
              <a:solidFill>
                <a:srgbClr val="FFFF00"/>
              </a:solidFill>
              <a:latin typeface="Arial" panose="020B0604020202020204" pitchFamily="34" charset="0"/>
              <a:cs typeface="B Nazanin" panose="00000400000000000000" pitchFamily="2" charset="-78"/>
            </a:endParaRPr>
          </a:p>
        </p:txBody>
      </p:sp>
      <p:sp>
        <p:nvSpPr>
          <p:cNvPr id="8201" name="Oval 13"/>
          <p:cNvSpPr>
            <a:spLocks noChangeArrowheads="1"/>
          </p:cNvSpPr>
          <p:nvPr/>
        </p:nvSpPr>
        <p:spPr bwMode="auto">
          <a:xfrm>
            <a:off x="5159375" y="2002633"/>
            <a:ext cx="2087563" cy="503237"/>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hlink"/>
              </a:buClr>
              <a:buSzPct val="80000"/>
              <a:buFont typeface="Arial" panose="020B0604020202020204" pitchFamily="34" charset="0"/>
              <a:buChar char="►"/>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Font typeface="Wingdings" panose="05000000000000000000" pitchFamily="2" charset="2"/>
              <a:buChar char="§"/>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80000"/>
              <a:buFont typeface="Arial" panose="020B0604020202020204" pitchFamily="34" charset="0"/>
              <a:buChar char="►"/>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9pPr>
          </a:lstStyle>
          <a:p>
            <a:pPr algn="ctr" rtl="1" eaLnBrk="1" hangingPunct="1">
              <a:spcBef>
                <a:spcPct val="0"/>
              </a:spcBef>
              <a:buClrTx/>
              <a:buSzTx/>
              <a:buFontTx/>
              <a:buNone/>
            </a:pPr>
            <a:r>
              <a:rPr lang="fa-IR" altLang="fa-IR" sz="2400" b="1" dirty="0">
                <a:solidFill>
                  <a:srgbClr val="FFFF00"/>
                </a:solidFill>
                <a:latin typeface="Arial" panose="020B0604020202020204" pitchFamily="34" charset="0"/>
                <a:cs typeface="B Nazanin" panose="00000400000000000000" pitchFamily="2" charset="-78"/>
              </a:rPr>
              <a:t>فرهنگي</a:t>
            </a:r>
            <a:endParaRPr lang="en-US" altLang="fa-IR" sz="2400" b="1" dirty="0">
              <a:solidFill>
                <a:srgbClr val="FFFF00"/>
              </a:solidFill>
              <a:latin typeface="Arial" panose="020B0604020202020204" pitchFamily="34" charset="0"/>
              <a:cs typeface="B Nazanin" panose="00000400000000000000" pitchFamily="2" charset="-78"/>
            </a:endParaRPr>
          </a:p>
        </p:txBody>
      </p:sp>
      <p:sp>
        <p:nvSpPr>
          <p:cNvPr id="8202" name="Oval 14"/>
          <p:cNvSpPr>
            <a:spLocks noChangeArrowheads="1"/>
          </p:cNvSpPr>
          <p:nvPr/>
        </p:nvSpPr>
        <p:spPr bwMode="auto">
          <a:xfrm>
            <a:off x="5232401" y="3716339"/>
            <a:ext cx="2087563" cy="504825"/>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hlink"/>
              </a:buClr>
              <a:buSzPct val="80000"/>
              <a:buFont typeface="Arial" panose="020B0604020202020204" pitchFamily="34" charset="0"/>
              <a:buChar char="►"/>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Font typeface="Wingdings" panose="05000000000000000000" pitchFamily="2" charset="2"/>
              <a:buChar char="§"/>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80000"/>
              <a:buFont typeface="Arial" panose="020B0604020202020204" pitchFamily="34" charset="0"/>
              <a:buChar char="►"/>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9pPr>
          </a:lstStyle>
          <a:p>
            <a:pPr algn="ctr" rtl="1" eaLnBrk="1" hangingPunct="1">
              <a:spcBef>
                <a:spcPct val="0"/>
              </a:spcBef>
              <a:buClrTx/>
              <a:buSzTx/>
              <a:buFontTx/>
              <a:buNone/>
            </a:pPr>
            <a:r>
              <a:rPr lang="fa-IR" altLang="fa-IR" sz="2400" b="1" dirty="0">
                <a:solidFill>
                  <a:srgbClr val="FFFF00"/>
                </a:solidFill>
                <a:latin typeface="Arial" panose="020B0604020202020204" pitchFamily="34" charset="0"/>
                <a:cs typeface="B Nazanin" panose="00000400000000000000" pitchFamily="2" charset="-78"/>
              </a:rPr>
              <a:t>نگرش</a:t>
            </a:r>
            <a:r>
              <a:rPr lang="fa-IR" altLang="fa-IR" sz="1800" dirty="0">
                <a:latin typeface="Arial" panose="020B0604020202020204" pitchFamily="34" charset="0"/>
              </a:rPr>
              <a:t> </a:t>
            </a:r>
            <a:r>
              <a:rPr lang="fa-IR" altLang="fa-IR" sz="2400" b="1" dirty="0">
                <a:solidFill>
                  <a:srgbClr val="FFFF00"/>
                </a:solidFill>
                <a:latin typeface="Arial" panose="020B0604020202020204" pitchFamily="34" charset="0"/>
                <a:cs typeface="B Nazanin" panose="00000400000000000000" pitchFamily="2" charset="-78"/>
              </a:rPr>
              <a:t>وتفكر</a:t>
            </a:r>
            <a:r>
              <a:rPr lang="fa-IR" altLang="fa-IR" sz="1800" dirty="0">
                <a:latin typeface="Arial" panose="020B0604020202020204" pitchFamily="34" charset="0"/>
              </a:rPr>
              <a:t> </a:t>
            </a:r>
            <a:r>
              <a:rPr lang="fa-IR" altLang="fa-IR" sz="2400" b="1" dirty="0">
                <a:solidFill>
                  <a:srgbClr val="FFFF00"/>
                </a:solidFill>
                <a:latin typeface="Arial" panose="020B0604020202020204" pitchFamily="34" charset="0"/>
                <a:cs typeface="B Nazanin" panose="00000400000000000000" pitchFamily="2" charset="-78"/>
              </a:rPr>
              <a:t>فرد</a:t>
            </a:r>
            <a:endParaRPr lang="en-US" altLang="fa-IR" sz="2400" b="1" dirty="0">
              <a:solidFill>
                <a:srgbClr val="FFFF00"/>
              </a:solidFill>
              <a:latin typeface="Arial" panose="020B0604020202020204" pitchFamily="34" charset="0"/>
              <a:cs typeface="B Nazanin" panose="00000400000000000000" pitchFamily="2" charset="-78"/>
            </a:endParaRPr>
          </a:p>
        </p:txBody>
      </p:sp>
      <p:sp>
        <p:nvSpPr>
          <p:cNvPr id="8203" name="Oval 15"/>
          <p:cNvSpPr>
            <a:spLocks noChangeArrowheads="1"/>
          </p:cNvSpPr>
          <p:nvPr/>
        </p:nvSpPr>
        <p:spPr bwMode="auto">
          <a:xfrm>
            <a:off x="5232401" y="3141664"/>
            <a:ext cx="2087563" cy="503237"/>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hlink"/>
              </a:buClr>
              <a:buSzPct val="80000"/>
              <a:buFont typeface="Arial" panose="020B0604020202020204" pitchFamily="34" charset="0"/>
              <a:buChar char="►"/>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Font typeface="Wingdings" panose="05000000000000000000" pitchFamily="2" charset="2"/>
              <a:buChar char="§"/>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80000"/>
              <a:buFont typeface="Arial" panose="020B0604020202020204" pitchFamily="34" charset="0"/>
              <a:buChar char="►"/>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9pPr>
          </a:lstStyle>
          <a:p>
            <a:pPr algn="ctr" rtl="1" eaLnBrk="1" hangingPunct="1">
              <a:spcBef>
                <a:spcPct val="0"/>
              </a:spcBef>
              <a:buClrTx/>
              <a:buSzTx/>
              <a:buFontTx/>
              <a:buNone/>
            </a:pPr>
            <a:r>
              <a:rPr lang="fa-IR" altLang="fa-IR" sz="2400" b="1" dirty="0">
                <a:solidFill>
                  <a:srgbClr val="FFFF00"/>
                </a:solidFill>
                <a:latin typeface="Arial" panose="020B0604020202020204" pitchFamily="34" charset="0"/>
                <a:cs typeface="B Nazanin" panose="00000400000000000000" pitchFamily="2" charset="-78"/>
              </a:rPr>
              <a:t>جسماني</a:t>
            </a:r>
            <a:endParaRPr lang="en-US" altLang="fa-IR" sz="2400" b="1" dirty="0">
              <a:solidFill>
                <a:srgbClr val="FFFF00"/>
              </a:solidFill>
              <a:latin typeface="Arial" panose="020B0604020202020204" pitchFamily="34" charset="0"/>
              <a:cs typeface="B Nazanin" panose="00000400000000000000" pitchFamily="2" charset="-78"/>
            </a:endParaRPr>
          </a:p>
        </p:txBody>
      </p:sp>
      <p:sp>
        <p:nvSpPr>
          <p:cNvPr id="39948" name="Line 19"/>
          <p:cNvSpPr>
            <a:spLocks noChangeShapeType="1"/>
          </p:cNvSpPr>
          <p:nvPr/>
        </p:nvSpPr>
        <p:spPr bwMode="auto">
          <a:xfrm flipH="1" flipV="1">
            <a:off x="4151314" y="4581525"/>
            <a:ext cx="108108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949" name="Line 20"/>
          <p:cNvSpPr>
            <a:spLocks noChangeShapeType="1"/>
          </p:cNvSpPr>
          <p:nvPr/>
        </p:nvSpPr>
        <p:spPr bwMode="auto">
          <a:xfrm>
            <a:off x="7391401" y="4581525"/>
            <a:ext cx="18002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950" name="Line 22"/>
          <p:cNvSpPr>
            <a:spLocks noChangeShapeType="1"/>
          </p:cNvSpPr>
          <p:nvPr/>
        </p:nvSpPr>
        <p:spPr bwMode="auto">
          <a:xfrm>
            <a:off x="9191625" y="4581525"/>
            <a:ext cx="0" cy="2873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9951" name="Line 23"/>
          <p:cNvSpPr>
            <a:spLocks noChangeShapeType="1"/>
          </p:cNvSpPr>
          <p:nvPr/>
        </p:nvSpPr>
        <p:spPr bwMode="auto">
          <a:xfrm>
            <a:off x="6096000" y="1196975"/>
            <a:ext cx="0" cy="2873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9952" name="Line 24"/>
          <p:cNvSpPr>
            <a:spLocks noChangeShapeType="1"/>
          </p:cNvSpPr>
          <p:nvPr/>
        </p:nvSpPr>
        <p:spPr bwMode="auto">
          <a:xfrm>
            <a:off x="6311900" y="4724401"/>
            <a:ext cx="0" cy="3603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209" name="Oval 29"/>
          <p:cNvSpPr>
            <a:spLocks noChangeArrowheads="1"/>
          </p:cNvSpPr>
          <p:nvPr/>
        </p:nvSpPr>
        <p:spPr bwMode="auto">
          <a:xfrm>
            <a:off x="8291514" y="4868863"/>
            <a:ext cx="2376487" cy="1295400"/>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hlink"/>
              </a:buClr>
              <a:buSzPct val="80000"/>
              <a:buFont typeface="Arial" panose="020B0604020202020204" pitchFamily="34" charset="0"/>
              <a:buChar char="►"/>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Font typeface="Wingdings" panose="05000000000000000000" pitchFamily="2" charset="2"/>
              <a:buChar char="§"/>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80000"/>
              <a:buFont typeface="Arial" panose="020B0604020202020204" pitchFamily="34" charset="0"/>
              <a:buChar char="►"/>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9pPr>
          </a:lstStyle>
          <a:p>
            <a:pPr algn="ctr" rtl="1">
              <a:spcBef>
                <a:spcPct val="0"/>
              </a:spcBef>
              <a:buClrTx/>
              <a:buSzTx/>
              <a:buNone/>
              <a:defRPr/>
            </a:pPr>
            <a:r>
              <a:rPr lang="fa-IR" altLang="fa-IR" sz="2400" b="1" dirty="0">
                <a:solidFill>
                  <a:srgbClr val="FFFF00"/>
                </a:solidFill>
                <a:latin typeface="Arial" panose="020B0604020202020204" pitchFamily="34" charset="0"/>
                <a:cs typeface="B Nazanin" panose="00000400000000000000" pitchFamily="2" charset="-78"/>
              </a:rPr>
              <a:t>رفتاري</a:t>
            </a:r>
            <a:r>
              <a:rPr lang="fa-IR" altLang="fa-IR" sz="2000" b="1" dirty="0">
                <a:solidFill>
                  <a:srgbClr val="FFFF00"/>
                </a:solidFill>
                <a:latin typeface="Arial" panose="020B0604020202020204" pitchFamily="34" charset="0"/>
              </a:rPr>
              <a:t>:</a:t>
            </a:r>
          </a:p>
          <a:p>
            <a:pPr algn="ctr" rtl="1">
              <a:spcBef>
                <a:spcPct val="0"/>
              </a:spcBef>
              <a:buClrTx/>
              <a:buSzTx/>
              <a:buNone/>
              <a:defRPr/>
            </a:pPr>
            <a:r>
              <a:rPr lang="fa-IR" altLang="fa-IR" sz="2000" b="1" dirty="0">
                <a:solidFill>
                  <a:schemeClr val="bg1"/>
                </a:solidFill>
                <a:latin typeface="Arial" panose="020B0604020202020204" pitchFamily="34" charset="0"/>
                <a:cs typeface="B Nazanin" panose="00000400000000000000" pitchFamily="2" charset="-78"/>
              </a:rPr>
              <a:t>پرخاشگري مقابله به مثل،</a:t>
            </a:r>
          </a:p>
          <a:p>
            <a:pPr algn="ctr" rtl="1">
              <a:spcBef>
                <a:spcPct val="0"/>
              </a:spcBef>
              <a:buClrTx/>
              <a:buSzTx/>
              <a:buNone/>
              <a:defRPr/>
            </a:pPr>
            <a:r>
              <a:rPr lang="fa-IR" altLang="fa-IR" sz="2000" b="1" dirty="0">
                <a:solidFill>
                  <a:schemeClr val="bg1"/>
                </a:solidFill>
                <a:latin typeface="Arial" panose="020B0604020202020204" pitchFamily="34" charset="0"/>
                <a:cs typeface="B Nazanin" panose="00000400000000000000" pitchFamily="2" charset="-78"/>
              </a:rPr>
              <a:t> ضرب و شتم و...</a:t>
            </a:r>
            <a:endParaRPr lang="en-US" altLang="fa-IR" sz="2000" b="1" dirty="0">
              <a:solidFill>
                <a:schemeClr val="bg1"/>
              </a:solidFill>
              <a:latin typeface="Arial" panose="020B0604020202020204" pitchFamily="34" charset="0"/>
              <a:cs typeface="B Nazanin" panose="00000400000000000000" pitchFamily="2" charset="-78"/>
            </a:endParaRPr>
          </a:p>
        </p:txBody>
      </p:sp>
      <p:sp>
        <p:nvSpPr>
          <p:cNvPr id="8210" name="Oval 30"/>
          <p:cNvSpPr>
            <a:spLocks noChangeArrowheads="1"/>
          </p:cNvSpPr>
          <p:nvPr/>
        </p:nvSpPr>
        <p:spPr bwMode="auto">
          <a:xfrm>
            <a:off x="5159375" y="5157788"/>
            <a:ext cx="2376488" cy="1008062"/>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hlink"/>
              </a:buClr>
              <a:buSzPct val="80000"/>
              <a:buFont typeface="Arial" panose="020B0604020202020204" pitchFamily="34" charset="0"/>
              <a:buChar char="►"/>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Font typeface="Wingdings" panose="05000000000000000000" pitchFamily="2" charset="2"/>
              <a:buChar char="§"/>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80000"/>
              <a:buFont typeface="Arial" panose="020B0604020202020204" pitchFamily="34" charset="0"/>
              <a:buChar char="►"/>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Font typeface="Wingdings" panose="05000000000000000000" pitchFamily="2" charset="2"/>
              <a:buChar char="§"/>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80000"/>
              <a:buFont typeface="Arial" panose="020B0604020202020204" pitchFamily="34" charset="0"/>
              <a:buChar char="►"/>
              <a:defRPr sz="2000">
                <a:solidFill>
                  <a:schemeClr val="tx1"/>
                </a:solidFill>
                <a:latin typeface="Tahoma" panose="020B0604030504040204" pitchFamily="34" charset="0"/>
                <a:cs typeface="Arial" panose="020B0604020202020204" pitchFamily="34" charset="0"/>
              </a:defRPr>
            </a:lvl9pPr>
          </a:lstStyle>
          <a:p>
            <a:pPr algn="ctr" rtl="1" eaLnBrk="1" hangingPunct="1">
              <a:spcBef>
                <a:spcPct val="0"/>
              </a:spcBef>
              <a:buClrTx/>
              <a:buSzTx/>
              <a:buFont typeface="Arial" panose="020B0604020202020204" pitchFamily="34" charset="0"/>
              <a:buNone/>
              <a:defRPr/>
            </a:pPr>
            <a:r>
              <a:rPr lang="fa-IR" altLang="fa-IR" sz="2400" b="1" dirty="0">
                <a:solidFill>
                  <a:srgbClr val="FFFF00"/>
                </a:solidFill>
                <a:latin typeface="Arial" panose="020B0604020202020204" pitchFamily="34" charset="0"/>
                <a:cs typeface="B Nazanin" panose="00000400000000000000" pitchFamily="2" charset="-78"/>
              </a:rPr>
              <a:t>هيجاني</a:t>
            </a:r>
            <a:r>
              <a:rPr lang="fa-IR" altLang="fa-IR" sz="2000" b="1" dirty="0">
                <a:solidFill>
                  <a:srgbClr val="FFFF00"/>
                </a:solidFill>
                <a:latin typeface="Arial" panose="020B0604020202020204" pitchFamily="34" charset="0"/>
              </a:rPr>
              <a:t>: </a:t>
            </a:r>
          </a:p>
          <a:p>
            <a:pPr algn="ctr" rtl="1" eaLnBrk="1" hangingPunct="1">
              <a:spcBef>
                <a:spcPct val="0"/>
              </a:spcBef>
              <a:buClrTx/>
              <a:buSzTx/>
              <a:buFontTx/>
              <a:buNone/>
              <a:defRPr/>
            </a:pPr>
            <a:r>
              <a:rPr lang="fa-IR" altLang="fa-IR" sz="2400" b="1" dirty="0">
                <a:solidFill>
                  <a:schemeClr val="bg1"/>
                </a:solidFill>
                <a:latin typeface="Arial" panose="020B0604020202020204" pitchFamily="34" charset="0"/>
                <a:cs typeface="B Nazanin" panose="00000400000000000000" pitchFamily="2" charset="-78"/>
              </a:rPr>
              <a:t>خشم يا افسردگي</a:t>
            </a:r>
            <a:endParaRPr lang="en-US" altLang="fa-IR" sz="2400" b="1" dirty="0">
              <a:solidFill>
                <a:schemeClr val="bg1"/>
              </a:solidFill>
              <a:latin typeface="Arial" panose="020B0604020202020204" pitchFamily="34" charset="0"/>
              <a:cs typeface="B Nazanin" panose="00000400000000000000" pitchFamily="2" charset="-78"/>
            </a:endParaRPr>
          </a:p>
        </p:txBody>
      </p:sp>
      <p:sp>
        <p:nvSpPr>
          <p:cNvPr id="39955" name="Line 33"/>
          <p:cNvSpPr>
            <a:spLocks noChangeShapeType="1"/>
          </p:cNvSpPr>
          <p:nvPr/>
        </p:nvSpPr>
        <p:spPr bwMode="auto">
          <a:xfrm>
            <a:off x="6311900" y="4221163"/>
            <a:ext cx="0" cy="215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9956" name="Line 35"/>
          <p:cNvSpPr>
            <a:spLocks noChangeShapeType="1"/>
          </p:cNvSpPr>
          <p:nvPr/>
        </p:nvSpPr>
        <p:spPr bwMode="auto">
          <a:xfrm>
            <a:off x="3648075" y="4581525"/>
            <a:ext cx="6477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957" name="Line 39"/>
          <p:cNvSpPr>
            <a:spLocks noChangeShapeType="1"/>
          </p:cNvSpPr>
          <p:nvPr/>
        </p:nvSpPr>
        <p:spPr bwMode="auto">
          <a:xfrm>
            <a:off x="3648075" y="4581526"/>
            <a:ext cx="0" cy="3603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 name="Slide Number Placeholder 1"/>
          <p:cNvSpPr>
            <a:spLocks noGrp="1"/>
          </p:cNvSpPr>
          <p:nvPr>
            <p:ph type="sldNum" sz="quarter" idx="12"/>
          </p:nvPr>
        </p:nvSpPr>
        <p:spPr/>
        <p:txBody>
          <a:bodyPr/>
          <a:lstStyle/>
          <a:p>
            <a:fld id="{A5AB5983-C3ED-4C51-81C4-FE69B85493D5}" type="slidenum">
              <a:rPr lang="en-US" smtClean="0"/>
              <a:t>13</a:t>
            </a:fld>
            <a:endParaRPr lang="en-US"/>
          </a:p>
        </p:txBody>
      </p:sp>
      <p:sp>
        <p:nvSpPr>
          <p:cNvPr id="3" name="Footer Placeholder 2"/>
          <p:cNvSpPr>
            <a:spLocks noGrp="1"/>
          </p:cNvSpPr>
          <p:nvPr>
            <p:ph type="ftr" sz="quarter" idx="11"/>
          </p:nvPr>
        </p:nvSpPr>
        <p:spPr/>
        <p:txBody>
          <a:bodyPr/>
          <a:lstStyle/>
          <a:p>
            <a:r>
              <a:rPr lang="en-US"/>
              <a:t>Dr. Anahita Babak</a:t>
            </a:r>
          </a:p>
        </p:txBody>
      </p:sp>
      <p:sp>
        <p:nvSpPr>
          <p:cNvPr id="4" name="TextBox 3"/>
          <p:cNvSpPr txBox="1"/>
          <p:nvPr/>
        </p:nvSpPr>
        <p:spPr>
          <a:xfrm>
            <a:off x="7786236" y="550644"/>
            <a:ext cx="3026228" cy="646331"/>
          </a:xfrm>
          <a:prstGeom prst="rect">
            <a:avLst/>
          </a:prstGeom>
          <a:noFill/>
        </p:spPr>
        <p:txBody>
          <a:bodyPr wrap="square" rtlCol="0">
            <a:spAutoFit/>
          </a:bodyPr>
          <a:lstStyle/>
          <a:p>
            <a:pPr algn="r" rtl="1"/>
            <a:r>
              <a:rPr lang="fa-IR" sz="3600" b="1" dirty="0">
                <a:solidFill>
                  <a:srgbClr val="C00000"/>
                </a:solidFill>
                <a:cs typeface="B Titr" panose="00000700000000000000" pitchFamily="2" charset="-78"/>
              </a:rPr>
              <a:t>بروز خشم</a:t>
            </a:r>
            <a:endParaRPr lang="en-US" sz="3600" dirty="0">
              <a:solidFill>
                <a:srgbClr val="C00000"/>
              </a:solidFill>
            </a:endParaRPr>
          </a:p>
        </p:txBody>
      </p:sp>
    </p:spTree>
    <p:extLst>
      <p:ext uri="{BB962C8B-B14F-4D97-AF65-F5344CB8AC3E}">
        <p14:creationId xmlns:p14="http://schemas.microsoft.com/office/powerpoint/2010/main" val="18612070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353946"/>
            <a:ext cx="8911687" cy="1280890"/>
          </a:xfrm>
        </p:spPr>
        <p:txBody>
          <a:bodyPr>
            <a:normAutofit/>
          </a:bodyPr>
          <a:lstStyle/>
          <a:p>
            <a:pPr algn="r" rtl="1"/>
            <a:r>
              <a:rPr lang="fa-IR" sz="4000" b="1" dirty="0">
                <a:solidFill>
                  <a:schemeClr val="tx1"/>
                </a:solidFill>
                <a:cs typeface="B Titr" panose="00000700000000000000" pitchFamily="2" charset="-78"/>
              </a:rPr>
              <a:t>شیوه های ابراز خشم</a:t>
            </a:r>
            <a:endParaRPr lang="en-US" sz="4000" dirty="0">
              <a:solidFill>
                <a:schemeClr val="tx1"/>
              </a:solidFill>
              <a:cs typeface="B Titr" panose="00000700000000000000" pitchFamily="2" charset="-78"/>
            </a:endParaRPr>
          </a:p>
        </p:txBody>
      </p:sp>
      <p:sp>
        <p:nvSpPr>
          <p:cNvPr id="3" name="Content Placeholder 2"/>
          <p:cNvSpPr>
            <a:spLocks noGrp="1"/>
          </p:cNvSpPr>
          <p:nvPr>
            <p:ph idx="1"/>
          </p:nvPr>
        </p:nvSpPr>
        <p:spPr>
          <a:xfrm>
            <a:off x="381000" y="2104900"/>
            <a:ext cx="11210697" cy="3777622"/>
          </a:xfrm>
        </p:spPr>
        <p:txBody>
          <a:bodyPr>
            <a:noAutofit/>
          </a:bodyPr>
          <a:lstStyle/>
          <a:p>
            <a:pPr algn="r" rtl="1">
              <a:lnSpc>
                <a:spcPct val="150000"/>
              </a:lnSpc>
              <a:buFont typeface="Wingdings" panose="05000000000000000000" pitchFamily="2" charset="2"/>
              <a:buChar char="v"/>
            </a:pPr>
            <a:r>
              <a:rPr lang="fa-IR" sz="2200" b="1" dirty="0">
                <a:solidFill>
                  <a:srgbClr val="C00000"/>
                </a:solidFill>
                <a:cs typeface="B Nazanin" panose="00000400000000000000" pitchFamily="2" charset="-78"/>
              </a:rPr>
              <a:t>فرو خوردن خشم </a:t>
            </a:r>
            <a:r>
              <a:rPr lang="fa-IR" sz="2200" b="1" dirty="0">
                <a:cs typeface="B Nazanin" panose="00000400000000000000" pitchFamily="2" charset="-78"/>
              </a:rPr>
              <a:t>(نشان ندادن خشم، کنترل شدید رفتار و نشان ندادن علائم عصبانیت)</a:t>
            </a:r>
          </a:p>
          <a:p>
            <a:pPr algn="r" rtl="1">
              <a:lnSpc>
                <a:spcPct val="150000"/>
              </a:lnSpc>
              <a:buFont typeface="Wingdings" panose="05000000000000000000" pitchFamily="2" charset="2"/>
              <a:buChar char="v"/>
            </a:pPr>
            <a:r>
              <a:rPr lang="fa-IR" sz="2200" b="1" dirty="0">
                <a:solidFill>
                  <a:srgbClr val="C00000"/>
                </a:solidFill>
                <a:cs typeface="B Nazanin" panose="00000400000000000000" pitchFamily="2" charset="-78"/>
              </a:rPr>
              <a:t>رفتارهای پرخاشگرانه </a:t>
            </a:r>
            <a:r>
              <a:rPr lang="fa-IR" sz="2200" b="1" dirty="0">
                <a:cs typeface="B Nazanin" panose="00000400000000000000" pitchFamily="2" charset="-78"/>
              </a:rPr>
              <a:t>(داد زدن، ناسزا گفتن، کتک زدن، پرت کردن و شکستن اشیاء)</a:t>
            </a:r>
          </a:p>
          <a:p>
            <a:pPr algn="r" rtl="1">
              <a:lnSpc>
                <a:spcPct val="150000"/>
              </a:lnSpc>
              <a:buFont typeface="Wingdings" panose="05000000000000000000" pitchFamily="2" charset="2"/>
              <a:buChar char="v"/>
            </a:pPr>
            <a:r>
              <a:rPr lang="fa-IR" sz="2200" b="1" dirty="0">
                <a:solidFill>
                  <a:srgbClr val="C00000"/>
                </a:solidFill>
                <a:cs typeface="B Nazanin" panose="00000400000000000000" pitchFamily="2" charset="-78"/>
              </a:rPr>
              <a:t>رفتارهای پرخاشگرانه منفعلانه یا فریبکارانه </a:t>
            </a:r>
            <a:r>
              <a:rPr lang="fa-IR" sz="2200" b="1" dirty="0">
                <a:cs typeface="B Nazanin" panose="00000400000000000000" pitchFamily="2" charset="-78"/>
              </a:rPr>
              <a:t>(رفتارهای پرخاشگرانه را مستقیم نشان نمی دهند و در ظاهر هیچ رفتار پرخاشگرانه ای ندارند ولی به طریق غیر مستقیم به فرد مقابل آسیب می زنند)</a:t>
            </a:r>
          </a:p>
          <a:p>
            <a:pPr algn="r" rtl="1">
              <a:lnSpc>
                <a:spcPct val="150000"/>
              </a:lnSpc>
              <a:buFont typeface="Wingdings" panose="05000000000000000000" pitchFamily="2" charset="2"/>
              <a:buChar char="v"/>
            </a:pPr>
            <a:r>
              <a:rPr lang="fa-IR" sz="2200" b="1" dirty="0">
                <a:solidFill>
                  <a:srgbClr val="C00000"/>
                </a:solidFill>
                <a:cs typeface="B Nazanin" panose="00000400000000000000" pitchFamily="2" charset="-78"/>
              </a:rPr>
              <a:t>رفتار جرات مندانه </a:t>
            </a:r>
            <a:r>
              <a:rPr lang="fa-IR" sz="2200" b="1" dirty="0">
                <a:cs typeface="B Nazanin" panose="00000400000000000000" pitchFamily="2" charset="-78"/>
              </a:rPr>
              <a:t>(علی رغم احساس خشم، به فرد مقابل آسیب نمی زنند ولی احساس خود را نشان می دهند و خواسته خود را ابراز می کنند): </a:t>
            </a:r>
            <a:r>
              <a:rPr lang="fa-IR" sz="2200" b="1" dirty="0">
                <a:solidFill>
                  <a:srgbClr val="FF0000"/>
                </a:solidFill>
                <a:cs typeface="B Nazanin" panose="00000400000000000000" pitchFamily="2" charset="-78"/>
              </a:rPr>
              <a:t>سازگارانه ترین رفتارها </a:t>
            </a:r>
          </a:p>
          <a:p>
            <a:pPr algn="r" rtl="1">
              <a:lnSpc>
                <a:spcPct val="150000"/>
              </a:lnSpc>
              <a:buFont typeface="Wingdings" panose="05000000000000000000" pitchFamily="2" charset="2"/>
              <a:buChar char="v"/>
            </a:pPr>
            <a:endParaRPr lang="en-US" sz="2200" b="1"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A5AB5983-C3ED-4C51-81C4-FE69B85493D5}" type="slidenum">
              <a:rPr lang="en-US" smtClean="0"/>
              <a:t>14</a:t>
            </a:fld>
            <a:endParaRPr lang="en-US"/>
          </a:p>
        </p:txBody>
      </p:sp>
      <p:sp>
        <p:nvSpPr>
          <p:cNvPr id="5" name="Footer Placeholder 4"/>
          <p:cNvSpPr>
            <a:spLocks noGrp="1"/>
          </p:cNvSpPr>
          <p:nvPr>
            <p:ph type="ftr" sz="quarter" idx="11"/>
          </p:nvPr>
        </p:nvSpPr>
        <p:spPr/>
        <p:txBody>
          <a:bodyPr/>
          <a:lstStyle/>
          <a:p>
            <a:r>
              <a:rPr lang="en-US"/>
              <a:t>Dr. Anahita Babak</a:t>
            </a:r>
          </a:p>
        </p:txBody>
      </p:sp>
    </p:spTree>
    <p:extLst>
      <p:ext uri="{BB962C8B-B14F-4D97-AF65-F5344CB8AC3E}">
        <p14:creationId xmlns:p14="http://schemas.microsoft.com/office/powerpoint/2010/main" val="16652530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194619"/>
            <a:ext cx="8911687" cy="1280890"/>
          </a:xfrm>
        </p:spPr>
        <p:txBody>
          <a:bodyPr>
            <a:normAutofit/>
          </a:bodyPr>
          <a:lstStyle/>
          <a:p>
            <a:pPr algn="ctr" rtl="1"/>
            <a:r>
              <a:rPr lang="fa-IR" sz="4000" b="1" dirty="0">
                <a:solidFill>
                  <a:srgbClr val="C00000"/>
                </a:solidFill>
                <a:cs typeface="B Titr" panose="00000700000000000000" pitchFamily="2" charset="-78"/>
              </a:rPr>
              <a:t>شیوه های کنترل سریع خشم</a:t>
            </a:r>
            <a:endParaRPr lang="en-US" sz="4000" b="1" dirty="0">
              <a:solidFill>
                <a:srgbClr val="C00000"/>
              </a:solidFill>
              <a:cs typeface="B Titr" panose="00000700000000000000" pitchFamily="2" charset="-78"/>
            </a:endParaRPr>
          </a:p>
        </p:txBody>
      </p:sp>
      <p:sp>
        <p:nvSpPr>
          <p:cNvPr id="3" name="Content Placeholder 2"/>
          <p:cNvSpPr>
            <a:spLocks noGrp="1"/>
          </p:cNvSpPr>
          <p:nvPr>
            <p:ph idx="1"/>
          </p:nvPr>
        </p:nvSpPr>
        <p:spPr>
          <a:xfrm>
            <a:off x="1565564" y="1861456"/>
            <a:ext cx="9939048" cy="3039206"/>
          </a:xfrm>
        </p:spPr>
        <p:txBody>
          <a:bodyPr>
            <a:noAutofit/>
          </a:bodyPr>
          <a:lstStyle/>
          <a:p>
            <a:pPr algn="r" rtl="1">
              <a:lnSpc>
                <a:spcPct val="150000"/>
              </a:lnSpc>
            </a:pPr>
            <a:r>
              <a:rPr lang="fa-IR" sz="2200" b="1" dirty="0">
                <a:solidFill>
                  <a:schemeClr val="tx1"/>
                </a:solidFill>
                <a:cs typeface="B Nazanin" panose="00000400000000000000" pitchFamily="2" charset="-78"/>
              </a:rPr>
              <a:t>ایجاد تغییر در محیط / ترک موقعیت</a:t>
            </a:r>
          </a:p>
          <a:p>
            <a:pPr algn="r" rtl="1">
              <a:lnSpc>
                <a:spcPct val="150000"/>
              </a:lnSpc>
            </a:pPr>
            <a:r>
              <a:rPr lang="fa-IR" sz="2200" b="1" dirty="0">
                <a:solidFill>
                  <a:schemeClr val="tx1"/>
                </a:solidFill>
                <a:cs typeface="B Nazanin" panose="00000400000000000000" pitchFamily="2" charset="-78"/>
              </a:rPr>
              <a:t>حواس پرتی (شمردن اعداد، به ياد آوردن یک شعر، لطيفه، خاطره يا تصوير خوشايند، فكر نكردن)</a:t>
            </a:r>
          </a:p>
          <a:p>
            <a:pPr algn="r" rtl="1">
              <a:lnSpc>
                <a:spcPct val="150000"/>
              </a:lnSpc>
            </a:pPr>
            <a:r>
              <a:rPr lang="fa-IR" sz="2200" b="1" dirty="0">
                <a:solidFill>
                  <a:schemeClr val="tx1"/>
                </a:solidFill>
                <a:cs typeface="B Nazanin" panose="00000400000000000000" pitchFamily="2" charset="-78"/>
              </a:rPr>
              <a:t>مقابله با افکار منفی (توجه به افکار، آیا می توان به موضوع جور دیگری نگاه کرد؟)</a:t>
            </a:r>
            <a:endParaRPr lang="fa-IR" sz="2200" b="1" dirty="0">
              <a:solidFill>
                <a:srgbClr val="FF0000"/>
              </a:solidFill>
              <a:cs typeface="B Nazanin" panose="00000400000000000000" pitchFamily="2" charset="-78"/>
            </a:endParaRPr>
          </a:p>
          <a:p>
            <a:pPr algn="r" rtl="1">
              <a:lnSpc>
                <a:spcPct val="150000"/>
              </a:lnSpc>
            </a:pPr>
            <a:r>
              <a:rPr lang="fa-IR" sz="2200" b="1" dirty="0">
                <a:solidFill>
                  <a:schemeClr val="tx1"/>
                </a:solidFill>
                <a:cs typeface="B Nazanin" panose="00000400000000000000" pitchFamily="2" charset="-78"/>
              </a:rPr>
              <a:t>تنفس عمیق، ریلکس کردن عضلات</a:t>
            </a:r>
          </a:p>
          <a:p>
            <a:pPr algn="r" rtl="1">
              <a:lnSpc>
                <a:spcPct val="150000"/>
              </a:lnSpc>
            </a:pPr>
            <a:r>
              <a:rPr lang="fa-IR" sz="2200" b="1" dirty="0">
                <a:solidFill>
                  <a:schemeClr val="tx1"/>
                </a:solidFill>
                <a:cs typeface="B Nazanin" panose="00000400000000000000" pitchFamily="2" charset="-78"/>
              </a:rPr>
              <a:t>نوشیدن یک لیوان آب خنک</a:t>
            </a:r>
          </a:p>
          <a:p>
            <a:pPr algn="r" rtl="1">
              <a:lnSpc>
                <a:spcPct val="150000"/>
              </a:lnSpc>
            </a:pPr>
            <a:r>
              <a:rPr lang="fa-IR" sz="2200" b="1" dirty="0">
                <a:solidFill>
                  <a:schemeClr val="tx1"/>
                </a:solidFill>
                <a:cs typeface="B Nazanin" panose="00000400000000000000" pitchFamily="2" charset="-78"/>
              </a:rPr>
              <a:t>صحبت با یک دوست</a:t>
            </a:r>
          </a:p>
          <a:p>
            <a:pPr marL="0" indent="0" algn="r" rtl="1">
              <a:lnSpc>
                <a:spcPct val="150000"/>
              </a:lnSpc>
              <a:buNone/>
            </a:pPr>
            <a:endParaRPr lang="fa-IR" sz="2200" b="1" dirty="0">
              <a:solidFill>
                <a:schemeClr val="tx1"/>
              </a:solidFill>
              <a:cs typeface="B Nazanin" panose="00000400000000000000" pitchFamily="2" charset="-78"/>
            </a:endParaRPr>
          </a:p>
          <a:p>
            <a:pPr algn="r" rtl="1">
              <a:lnSpc>
                <a:spcPct val="150000"/>
              </a:lnSpc>
            </a:pPr>
            <a:endParaRPr lang="fa-IR" sz="2200" b="1" dirty="0">
              <a:solidFill>
                <a:schemeClr val="tx1"/>
              </a:solidFill>
              <a:cs typeface="B Nazanin" panose="00000400000000000000" pitchFamily="2" charset="-78"/>
            </a:endParaRPr>
          </a:p>
          <a:p>
            <a:pPr algn="r" rtl="1">
              <a:lnSpc>
                <a:spcPct val="150000"/>
              </a:lnSpc>
            </a:pPr>
            <a:endParaRPr lang="en-US" sz="2200" b="1" dirty="0">
              <a:solidFill>
                <a:schemeClr val="tx1"/>
              </a:solidFill>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A5AB5983-C3ED-4C51-81C4-FE69B85493D5}" type="slidenum">
              <a:rPr lang="en-US" smtClean="0"/>
              <a:t>15</a:t>
            </a:fld>
            <a:endParaRPr lang="en-US"/>
          </a:p>
        </p:txBody>
      </p:sp>
      <p:sp>
        <p:nvSpPr>
          <p:cNvPr id="5" name="Footer Placeholder 4"/>
          <p:cNvSpPr>
            <a:spLocks noGrp="1"/>
          </p:cNvSpPr>
          <p:nvPr>
            <p:ph type="ftr" sz="quarter" idx="11"/>
          </p:nvPr>
        </p:nvSpPr>
        <p:spPr/>
        <p:txBody>
          <a:bodyPr/>
          <a:lstStyle/>
          <a:p>
            <a:r>
              <a:rPr lang="en-US"/>
              <a:t>Dr. Anahita Babak</a:t>
            </a:r>
          </a:p>
        </p:txBody>
      </p:sp>
    </p:spTree>
    <p:extLst>
      <p:ext uri="{BB962C8B-B14F-4D97-AF65-F5344CB8AC3E}">
        <p14:creationId xmlns:p14="http://schemas.microsoft.com/office/powerpoint/2010/main" val="16814343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5400" b="1" dirty="0">
                <a:cs typeface="B Titr" panose="00000700000000000000" pitchFamily="2" charset="-78"/>
              </a:rPr>
              <a:t>مهارت رفتار جرات مندانه</a:t>
            </a:r>
            <a:endParaRPr lang="en-US" sz="5400" b="1" dirty="0">
              <a:cs typeface="B Titr" panose="000007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3182" y="2888363"/>
            <a:ext cx="8241330" cy="3969637"/>
          </a:xfrm>
          <a:prstGeom prst="rect">
            <a:avLst/>
          </a:prstGeom>
        </p:spPr>
      </p:pic>
      <p:sp>
        <p:nvSpPr>
          <p:cNvPr id="4" name="Rectangle 3"/>
          <p:cNvSpPr/>
          <p:nvPr/>
        </p:nvSpPr>
        <p:spPr>
          <a:xfrm>
            <a:off x="2592924" y="6414655"/>
            <a:ext cx="3184421" cy="443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fld id="{A5AB5983-C3ED-4C51-81C4-FE69B85493D5}" type="slidenum">
              <a:rPr lang="en-US" smtClean="0"/>
              <a:t>16</a:t>
            </a:fld>
            <a:endParaRPr lang="en-US"/>
          </a:p>
        </p:txBody>
      </p:sp>
      <p:sp>
        <p:nvSpPr>
          <p:cNvPr id="6" name="Footer Placeholder 5"/>
          <p:cNvSpPr>
            <a:spLocks noGrp="1"/>
          </p:cNvSpPr>
          <p:nvPr>
            <p:ph type="ftr" sz="quarter" idx="11"/>
          </p:nvPr>
        </p:nvSpPr>
        <p:spPr/>
        <p:txBody>
          <a:bodyPr/>
          <a:lstStyle/>
          <a:p>
            <a:r>
              <a:rPr lang="en-US"/>
              <a:t>Dr. Anahita Babak</a:t>
            </a:r>
          </a:p>
        </p:txBody>
      </p:sp>
    </p:spTree>
    <p:extLst>
      <p:ext uri="{BB962C8B-B14F-4D97-AF65-F5344CB8AC3E}">
        <p14:creationId xmlns:p14="http://schemas.microsoft.com/office/powerpoint/2010/main" val="24276962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1063226"/>
          </a:xfrm>
        </p:spPr>
        <p:txBody>
          <a:bodyPr>
            <a:normAutofit/>
          </a:bodyPr>
          <a:lstStyle/>
          <a:p>
            <a:pPr algn="ctr" rtl="1"/>
            <a:r>
              <a:rPr lang="fa-IR" sz="4000" b="1" dirty="0">
                <a:solidFill>
                  <a:srgbClr val="C00000"/>
                </a:solidFill>
                <a:cs typeface="B Titr" panose="00000700000000000000" pitchFamily="2" charset="-78"/>
              </a:rPr>
              <a:t>تعریف</a:t>
            </a:r>
            <a:endParaRPr lang="en-US" sz="5400" b="1" dirty="0">
              <a:solidFill>
                <a:srgbClr val="C00000"/>
              </a:solidFill>
              <a:cs typeface="B Titr" panose="00000700000000000000" pitchFamily="2" charset="-78"/>
            </a:endParaRPr>
          </a:p>
        </p:txBody>
      </p:sp>
      <p:sp>
        <p:nvSpPr>
          <p:cNvPr id="3" name="Content Placeholder 2"/>
          <p:cNvSpPr>
            <a:spLocks noGrp="1"/>
          </p:cNvSpPr>
          <p:nvPr>
            <p:ph idx="1"/>
          </p:nvPr>
        </p:nvSpPr>
        <p:spPr>
          <a:xfrm>
            <a:off x="567183" y="1757855"/>
            <a:ext cx="11177650" cy="4006222"/>
          </a:xfrm>
        </p:spPr>
        <p:txBody>
          <a:bodyPr>
            <a:noAutofit/>
          </a:bodyPr>
          <a:lstStyle/>
          <a:p>
            <a:pPr algn="just" rtl="1">
              <a:lnSpc>
                <a:spcPct val="150000"/>
              </a:lnSpc>
              <a:buFont typeface="Wingdings" panose="05000000000000000000" pitchFamily="2" charset="2"/>
              <a:buChar char="v"/>
            </a:pPr>
            <a:r>
              <a:rPr lang="ar-SA" altLang="en-US" dirty="0">
                <a:solidFill>
                  <a:schemeClr val="tx1"/>
                </a:solidFill>
                <a:latin typeface="Arial" panose="020B0604020202020204" pitchFamily="34" charset="0"/>
                <a:cs typeface="B Nazanin" panose="00000400000000000000" pitchFamily="2" charset="-78"/>
              </a:rPr>
              <a:t>به طور كلي جرات‌مندي را مي‌توان توانايي ابراز </a:t>
            </a:r>
            <a:r>
              <a:rPr lang="ar-SA" altLang="en-US" dirty="0">
                <a:solidFill>
                  <a:srgbClr val="FF0000"/>
                </a:solidFill>
                <a:latin typeface="Arial" panose="020B0604020202020204" pitchFamily="34" charset="0"/>
                <a:cs typeface="B Nazanin" panose="00000400000000000000" pitchFamily="2" charset="-78"/>
              </a:rPr>
              <a:t>صادقانه</a:t>
            </a:r>
            <a:r>
              <a:rPr lang="fa-IR" altLang="en-US" dirty="0">
                <a:solidFill>
                  <a:srgbClr val="FF0000"/>
                </a:solidFill>
                <a:latin typeface="Arial" panose="020B0604020202020204" pitchFamily="34" charset="0"/>
                <a:cs typeface="B Nazanin" panose="00000400000000000000" pitchFamily="2" charset="-78"/>
              </a:rPr>
              <a:t>، محترمانه، منصفانه</a:t>
            </a:r>
            <a:r>
              <a:rPr lang="ar-SA" altLang="en-US" dirty="0">
                <a:solidFill>
                  <a:srgbClr val="FF0000"/>
                </a:solidFill>
                <a:latin typeface="Arial" panose="020B0604020202020204" pitchFamily="34" charset="0"/>
                <a:cs typeface="B Nazanin" panose="00000400000000000000" pitchFamily="2" charset="-78"/>
              </a:rPr>
              <a:t> </a:t>
            </a:r>
            <a:r>
              <a:rPr lang="fa-IR" altLang="en-US" dirty="0">
                <a:solidFill>
                  <a:srgbClr val="FF0000"/>
                </a:solidFill>
                <a:latin typeface="Arial" panose="020B0604020202020204" pitchFamily="34" charset="0"/>
                <a:cs typeface="B Nazanin" panose="00000400000000000000" pitchFamily="2" charset="-78"/>
              </a:rPr>
              <a:t>و قاطعانه (</a:t>
            </a:r>
            <a:r>
              <a:rPr lang="ar-SA" dirty="0">
                <a:solidFill>
                  <a:srgbClr val="FF0000"/>
                </a:solidFill>
                <a:latin typeface="Arial" panose="020B0604020202020204" pitchFamily="34" charset="0"/>
                <a:cs typeface="B Nazanin" panose="00000400000000000000" pitchFamily="2" charset="-78"/>
              </a:rPr>
              <a:t>عدم بروز خجالت و همینطور پرخاشگری</a:t>
            </a:r>
            <a:r>
              <a:rPr lang="fa-IR" dirty="0">
                <a:solidFill>
                  <a:srgbClr val="FF0000"/>
                </a:solidFill>
                <a:latin typeface="Arial" panose="020B0604020202020204" pitchFamily="34" charset="0"/>
                <a:cs typeface="B Nazanin" panose="00000400000000000000" pitchFamily="2" charset="-78"/>
              </a:rPr>
              <a:t>) </a:t>
            </a:r>
            <a:r>
              <a:rPr lang="ar-SA" altLang="en-US" dirty="0">
                <a:solidFill>
                  <a:schemeClr val="tx1"/>
                </a:solidFill>
                <a:latin typeface="Arial" panose="020B0604020202020204" pitchFamily="34" charset="0"/>
                <a:cs typeface="B Nazanin" panose="00000400000000000000" pitchFamily="2" charset="-78"/>
              </a:rPr>
              <a:t>نظرات، احساسات و نگرش‌ها بدون احساس اضطراب دانست</a:t>
            </a:r>
            <a:r>
              <a:rPr lang="fa-IR" altLang="en-US" dirty="0">
                <a:solidFill>
                  <a:schemeClr val="tx1"/>
                </a:solidFill>
                <a:latin typeface="Arial" panose="020B0604020202020204" pitchFamily="34" charset="0"/>
                <a:cs typeface="B Nazanin" panose="00000400000000000000" pitchFamily="2" charset="-78"/>
              </a:rPr>
              <a:t>، </a:t>
            </a:r>
            <a:r>
              <a:rPr lang="ar-SA" altLang="en-US" dirty="0">
                <a:solidFill>
                  <a:schemeClr val="tx1"/>
                </a:solidFill>
                <a:latin typeface="Arial" panose="020B0604020202020204" pitchFamily="34" charset="0"/>
                <a:cs typeface="B Nazanin" panose="00000400000000000000" pitchFamily="2" charset="-78"/>
              </a:rPr>
              <a:t>به نحوي كه از نظر اجتماعي مناسب بوده و احساسات و آسايش ديگران نيز در آن مد نظرباشد. همچنين شامل دفاع فرد از حقوق خود مي‌باشد، به شكلي كه حقوق ديگران پايمال نشود. </a:t>
            </a:r>
            <a:endParaRPr lang="fa-IR" altLang="en-US" dirty="0">
              <a:solidFill>
                <a:schemeClr val="tx1"/>
              </a:solidFill>
              <a:latin typeface="Arial" panose="020B0604020202020204" pitchFamily="34" charset="0"/>
              <a:cs typeface="B Nazanin" panose="00000400000000000000" pitchFamily="2" charset="-78"/>
            </a:endParaRPr>
          </a:p>
          <a:p>
            <a:pPr algn="just" rtl="1" fontAlgn="base">
              <a:lnSpc>
                <a:spcPct val="150000"/>
              </a:lnSpc>
              <a:buFont typeface="Wingdings" panose="05000000000000000000" pitchFamily="2" charset="2"/>
              <a:buChar char="v"/>
            </a:pPr>
            <a:r>
              <a:rPr lang="ar-SA" dirty="0">
                <a:solidFill>
                  <a:schemeClr val="tx1"/>
                </a:solidFill>
                <a:latin typeface="Arial" panose="020B0604020202020204" pitchFamily="34" charset="0"/>
                <a:cs typeface="B Nazanin" panose="00000400000000000000" pitchFamily="2" charset="-78"/>
              </a:rPr>
              <a:t>رفتار قاطعانه ممکن است ریسک‌هایی را هم به همراه بیاورد. مثلا احتمال دارد بعضی از روابط‌تان را در اثر قاطعیت از دست بدهید</a:t>
            </a:r>
            <a:r>
              <a:rPr lang="fa-IR" dirty="0">
                <a:solidFill>
                  <a:schemeClr val="tx1"/>
                </a:solidFill>
                <a:latin typeface="Arial" panose="020B0604020202020204" pitchFamily="34" charset="0"/>
                <a:cs typeface="B Nazanin" panose="00000400000000000000" pitchFamily="2" charset="-78"/>
              </a:rPr>
              <a:t>.</a:t>
            </a:r>
            <a:r>
              <a:rPr lang="ar-SA" dirty="0">
                <a:solidFill>
                  <a:schemeClr val="tx1"/>
                </a:solidFill>
                <a:latin typeface="Arial" panose="020B0604020202020204" pitchFamily="34" charset="0"/>
                <a:cs typeface="B Nazanin" panose="00000400000000000000" pitchFamily="2" charset="-78"/>
              </a:rPr>
              <a:t> در واقع در اغلب اوقات افراد ناسالمی که نمی‌توانند رفتار قاطعانه دیگران با خودشان را تحمل کنند، از آنها دور می‌شوند</a:t>
            </a:r>
            <a:r>
              <a:rPr lang="en-US" dirty="0">
                <a:solidFill>
                  <a:schemeClr val="tx1"/>
                </a:solidFill>
                <a:latin typeface="Arial" panose="020B0604020202020204" pitchFamily="34" charset="0"/>
                <a:cs typeface="B Nazanin" panose="00000400000000000000" pitchFamily="2" charset="-78"/>
              </a:rPr>
              <a:t>.</a:t>
            </a:r>
          </a:p>
          <a:p>
            <a:pPr algn="just" rtl="1" fontAlgn="base">
              <a:lnSpc>
                <a:spcPct val="150000"/>
              </a:lnSpc>
              <a:buFont typeface="Wingdings" panose="05000000000000000000" pitchFamily="2" charset="2"/>
              <a:buChar char="v"/>
            </a:pPr>
            <a:r>
              <a:rPr lang="ar-SA" dirty="0">
                <a:solidFill>
                  <a:schemeClr val="tx1"/>
                </a:solidFill>
                <a:latin typeface="Arial" panose="020B0604020202020204" pitchFamily="34" charset="0"/>
                <a:cs typeface="B Nazanin" panose="00000400000000000000" pitchFamily="2" charset="-78"/>
              </a:rPr>
              <a:t>همینطور ممکن است قاطعیت باعث شود در بعضی مواقع در شرایط نسبتا سختی قرار بگیرید. مثلا شرایط بحث با رئیس‌تان که تا امروز در حال بیگاری کشیدن از شما بوده یا بحث با یک فرد غریبه که می‌خواسته حق‌تان را بخورد. </a:t>
            </a:r>
            <a:endParaRPr lang="en-US" dirty="0">
              <a:solidFill>
                <a:schemeClr val="tx1"/>
              </a:solidFill>
              <a:latin typeface="Arial" panose="020B0604020202020204" pitchFamily="34" charset="0"/>
              <a:cs typeface="B Nazanin" panose="00000400000000000000" pitchFamily="2" charset="-78"/>
            </a:endParaRPr>
          </a:p>
          <a:p>
            <a:pPr algn="just" rtl="1">
              <a:lnSpc>
                <a:spcPct val="150000"/>
              </a:lnSpc>
              <a:buFont typeface="Wingdings" panose="05000000000000000000" pitchFamily="2" charset="2"/>
              <a:buChar char="v"/>
            </a:pPr>
            <a:endParaRPr lang="en-US" altLang="en-US" dirty="0">
              <a:solidFill>
                <a:schemeClr val="tx1"/>
              </a:solidFill>
              <a:latin typeface="Arial" panose="020B0604020202020204" pitchFamily="34" charset="0"/>
              <a:cs typeface="B Nazanin" panose="00000400000000000000" pitchFamily="2" charset="-78"/>
            </a:endParaRPr>
          </a:p>
          <a:p>
            <a:pPr algn="just" rtl="1">
              <a:lnSpc>
                <a:spcPct val="150000"/>
              </a:lnSpc>
              <a:buFont typeface="Wingdings" panose="05000000000000000000" pitchFamily="2" charset="2"/>
              <a:buChar char="v"/>
            </a:pPr>
            <a:endParaRPr lang="en-US" dirty="0">
              <a:solidFill>
                <a:schemeClr val="tx1"/>
              </a:solidFill>
              <a:latin typeface="Arial" panose="020B0604020202020204" pitchFamily="34" charset="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A5AB5983-C3ED-4C51-81C4-FE69B85493D5}" type="slidenum">
              <a:rPr lang="en-US" smtClean="0"/>
              <a:t>17</a:t>
            </a:fld>
            <a:endParaRPr lang="en-US"/>
          </a:p>
        </p:txBody>
      </p:sp>
      <p:sp>
        <p:nvSpPr>
          <p:cNvPr id="5" name="Footer Placeholder 4"/>
          <p:cNvSpPr>
            <a:spLocks noGrp="1"/>
          </p:cNvSpPr>
          <p:nvPr>
            <p:ph type="ftr" sz="quarter" idx="11"/>
          </p:nvPr>
        </p:nvSpPr>
        <p:spPr/>
        <p:txBody>
          <a:bodyPr/>
          <a:lstStyle/>
          <a:p>
            <a:r>
              <a:rPr lang="en-US"/>
              <a:t>Dr. Anahita Babak</a:t>
            </a:r>
          </a:p>
        </p:txBody>
      </p:sp>
    </p:spTree>
    <p:extLst>
      <p:ext uri="{BB962C8B-B14F-4D97-AF65-F5344CB8AC3E}">
        <p14:creationId xmlns:p14="http://schemas.microsoft.com/office/powerpoint/2010/main" val="1413306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body" idx="1"/>
          </p:nvPr>
        </p:nvSpPr>
        <p:spPr>
          <a:xfrm>
            <a:off x="1898650" y="2184400"/>
            <a:ext cx="9434368" cy="3765550"/>
          </a:xfrm>
        </p:spPr>
        <p:txBody>
          <a:bodyPr>
            <a:normAutofit/>
          </a:bodyPr>
          <a:lstStyle/>
          <a:p>
            <a:pPr algn="r" rtl="1"/>
            <a:r>
              <a:rPr lang="ar-SA" altLang="en-US" sz="2400" b="1" dirty="0">
                <a:solidFill>
                  <a:schemeClr val="tx1"/>
                </a:solidFill>
                <a:cs typeface="B Nazanin" panose="00000400000000000000" pitchFamily="2" charset="-78"/>
              </a:rPr>
              <a:t>بيان احساسات مثبت و منفي</a:t>
            </a:r>
            <a:endParaRPr lang="fa-IR" altLang="en-US" sz="2400" b="1" dirty="0">
              <a:solidFill>
                <a:schemeClr val="tx1"/>
              </a:solidFill>
              <a:cs typeface="B Nazanin" panose="00000400000000000000" pitchFamily="2" charset="-78"/>
            </a:endParaRPr>
          </a:p>
          <a:p>
            <a:pPr algn="r" rtl="1">
              <a:buFontTx/>
              <a:buNone/>
            </a:pPr>
            <a:endParaRPr lang="ar-SA" altLang="en-US" sz="2400" b="1" dirty="0">
              <a:solidFill>
                <a:schemeClr val="tx1"/>
              </a:solidFill>
              <a:cs typeface="B Nazanin" panose="00000400000000000000" pitchFamily="2" charset="-78"/>
            </a:endParaRPr>
          </a:p>
          <a:p>
            <a:pPr algn="r" rtl="1"/>
            <a:r>
              <a:rPr lang="ar-SA" altLang="en-US" sz="2400" b="1" dirty="0">
                <a:solidFill>
                  <a:schemeClr val="tx1"/>
                </a:solidFill>
                <a:cs typeface="B Nazanin" panose="00000400000000000000" pitchFamily="2" charset="-78"/>
              </a:rPr>
              <a:t>قبول نكردن و مقاومت در برابر خواسته هاي نابجاي ديگران </a:t>
            </a:r>
            <a:endParaRPr lang="fa-IR" altLang="en-US" sz="2400" b="1" dirty="0">
              <a:solidFill>
                <a:schemeClr val="tx1"/>
              </a:solidFill>
              <a:cs typeface="B Nazanin" panose="00000400000000000000" pitchFamily="2" charset="-78"/>
            </a:endParaRPr>
          </a:p>
          <a:p>
            <a:pPr algn="r" rtl="1">
              <a:buFontTx/>
              <a:buNone/>
            </a:pPr>
            <a:endParaRPr lang="ar-SA" altLang="en-US" sz="2400" b="1" dirty="0">
              <a:solidFill>
                <a:schemeClr val="tx1"/>
              </a:solidFill>
              <a:cs typeface="B Nazanin" panose="00000400000000000000" pitchFamily="2" charset="-78"/>
            </a:endParaRPr>
          </a:p>
          <a:p>
            <a:pPr algn="r" rtl="1"/>
            <a:r>
              <a:rPr lang="ar-SA" altLang="en-US" sz="2400" b="1" dirty="0">
                <a:solidFill>
                  <a:schemeClr val="tx1"/>
                </a:solidFill>
                <a:cs typeface="B Nazanin" panose="00000400000000000000" pitchFamily="2" charset="-78"/>
              </a:rPr>
              <a:t>ابراز نظرات شخصي</a:t>
            </a:r>
            <a:r>
              <a:rPr lang="en-US" altLang="en-US" sz="2400" b="1" dirty="0">
                <a:solidFill>
                  <a:schemeClr val="tx1"/>
                </a:solidFill>
                <a:cs typeface="B Nazanin" panose="00000400000000000000" pitchFamily="2" charset="-78"/>
              </a:rPr>
              <a:t> </a:t>
            </a:r>
          </a:p>
        </p:txBody>
      </p:sp>
      <p:sp>
        <p:nvSpPr>
          <p:cNvPr id="95235" name="Rectangle 3"/>
          <p:cNvSpPr>
            <a:spLocks noGrp="1" noChangeArrowheads="1"/>
          </p:cNvSpPr>
          <p:nvPr>
            <p:ph type="title"/>
          </p:nvPr>
        </p:nvSpPr>
        <p:spPr>
          <a:xfrm>
            <a:off x="2033751" y="428406"/>
            <a:ext cx="8229600" cy="1143000"/>
          </a:xfrm>
        </p:spPr>
        <p:txBody>
          <a:bodyPr>
            <a:normAutofit/>
          </a:bodyPr>
          <a:lstStyle/>
          <a:p>
            <a:pPr algn="ctr" rtl="1"/>
            <a:r>
              <a:rPr lang="fa-IR" altLang="en-US" sz="4000" b="1" dirty="0">
                <a:solidFill>
                  <a:srgbClr val="FF0000"/>
                </a:solidFill>
                <a:latin typeface="+mn-lt"/>
                <a:ea typeface="+mn-ea"/>
                <a:cs typeface="B Titr" panose="00000700000000000000" pitchFamily="2" charset="-78"/>
              </a:rPr>
              <a:t>انواع رفتارهاي جرأت‌مندانه</a:t>
            </a:r>
            <a:endParaRPr lang="en-US" altLang="en-US" sz="4000" b="1" dirty="0">
              <a:solidFill>
                <a:srgbClr val="FF0000"/>
              </a:solidFill>
              <a:latin typeface="+mn-lt"/>
              <a:ea typeface="+mn-ea"/>
              <a:cs typeface="B Titr" panose="00000700000000000000" pitchFamily="2" charset="-78"/>
            </a:endParaRPr>
          </a:p>
        </p:txBody>
      </p:sp>
      <p:sp>
        <p:nvSpPr>
          <p:cNvPr id="2" name="Footer Placeholder 1"/>
          <p:cNvSpPr>
            <a:spLocks noGrp="1"/>
          </p:cNvSpPr>
          <p:nvPr>
            <p:ph type="ftr" sz="quarter" idx="11"/>
          </p:nvPr>
        </p:nvSpPr>
        <p:spPr/>
        <p:txBody>
          <a:bodyPr/>
          <a:lstStyle/>
          <a:p>
            <a:r>
              <a:rPr lang="en-US"/>
              <a:t>Dr. Anahita Babak</a:t>
            </a:r>
          </a:p>
        </p:txBody>
      </p:sp>
      <p:sp>
        <p:nvSpPr>
          <p:cNvPr id="3" name="Slide Number Placeholder 2"/>
          <p:cNvSpPr>
            <a:spLocks noGrp="1"/>
          </p:cNvSpPr>
          <p:nvPr>
            <p:ph type="sldNum" sz="quarter" idx="12"/>
          </p:nvPr>
        </p:nvSpPr>
        <p:spPr/>
        <p:txBody>
          <a:bodyPr/>
          <a:lstStyle/>
          <a:p>
            <a:fld id="{A5AB5983-C3ED-4C51-81C4-FE69B85493D5}" type="slidenum">
              <a:rPr lang="en-US" smtClean="0"/>
              <a:t>18</a:t>
            </a:fld>
            <a:endParaRPr lang="en-US"/>
          </a:p>
        </p:txBody>
      </p:sp>
    </p:spTree>
    <p:extLst>
      <p:ext uri="{BB962C8B-B14F-4D97-AF65-F5344CB8AC3E}">
        <p14:creationId xmlns:p14="http://schemas.microsoft.com/office/powerpoint/2010/main" val="3080975710"/>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1939158" y="168330"/>
            <a:ext cx="8229600" cy="1143000"/>
          </a:xfrm>
        </p:spPr>
        <p:txBody>
          <a:bodyPr/>
          <a:lstStyle/>
          <a:p>
            <a:pPr algn="ctr" rtl="1"/>
            <a:r>
              <a:rPr lang="fa-IR" altLang="en-US" sz="4000" b="1" dirty="0">
                <a:solidFill>
                  <a:srgbClr val="FF0000"/>
                </a:solidFill>
                <a:cs typeface="B Titr" panose="00000700000000000000" pitchFamily="2" charset="-78"/>
              </a:rPr>
              <a:t>موانع شناختي جرأت‌مندي</a:t>
            </a:r>
            <a:endParaRPr lang="en-US" altLang="en-US" sz="4000" b="1" dirty="0">
              <a:solidFill>
                <a:srgbClr val="FF0000"/>
              </a:solidFill>
              <a:cs typeface="B Titr" panose="00000700000000000000" pitchFamily="2" charset="-78"/>
            </a:endParaRPr>
          </a:p>
        </p:txBody>
      </p:sp>
      <p:sp>
        <p:nvSpPr>
          <p:cNvPr id="96259" name="Rectangle 3"/>
          <p:cNvSpPr>
            <a:spLocks noGrp="1" noChangeArrowheads="1"/>
          </p:cNvSpPr>
          <p:nvPr>
            <p:ph type="body" idx="1"/>
          </p:nvPr>
        </p:nvSpPr>
        <p:spPr>
          <a:xfrm>
            <a:off x="1313793" y="1545022"/>
            <a:ext cx="9961417" cy="4932218"/>
          </a:xfrm>
        </p:spPr>
        <p:txBody>
          <a:bodyPr>
            <a:normAutofit/>
          </a:bodyPr>
          <a:lstStyle/>
          <a:p>
            <a:pPr algn="r" rtl="1">
              <a:lnSpc>
                <a:spcPct val="150000"/>
              </a:lnSpc>
            </a:pPr>
            <a:r>
              <a:rPr lang="ar-SA" altLang="en-US" b="1" dirty="0">
                <a:solidFill>
                  <a:schemeClr val="tx1"/>
                </a:solidFill>
                <a:cs typeface="B Nazanin" panose="00000400000000000000" pitchFamily="2" charset="-78"/>
              </a:rPr>
              <a:t>ترس از،</a:t>
            </a:r>
            <a:r>
              <a:rPr lang="fa-IR" altLang="en-US" b="1" dirty="0">
                <a:solidFill>
                  <a:schemeClr val="tx1"/>
                </a:solidFill>
                <a:cs typeface="B Nazanin" panose="00000400000000000000" pitchFamily="2" charset="-78"/>
              </a:rPr>
              <a:t> از</a:t>
            </a:r>
            <a:r>
              <a:rPr lang="ar-SA" altLang="en-US" b="1" dirty="0">
                <a:solidFill>
                  <a:schemeClr val="tx1"/>
                </a:solidFill>
                <a:cs typeface="B Nazanin" panose="00000400000000000000" pitchFamily="2" charset="-78"/>
              </a:rPr>
              <a:t> دست دادن روابط يا آسيب زدن به رابطه با فرد مقابل. </a:t>
            </a:r>
            <a:endParaRPr lang="fa-IR" altLang="en-US" b="1" dirty="0">
              <a:solidFill>
                <a:schemeClr val="tx1"/>
              </a:solidFill>
              <a:cs typeface="B Nazanin" panose="00000400000000000000" pitchFamily="2" charset="-78"/>
            </a:endParaRPr>
          </a:p>
          <a:p>
            <a:pPr algn="r" rtl="1">
              <a:lnSpc>
                <a:spcPct val="150000"/>
              </a:lnSpc>
            </a:pPr>
            <a:r>
              <a:rPr lang="ar-SA" altLang="en-US" b="1" dirty="0">
                <a:solidFill>
                  <a:schemeClr val="tx1"/>
                </a:solidFill>
                <a:cs typeface="B Nazanin" panose="00000400000000000000" pitchFamily="2" charset="-78"/>
              </a:rPr>
              <a:t>احساس گناه در مورد نه گفتن و رنجيدن يا ناراحت شدن ديگران. </a:t>
            </a:r>
            <a:endParaRPr lang="fa-IR" altLang="en-US" b="1" dirty="0">
              <a:solidFill>
                <a:schemeClr val="tx1"/>
              </a:solidFill>
              <a:cs typeface="B Nazanin" panose="00000400000000000000" pitchFamily="2" charset="-78"/>
            </a:endParaRPr>
          </a:p>
          <a:p>
            <a:pPr algn="r" rtl="1">
              <a:lnSpc>
                <a:spcPct val="150000"/>
              </a:lnSpc>
            </a:pPr>
            <a:r>
              <a:rPr lang="ar-SA" altLang="en-US" b="1" dirty="0">
                <a:solidFill>
                  <a:schemeClr val="tx1"/>
                </a:solidFill>
                <a:cs typeface="B Nazanin" panose="00000400000000000000" pitchFamily="2" charset="-78"/>
              </a:rPr>
              <a:t>اعتقاد به اينكه اگر از قبول درخواست ديگران سرباز زنيد آدم بد و خودخواهي هستيد. </a:t>
            </a:r>
          </a:p>
          <a:p>
            <a:pPr algn="r" rtl="1">
              <a:lnSpc>
                <a:spcPct val="150000"/>
              </a:lnSpc>
            </a:pPr>
            <a:r>
              <a:rPr lang="ar-SA" altLang="en-US" b="1" dirty="0">
                <a:solidFill>
                  <a:schemeClr val="tx1"/>
                </a:solidFill>
                <a:cs typeface="B Nazanin" panose="00000400000000000000" pitchFamily="2" charset="-78"/>
              </a:rPr>
              <a:t>احساس مهم و باارزش بودن در مواقعي كه درخواستي از شما مي‌شود. </a:t>
            </a:r>
            <a:endParaRPr lang="fa-IR" altLang="en-US" b="1" dirty="0">
              <a:solidFill>
                <a:schemeClr val="tx1"/>
              </a:solidFill>
              <a:cs typeface="B Nazanin" panose="00000400000000000000" pitchFamily="2" charset="-78"/>
            </a:endParaRPr>
          </a:p>
          <a:p>
            <a:pPr algn="r" rtl="1">
              <a:lnSpc>
                <a:spcPct val="150000"/>
              </a:lnSpc>
            </a:pPr>
            <a:r>
              <a:rPr lang="ar-SA" altLang="en-US" b="1" dirty="0">
                <a:solidFill>
                  <a:schemeClr val="tx1"/>
                </a:solidFill>
                <a:cs typeface="B Nazanin" panose="00000400000000000000" pitchFamily="2" charset="-78"/>
              </a:rPr>
              <a:t>اعتقاد به اينكه هميشه بايد ديگران را از خود راضي و خوشحال نگه‌داريم.</a:t>
            </a:r>
          </a:p>
          <a:p>
            <a:pPr algn="r" rtl="1">
              <a:lnSpc>
                <a:spcPct val="150000"/>
              </a:lnSpc>
            </a:pPr>
            <a:r>
              <a:rPr lang="ar-SA" altLang="en-US" b="1" dirty="0">
                <a:solidFill>
                  <a:schemeClr val="tx1"/>
                </a:solidFill>
                <a:cs typeface="B Nazanin" panose="00000400000000000000" pitchFamily="2" charset="-78"/>
              </a:rPr>
              <a:t>اعتقاد به اينكه خوب‌نيست كه خواسته‌هاي خود را بر خواسته‌هاي ديگران ترجيح دهيم.</a:t>
            </a:r>
          </a:p>
          <a:p>
            <a:pPr algn="r" rtl="1">
              <a:lnSpc>
                <a:spcPct val="150000"/>
              </a:lnSpc>
            </a:pPr>
            <a:r>
              <a:rPr lang="ar-SA" altLang="en-US" b="1" dirty="0">
                <a:solidFill>
                  <a:schemeClr val="tx1"/>
                </a:solidFill>
                <a:cs typeface="B Nazanin" panose="00000400000000000000" pitchFamily="2" charset="-78"/>
              </a:rPr>
              <a:t>اعتقاد به اينكه اگر كسي چيزي گفت يا كاري كرد كه باعث ناراحتي ما شد، نبايد چيزي بگوييم و اگر اين كار ادامه پيدا كرد بهتر است فقط سعي كنيم از او فاصله بگيريم.</a:t>
            </a:r>
            <a:endParaRPr lang="en-US" altLang="en-US" b="1" dirty="0">
              <a:solidFill>
                <a:schemeClr val="tx1"/>
              </a:solidFill>
              <a:cs typeface="B Nazanin" panose="00000400000000000000" pitchFamily="2" charset="-78"/>
            </a:endParaRPr>
          </a:p>
        </p:txBody>
      </p:sp>
      <p:sp>
        <p:nvSpPr>
          <p:cNvPr id="2" name="Footer Placeholder 1"/>
          <p:cNvSpPr>
            <a:spLocks noGrp="1"/>
          </p:cNvSpPr>
          <p:nvPr>
            <p:ph type="ftr" sz="quarter" idx="11"/>
          </p:nvPr>
        </p:nvSpPr>
        <p:spPr/>
        <p:txBody>
          <a:bodyPr/>
          <a:lstStyle/>
          <a:p>
            <a:r>
              <a:rPr lang="en-US"/>
              <a:t>Dr. Anahita Babak</a:t>
            </a:r>
          </a:p>
        </p:txBody>
      </p:sp>
      <p:sp>
        <p:nvSpPr>
          <p:cNvPr id="3" name="Slide Number Placeholder 2"/>
          <p:cNvSpPr>
            <a:spLocks noGrp="1"/>
          </p:cNvSpPr>
          <p:nvPr>
            <p:ph type="sldNum" sz="quarter" idx="12"/>
          </p:nvPr>
        </p:nvSpPr>
        <p:spPr/>
        <p:txBody>
          <a:bodyPr/>
          <a:lstStyle/>
          <a:p>
            <a:fld id="{A5AB5983-C3ED-4C51-81C4-FE69B85493D5}" type="slidenum">
              <a:rPr lang="en-US" smtClean="0"/>
              <a:t>19</a:t>
            </a:fld>
            <a:endParaRPr lang="en-US"/>
          </a:p>
        </p:txBody>
      </p:sp>
    </p:spTree>
    <p:extLst>
      <p:ext uri="{BB962C8B-B14F-4D97-AF65-F5344CB8AC3E}">
        <p14:creationId xmlns:p14="http://schemas.microsoft.com/office/powerpoint/2010/main" val="108872578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1150311"/>
          </a:xfrm>
        </p:spPr>
        <p:txBody>
          <a:bodyPr>
            <a:normAutofit/>
          </a:bodyPr>
          <a:lstStyle/>
          <a:p>
            <a:pPr algn="r" rtl="1"/>
            <a:r>
              <a:rPr lang="fa-IR" sz="4000" b="1" dirty="0">
                <a:solidFill>
                  <a:srgbClr val="C00000"/>
                </a:solidFill>
                <a:cs typeface="B Titr" panose="00000700000000000000" pitchFamily="2" charset="-78"/>
              </a:rPr>
              <a:t>اهداف کلاس</a:t>
            </a:r>
            <a:endParaRPr lang="en-US" sz="4000" dirty="0">
              <a:solidFill>
                <a:srgbClr val="C00000"/>
              </a:solidFill>
            </a:endParaRPr>
          </a:p>
        </p:txBody>
      </p:sp>
      <p:sp>
        <p:nvSpPr>
          <p:cNvPr id="3" name="Content Placeholder 2"/>
          <p:cNvSpPr>
            <a:spLocks noGrp="1"/>
          </p:cNvSpPr>
          <p:nvPr>
            <p:ph idx="1"/>
          </p:nvPr>
        </p:nvSpPr>
        <p:spPr/>
        <p:txBody>
          <a:bodyPr>
            <a:normAutofit/>
          </a:bodyPr>
          <a:lstStyle/>
          <a:p>
            <a:pPr algn="r" rtl="1">
              <a:lnSpc>
                <a:spcPct val="200000"/>
              </a:lnSpc>
              <a:buFont typeface="Wingdings" panose="05000000000000000000" pitchFamily="2" charset="2"/>
              <a:buChar char="q"/>
            </a:pPr>
            <a:r>
              <a:rPr lang="fa-IR" sz="2400" dirty="0">
                <a:cs typeface="B Titr" panose="00000700000000000000" pitchFamily="2" charset="-78"/>
              </a:rPr>
              <a:t>مهارت مدیریت خشم </a:t>
            </a:r>
          </a:p>
          <a:p>
            <a:pPr algn="r" rtl="1">
              <a:lnSpc>
                <a:spcPct val="200000"/>
              </a:lnSpc>
              <a:buFont typeface="Wingdings" panose="05000000000000000000" pitchFamily="2" charset="2"/>
              <a:buChar char="q"/>
            </a:pPr>
            <a:r>
              <a:rPr lang="fa-IR" sz="2400" b="1" dirty="0">
                <a:cs typeface="B Titr" panose="00000700000000000000" pitchFamily="2" charset="-78"/>
              </a:rPr>
              <a:t>مهارت رفتار جرات مندانه</a:t>
            </a:r>
          </a:p>
          <a:p>
            <a:pPr algn="r" rtl="1">
              <a:lnSpc>
                <a:spcPct val="200000"/>
              </a:lnSpc>
              <a:buFont typeface="Wingdings" panose="05000000000000000000" pitchFamily="2" charset="2"/>
              <a:buChar char="q"/>
            </a:pPr>
            <a:r>
              <a:rPr lang="fa-IR" sz="2400" dirty="0">
                <a:cs typeface="B Titr" panose="00000700000000000000" pitchFamily="2" charset="-78"/>
              </a:rPr>
              <a:t>مهارت حل تعارض</a:t>
            </a:r>
          </a:p>
          <a:p>
            <a:pPr algn="r" rtl="1">
              <a:lnSpc>
                <a:spcPct val="200000"/>
              </a:lnSpc>
              <a:buFont typeface="Wingdings" panose="05000000000000000000" pitchFamily="2" charset="2"/>
              <a:buChar char="q"/>
            </a:pPr>
            <a:endParaRPr lang="en-US" sz="2400" dirty="0">
              <a:cs typeface="B Titr" panose="00000700000000000000" pitchFamily="2" charset="-78"/>
            </a:endParaRPr>
          </a:p>
        </p:txBody>
      </p:sp>
      <p:sp>
        <p:nvSpPr>
          <p:cNvPr id="4" name="Slide Number Placeholder 3"/>
          <p:cNvSpPr>
            <a:spLocks noGrp="1"/>
          </p:cNvSpPr>
          <p:nvPr>
            <p:ph type="sldNum" sz="quarter" idx="12"/>
          </p:nvPr>
        </p:nvSpPr>
        <p:spPr/>
        <p:txBody>
          <a:bodyPr/>
          <a:lstStyle/>
          <a:p>
            <a:fld id="{A5AB5983-C3ED-4C51-81C4-FE69B85493D5}" type="slidenum">
              <a:rPr lang="en-US" smtClean="0"/>
              <a:t>2</a:t>
            </a:fld>
            <a:endParaRPr lang="en-US"/>
          </a:p>
        </p:txBody>
      </p:sp>
      <p:sp>
        <p:nvSpPr>
          <p:cNvPr id="5" name="Footer Placeholder 4"/>
          <p:cNvSpPr>
            <a:spLocks noGrp="1"/>
          </p:cNvSpPr>
          <p:nvPr>
            <p:ph type="ftr" sz="quarter" idx="11"/>
          </p:nvPr>
        </p:nvSpPr>
        <p:spPr/>
        <p:txBody>
          <a:bodyPr/>
          <a:lstStyle/>
          <a:p>
            <a:r>
              <a:rPr lang="en-US"/>
              <a:t>Dr. Anahita Babak</a:t>
            </a:r>
          </a:p>
        </p:txBody>
      </p:sp>
    </p:spTree>
    <p:extLst>
      <p:ext uri="{BB962C8B-B14F-4D97-AF65-F5344CB8AC3E}">
        <p14:creationId xmlns:p14="http://schemas.microsoft.com/office/powerpoint/2010/main" val="38572260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1982787" y="181304"/>
            <a:ext cx="8229600" cy="1143000"/>
          </a:xfrm>
        </p:spPr>
        <p:txBody>
          <a:bodyPr/>
          <a:lstStyle/>
          <a:p>
            <a:pPr algn="ctr" rtl="1"/>
            <a:r>
              <a:rPr lang="fa-IR" altLang="en-US" sz="4000" b="1" dirty="0">
                <a:solidFill>
                  <a:srgbClr val="FF0000"/>
                </a:solidFill>
                <a:cs typeface="B Titr" panose="00000700000000000000" pitchFamily="2" charset="-78"/>
              </a:rPr>
              <a:t>گام‌هاي لازم براي تغيير رفتار</a:t>
            </a:r>
            <a:endParaRPr lang="en-US" altLang="en-US" sz="4000" b="1" dirty="0">
              <a:solidFill>
                <a:srgbClr val="FF0000"/>
              </a:solidFill>
              <a:cs typeface="B Titr" panose="00000700000000000000" pitchFamily="2" charset="-78"/>
            </a:endParaRPr>
          </a:p>
        </p:txBody>
      </p:sp>
      <p:sp>
        <p:nvSpPr>
          <p:cNvPr id="97283" name="Rectangle 3"/>
          <p:cNvSpPr>
            <a:spLocks noGrp="1" noChangeArrowheads="1"/>
          </p:cNvSpPr>
          <p:nvPr>
            <p:ph type="body" idx="1"/>
          </p:nvPr>
        </p:nvSpPr>
        <p:spPr>
          <a:xfrm>
            <a:off x="2855912" y="2133600"/>
            <a:ext cx="8019905" cy="4114800"/>
          </a:xfrm>
        </p:spPr>
        <p:txBody>
          <a:bodyPr>
            <a:normAutofit/>
          </a:bodyPr>
          <a:lstStyle/>
          <a:p>
            <a:pPr algn="r" rtl="1">
              <a:lnSpc>
                <a:spcPct val="200000"/>
              </a:lnSpc>
            </a:pPr>
            <a:r>
              <a:rPr lang="fa-IR" altLang="en-US" sz="2400" b="1" dirty="0">
                <a:solidFill>
                  <a:schemeClr val="tx1"/>
                </a:solidFill>
                <a:cs typeface="B Nazanin" panose="00000400000000000000" pitchFamily="2" charset="-78"/>
              </a:rPr>
              <a:t>شناخت و ارزيابي باورهاي ناكارآمد</a:t>
            </a:r>
          </a:p>
          <a:p>
            <a:pPr algn="r" rtl="1">
              <a:lnSpc>
                <a:spcPct val="200000"/>
              </a:lnSpc>
            </a:pPr>
            <a:r>
              <a:rPr lang="fa-IR" altLang="en-US" sz="2400" b="1" dirty="0">
                <a:solidFill>
                  <a:schemeClr val="tx1"/>
                </a:solidFill>
                <a:cs typeface="B Nazanin" panose="00000400000000000000" pitchFamily="2" charset="-78"/>
              </a:rPr>
              <a:t>بررسي پيامدهاي رفتار غيرجرأت‌مندانه</a:t>
            </a:r>
          </a:p>
          <a:p>
            <a:pPr algn="r" rtl="1">
              <a:lnSpc>
                <a:spcPct val="200000"/>
              </a:lnSpc>
            </a:pPr>
            <a:r>
              <a:rPr lang="fa-IR" altLang="en-US" sz="2400" b="1" dirty="0">
                <a:solidFill>
                  <a:schemeClr val="tx1"/>
                </a:solidFill>
                <a:cs typeface="B Nazanin" panose="00000400000000000000" pitchFamily="2" charset="-78"/>
              </a:rPr>
              <a:t>انجام رفتار جرأت‌مندانه</a:t>
            </a:r>
            <a:endParaRPr lang="en-US" altLang="en-US" sz="2400" b="1" dirty="0">
              <a:solidFill>
                <a:schemeClr val="tx1"/>
              </a:solidFill>
              <a:cs typeface="B Nazanin" panose="00000400000000000000" pitchFamily="2" charset="-78"/>
            </a:endParaRPr>
          </a:p>
        </p:txBody>
      </p:sp>
      <p:sp>
        <p:nvSpPr>
          <p:cNvPr id="2" name="Footer Placeholder 1"/>
          <p:cNvSpPr>
            <a:spLocks noGrp="1"/>
          </p:cNvSpPr>
          <p:nvPr>
            <p:ph type="ftr" sz="quarter" idx="11"/>
          </p:nvPr>
        </p:nvSpPr>
        <p:spPr/>
        <p:txBody>
          <a:bodyPr/>
          <a:lstStyle/>
          <a:p>
            <a:r>
              <a:rPr lang="en-US"/>
              <a:t>Dr. Anahita Babak</a:t>
            </a:r>
          </a:p>
        </p:txBody>
      </p:sp>
      <p:sp>
        <p:nvSpPr>
          <p:cNvPr id="3" name="Slide Number Placeholder 2"/>
          <p:cNvSpPr>
            <a:spLocks noGrp="1"/>
          </p:cNvSpPr>
          <p:nvPr>
            <p:ph type="sldNum" sz="quarter" idx="12"/>
          </p:nvPr>
        </p:nvSpPr>
        <p:spPr/>
        <p:txBody>
          <a:bodyPr/>
          <a:lstStyle/>
          <a:p>
            <a:fld id="{A5AB5983-C3ED-4C51-81C4-FE69B85493D5}" type="slidenum">
              <a:rPr lang="en-US" smtClean="0"/>
              <a:t>20</a:t>
            </a:fld>
            <a:endParaRPr lang="en-US"/>
          </a:p>
        </p:txBody>
      </p:sp>
    </p:spTree>
    <p:extLst>
      <p:ext uri="{BB962C8B-B14F-4D97-AF65-F5344CB8AC3E}">
        <p14:creationId xmlns:p14="http://schemas.microsoft.com/office/powerpoint/2010/main" val="35454187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1919288" y="260350"/>
            <a:ext cx="8229600" cy="1143000"/>
          </a:xfrm>
        </p:spPr>
        <p:txBody>
          <a:bodyPr/>
          <a:lstStyle/>
          <a:p>
            <a:pPr algn="ctr" rtl="1"/>
            <a:r>
              <a:rPr lang="fa-IR" altLang="en-US" sz="4000" b="1" dirty="0">
                <a:solidFill>
                  <a:srgbClr val="FF0000"/>
                </a:solidFill>
                <a:cs typeface="B Titr" panose="00000700000000000000" pitchFamily="2" charset="-78"/>
              </a:rPr>
              <a:t>مراحل انجام رفتار جرأت‌مندانه</a:t>
            </a:r>
            <a:endParaRPr lang="en-US" altLang="en-US" sz="4000" b="1" i="1" dirty="0">
              <a:solidFill>
                <a:srgbClr val="FF0000"/>
              </a:solidFill>
              <a:cs typeface="B Titr" panose="00000700000000000000" pitchFamily="2" charset="-78"/>
            </a:endParaRPr>
          </a:p>
        </p:txBody>
      </p:sp>
      <p:sp>
        <p:nvSpPr>
          <p:cNvPr id="98307" name="Rectangle 3"/>
          <p:cNvSpPr>
            <a:spLocks noGrp="1" noChangeArrowheads="1"/>
          </p:cNvSpPr>
          <p:nvPr>
            <p:ph type="body" idx="1"/>
          </p:nvPr>
        </p:nvSpPr>
        <p:spPr>
          <a:xfrm>
            <a:off x="1468582" y="1403350"/>
            <a:ext cx="10030691" cy="5048251"/>
          </a:xfrm>
        </p:spPr>
        <p:txBody>
          <a:bodyPr>
            <a:normAutofit/>
          </a:bodyPr>
          <a:lstStyle/>
          <a:p>
            <a:pPr algn="r" rtl="1">
              <a:lnSpc>
                <a:spcPct val="120000"/>
              </a:lnSpc>
              <a:buFont typeface="Wingdings" panose="05000000000000000000" pitchFamily="2" charset="2"/>
              <a:buChar char="v"/>
            </a:pPr>
            <a:endParaRPr lang="fa-IR" altLang="en-US" b="1" dirty="0">
              <a:solidFill>
                <a:schemeClr val="tx1"/>
              </a:solidFill>
              <a:cs typeface="B Nazanin" panose="00000400000000000000" pitchFamily="2" charset="-78"/>
            </a:endParaRPr>
          </a:p>
          <a:p>
            <a:pPr algn="r" rtl="1">
              <a:lnSpc>
                <a:spcPct val="120000"/>
              </a:lnSpc>
              <a:buFont typeface="Wingdings" panose="05000000000000000000" pitchFamily="2" charset="2"/>
              <a:buChar char="v"/>
            </a:pPr>
            <a:r>
              <a:rPr lang="ar-SA" altLang="en-US" b="1" dirty="0">
                <a:solidFill>
                  <a:schemeClr val="tx1"/>
                </a:solidFill>
                <a:cs typeface="B Nazanin" panose="00000400000000000000" pitchFamily="2" charset="-78"/>
              </a:rPr>
              <a:t>زمان و مكان مناسبي را انتخاب كنيد. </a:t>
            </a:r>
            <a:endParaRPr lang="fa-IR" altLang="en-US" b="1" dirty="0">
              <a:solidFill>
                <a:schemeClr val="tx1"/>
              </a:solidFill>
              <a:cs typeface="B Nazanin" panose="00000400000000000000" pitchFamily="2" charset="-78"/>
            </a:endParaRPr>
          </a:p>
          <a:p>
            <a:pPr algn="r" rtl="1">
              <a:lnSpc>
                <a:spcPct val="120000"/>
              </a:lnSpc>
              <a:buFont typeface="Wingdings" panose="05000000000000000000" pitchFamily="2" charset="2"/>
              <a:buChar char="v"/>
            </a:pPr>
            <a:r>
              <a:rPr lang="fa-IR" altLang="zh-CN" b="1" dirty="0">
                <a:solidFill>
                  <a:schemeClr val="tx1"/>
                </a:solidFill>
                <a:cs typeface="B Nazanin" panose="00000400000000000000" pitchFamily="2" charset="-78"/>
              </a:rPr>
              <a:t>سعي كنيد احساس فرد مقابل را منعكس كرده و با او تا حدي همدلي كنيد. </a:t>
            </a:r>
          </a:p>
          <a:p>
            <a:pPr algn="r" rtl="1">
              <a:lnSpc>
                <a:spcPct val="120000"/>
              </a:lnSpc>
              <a:buFont typeface="Wingdings" panose="05000000000000000000" pitchFamily="2" charset="2"/>
              <a:buChar char="v"/>
            </a:pPr>
            <a:r>
              <a:rPr lang="ar-SA" altLang="zh-CN" b="1" dirty="0">
                <a:solidFill>
                  <a:schemeClr val="tx1"/>
                </a:solidFill>
                <a:cs typeface="B Nazanin" panose="00000400000000000000" pitchFamily="2" charset="-78"/>
              </a:rPr>
              <a:t>رفتار موردنظر و احساس خود را در مورد آن به‌طور واضح بيان كنيد. از پيام "من" استفاده كرده و از سرزنش فرد مقابل يا برچسب زدن به او خودداري كنيد.</a:t>
            </a:r>
            <a:endParaRPr lang="fa-IR" altLang="zh-CN" b="1" dirty="0">
              <a:solidFill>
                <a:schemeClr val="tx1"/>
              </a:solidFill>
              <a:cs typeface="B Nazanin" panose="00000400000000000000" pitchFamily="2" charset="-78"/>
            </a:endParaRPr>
          </a:p>
          <a:p>
            <a:pPr algn="r" rtl="1">
              <a:lnSpc>
                <a:spcPct val="120000"/>
              </a:lnSpc>
              <a:buFont typeface="Wingdings" panose="05000000000000000000" pitchFamily="2" charset="2"/>
              <a:buChar char="v"/>
            </a:pPr>
            <a:r>
              <a:rPr lang="ar-SA" altLang="zh-CN" b="1" dirty="0">
                <a:solidFill>
                  <a:schemeClr val="tx1"/>
                </a:solidFill>
                <a:cs typeface="B Nazanin" panose="00000400000000000000" pitchFamily="2" charset="-78"/>
              </a:rPr>
              <a:t>تغيير مورد نظر و آنچه را كه مي‌خواهيد بيان كنيد. </a:t>
            </a:r>
            <a:endParaRPr lang="fa-IR" altLang="zh-CN" b="1" dirty="0">
              <a:solidFill>
                <a:schemeClr val="tx1"/>
              </a:solidFill>
              <a:cs typeface="B Nazanin" panose="00000400000000000000" pitchFamily="2" charset="-78"/>
            </a:endParaRPr>
          </a:p>
          <a:p>
            <a:pPr algn="r" rtl="1">
              <a:lnSpc>
                <a:spcPct val="120000"/>
              </a:lnSpc>
              <a:buFont typeface="Wingdings" panose="05000000000000000000" pitchFamily="2" charset="2"/>
              <a:buChar char="v"/>
            </a:pPr>
            <a:r>
              <a:rPr lang="ar-SA" altLang="zh-CN" b="1" dirty="0">
                <a:solidFill>
                  <a:schemeClr val="tx1"/>
                </a:solidFill>
                <a:cs typeface="B Nazanin" panose="00000400000000000000" pitchFamily="2" charset="-78"/>
              </a:rPr>
              <a:t>در مواردي كه اعتراض كرده يا مي‌خواهيد "نه" بگوييد، مي‌توانيد پيامد ادامه دادن به رفتار قبلي را بيان كنيد.</a:t>
            </a:r>
            <a:endParaRPr lang="en-US" altLang="en-US" b="1" dirty="0">
              <a:solidFill>
                <a:schemeClr val="tx1"/>
              </a:solidFill>
              <a:cs typeface="B Nazanin" panose="00000400000000000000" pitchFamily="2" charset="-78"/>
            </a:endParaRPr>
          </a:p>
        </p:txBody>
      </p:sp>
      <p:sp>
        <p:nvSpPr>
          <p:cNvPr id="2" name="Footer Placeholder 1"/>
          <p:cNvSpPr>
            <a:spLocks noGrp="1"/>
          </p:cNvSpPr>
          <p:nvPr>
            <p:ph type="ftr" sz="quarter" idx="11"/>
          </p:nvPr>
        </p:nvSpPr>
        <p:spPr/>
        <p:txBody>
          <a:bodyPr/>
          <a:lstStyle/>
          <a:p>
            <a:r>
              <a:rPr lang="en-US"/>
              <a:t>Dr. Anahita Babak</a:t>
            </a:r>
          </a:p>
        </p:txBody>
      </p:sp>
      <p:sp>
        <p:nvSpPr>
          <p:cNvPr id="3" name="Slide Number Placeholder 2"/>
          <p:cNvSpPr>
            <a:spLocks noGrp="1"/>
          </p:cNvSpPr>
          <p:nvPr>
            <p:ph type="sldNum" sz="quarter" idx="12"/>
          </p:nvPr>
        </p:nvSpPr>
        <p:spPr/>
        <p:txBody>
          <a:bodyPr/>
          <a:lstStyle/>
          <a:p>
            <a:fld id="{A5AB5983-C3ED-4C51-81C4-FE69B85493D5}" type="slidenum">
              <a:rPr lang="en-US" smtClean="0"/>
              <a:t>21</a:t>
            </a:fld>
            <a:endParaRPr lang="en-US"/>
          </a:p>
        </p:txBody>
      </p:sp>
    </p:spTree>
    <p:extLst>
      <p:ext uri="{BB962C8B-B14F-4D97-AF65-F5344CB8AC3E}">
        <p14:creationId xmlns:p14="http://schemas.microsoft.com/office/powerpoint/2010/main" val="740491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2351089" y="260351"/>
            <a:ext cx="7704137" cy="1300163"/>
          </a:xfrm>
        </p:spPr>
        <p:txBody>
          <a:bodyPr>
            <a:normAutofit/>
          </a:bodyPr>
          <a:lstStyle/>
          <a:p>
            <a:pPr algn="ctr" rtl="1"/>
            <a:r>
              <a:rPr lang="ar-SA" altLang="en-US" sz="3600" b="1" i="1" dirty="0">
                <a:solidFill>
                  <a:srgbClr val="FF0000"/>
                </a:solidFill>
                <a:cs typeface="B Titr" panose="00000700000000000000" pitchFamily="2" charset="-78"/>
              </a:rPr>
              <a:t> </a:t>
            </a:r>
            <a:r>
              <a:rPr lang="fa-IR" altLang="en-US" sz="3600" b="1" dirty="0">
                <a:solidFill>
                  <a:srgbClr val="FF0000"/>
                </a:solidFill>
                <a:cs typeface="B Titr" panose="00000700000000000000" pitchFamily="2" charset="-78"/>
              </a:rPr>
              <a:t>تكنيك‌هاي خاص رفتار جرات‌ مندانه</a:t>
            </a:r>
            <a:endParaRPr lang="en-US" altLang="en-US" sz="3600" b="1" dirty="0">
              <a:solidFill>
                <a:srgbClr val="FF0000"/>
              </a:solidFill>
              <a:cs typeface="B Titr" panose="00000700000000000000" pitchFamily="2" charset="-78"/>
            </a:endParaRPr>
          </a:p>
        </p:txBody>
      </p:sp>
      <p:sp>
        <p:nvSpPr>
          <p:cNvPr id="102403" name="Rectangle 3"/>
          <p:cNvSpPr>
            <a:spLocks noGrp="1" noChangeArrowheads="1"/>
          </p:cNvSpPr>
          <p:nvPr>
            <p:ph type="body" idx="1"/>
          </p:nvPr>
        </p:nvSpPr>
        <p:spPr>
          <a:xfrm>
            <a:off x="1992313" y="2133600"/>
            <a:ext cx="7772400" cy="3671888"/>
          </a:xfrm>
        </p:spPr>
        <p:txBody>
          <a:bodyPr>
            <a:normAutofit/>
          </a:bodyPr>
          <a:lstStyle/>
          <a:p>
            <a:pPr algn="r" rtl="1">
              <a:lnSpc>
                <a:spcPct val="150000"/>
              </a:lnSpc>
              <a:buFont typeface="Wingdings" panose="05000000000000000000" pitchFamily="2" charset="2"/>
              <a:buChar char="q"/>
            </a:pPr>
            <a:r>
              <a:rPr lang="ar-SA" altLang="en-US" sz="2800" b="1" dirty="0">
                <a:solidFill>
                  <a:schemeClr val="tx1"/>
                </a:solidFill>
                <a:cs typeface="B Nazanin" panose="00000400000000000000" pitchFamily="2" charset="-78"/>
              </a:rPr>
              <a:t>صفحه خط خورده</a:t>
            </a:r>
            <a:endParaRPr lang="fa-IR" altLang="en-US" sz="2800" b="1" dirty="0">
              <a:solidFill>
                <a:schemeClr val="tx1"/>
              </a:solidFill>
              <a:cs typeface="B Nazanin" panose="00000400000000000000" pitchFamily="2" charset="-78"/>
            </a:endParaRPr>
          </a:p>
          <a:p>
            <a:pPr algn="r" rtl="1">
              <a:lnSpc>
                <a:spcPct val="150000"/>
              </a:lnSpc>
              <a:buFont typeface="Wingdings" panose="05000000000000000000" pitchFamily="2" charset="2"/>
              <a:buChar char="q"/>
            </a:pPr>
            <a:r>
              <a:rPr lang="ar-SA" altLang="en-US" sz="2800" b="1" dirty="0">
                <a:solidFill>
                  <a:schemeClr val="tx1"/>
                </a:solidFill>
                <a:cs typeface="B Nazanin" panose="00000400000000000000" pitchFamily="2" charset="-78"/>
              </a:rPr>
              <a:t>خلع سلاح</a:t>
            </a:r>
            <a:endParaRPr lang="fa-IR" altLang="en-US" sz="2800" b="1" dirty="0">
              <a:solidFill>
                <a:schemeClr val="tx1"/>
              </a:solidFill>
              <a:cs typeface="B Nazanin" panose="00000400000000000000" pitchFamily="2" charset="-78"/>
            </a:endParaRPr>
          </a:p>
          <a:p>
            <a:pPr algn="r" rtl="1">
              <a:lnSpc>
                <a:spcPct val="150000"/>
              </a:lnSpc>
              <a:buFont typeface="Wingdings" panose="05000000000000000000" pitchFamily="2" charset="2"/>
              <a:buChar char="q"/>
            </a:pPr>
            <a:r>
              <a:rPr lang="ar-SA" altLang="en-US" sz="2800" b="1" dirty="0">
                <a:solidFill>
                  <a:schemeClr val="tx1"/>
                </a:solidFill>
                <a:cs typeface="B Nazanin" panose="00000400000000000000" pitchFamily="2" charset="-78"/>
              </a:rPr>
              <a:t>جرات‌مندي افزاينده</a:t>
            </a:r>
            <a:endParaRPr lang="fa-IR" altLang="en-US" sz="2800" b="1" dirty="0">
              <a:solidFill>
                <a:schemeClr val="tx1"/>
              </a:solidFill>
              <a:cs typeface="B Nazanin" panose="00000400000000000000" pitchFamily="2" charset="-78"/>
            </a:endParaRPr>
          </a:p>
          <a:p>
            <a:pPr algn="r" rtl="1">
              <a:lnSpc>
                <a:spcPct val="150000"/>
              </a:lnSpc>
              <a:buFont typeface="Wingdings" panose="05000000000000000000" pitchFamily="2" charset="2"/>
              <a:buChar char="q"/>
            </a:pPr>
            <a:r>
              <a:rPr lang="fa-IR" altLang="en-US" sz="2800" b="1" dirty="0">
                <a:solidFill>
                  <a:schemeClr val="tx1"/>
                </a:solidFill>
                <a:cs typeface="B Nazanin" panose="00000400000000000000" pitchFamily="2" charset="-78"/>
              </a:rPr>
              <a:t>آماده کردن سناریو از قبل</a:t>
            </a:r>
            <a:endParaRPr lang="ar-SA" altLang="en-US" sz="2800" b="1" dirty="0">
              <a:solidFill>
                <a:schemeClr val="tx1"/>
              </a:solidFill>
              <a:cs typeface="B Nazanin" panose="00000400000000000000" pitchFamily="2" charset="-78"/>
            </a:endParaRPr>
          </a:p>
        </p:txBody>
      </p:sp>
      <p:sp>
        <p:nvSpPr>
          <p:cNvPr id="2" name="Footer Placeholder 1"/>
          <p:cNvSpPr>
            <a:spLocks noGrp="1"/>
          </p:cNvSpPr>
          <p:nvPr>
            <p:ph type="ftr" sz="quarter" idx="11"/>
          </p:nvPr>
        </p:nvSpPr>
        <p:spPr/>
        <p:txBody>
          <a:bodyPr/>
          <a:lstStyle/>
          <a:p>
            <a:r>
              <a:rPr lang="en-US"/>
              <a:t>Dr. Anahita Babak</a:t>
            </a:r>
          </a:p>
        </p:txBody>
      </p:sp>
      <p:sp>
        <p:nvSpPr>
          <p:cNvPr id="3" name="Slide Number Placeholder 2"/>
          <p:cNvSpPr>
            <a:spLocks noGrp="1"/>
          </p:cNvSpPr>
          <p:nvPr>
            <p:ph type="sldNum" sz="quarter" idx="12"/>
          </p:nvPr>
        </p:nvSpPr>
        <p:spPr/>
        <p:txBody>
          <a:bodyPr/>
          <a:lstStyle/>
          <a:p>
            <a:fld id="{A5AB5983-C3ED-4C51-81C4-FE69B85493D5}" type="slidenum">
              <a:rPr lang="en-US" smtClean="0"/>
              <a:t>22</a:t>
            </a:fld>
            <a:endParaRPr lang="en-US"/>
          </a:p>
        </p:txBody>
      </p:sp>
    </p:spTree>
    <p:extLst>
      <p:ext uri="{BB962C8B-B14F-4D97-AF65-F5344CB8AC3E}">
        <p14:creationId xmlns:p14="http://schemas.microsoft.com/office/powerpoint/2010/main" val="926571246"/>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1880257" y="636545"/>
            <a:ext cx="7704138" cy="647700"/>
          </a:xfrm>
        </p:spPr>
        <p:txBody>
          <a:bodyPr>
            <a:normAutofit/>
          </a:bodyPr>
          <a:lstStyle/>
          <a:p>
            <a:pPr algn="r" rtl="1"/>
            <a:r>
              <a:rPr lang="ar-SA" altLang="en-US" sz="4000" b="1" i="1" dirty="0">
                <a:solidFill>
                  <a:srgbClr val="FF0000"/>
                </a:solidFill>
                <a:cs typeface="B Titr" panose="00000700000000000000" pitchFamily="2" charset="-78"/>
              </a:rPr>
              <a:t> </a:t>
            </a:r>
            <a:r>
              <a:rPr lang="fa-IR" altLang="en-US" sz="4000" b="1" dirty="0">
                <a:solidFill>
                  <a:srgbClr val="FF0000"/>
                </a:solidFill>
                <a:cs typeface="B Titr" panose="00000700000000000000" pitchFamily="2" charset="-78"/>
              </a:rPr>
              <a:t>تكنيك</a:t>
            </a:r>
            <a:r>
              <a:rPr lang="en-US" altLang="en-US" sz="4000" b="1" dirty="0">
                <a:solidFill>
                  <a:srgbClr val="FF0000"/>
                </a:solidFill>
                <a:cs typeface="B Titr" panose="00000700000000000000" pitchFamily="2" charset="-78"/>
              </a:rPr>
              <a:t> </a:t>
            </a:r>
            <a:r>
              <a:rPr lang="ar-SA" altLang="en-US" sz="4000" b="1" dirty="0">
                <a:solidFill>
                  <a:srgbClr val="FF0000"/>
                </a:solidFill>
                <a:cs typeface="B Titr" panose="00000700000000000000" pitchFamily="2" charset="-78"/>
              </a:rPr>
              <a:t>صفحه خط خورده</a:t>
            </a:r>
            <a:endParaRPr lang="en-US" altLang="en-US" sz="4000" b="1" dirty="0">
              <a:solidFill>
                <a:srgbClr val="FF0000"/>
              </a:solidFill>
              <a:cs typeface="B Titr" panose="00000700000000000000" pitchFamily="2" charset="-78"/>
            </a:endParaRPr>
          </a:p>
        </p:txBody>
      </p:sp>
      <p:sp>
        <p:nvSpPr>
          <p:cNvPr id="107523" name="Rectangle 3"/>
          <p:cNvSpPr>
            <a:spLocks noGrp="1" noChangeArrowheads="1"/>
          </p:cNvSpPr>
          <p:nvPr>
            <p:ph type="body" idx="1"/>
          </p:nvPr>
        </p:nvSpPr>
        <p:spPr>
          <a:xfrm>
            <a:off x="1343891" y="2007475"/>
            <a:ext cx="9809018" cy="3653549"/>
          </a:xfrm>
        </p:spPr>
        <p:txBody>
          <a:bodyPr>
            <a:normAutofit/>
          </a:bodyPr>
          <a:lstStyle/>
          <a:p>
            <a:pPr algn="r" rtl="1">
              <a:lnSpc>
                <a:spcPct val="150000"/>
              </a:lnSpc>
            </a:pPr>
            <a:r>
              <a:rPr lang="fa-IR" altLang="en-US" sz="2400" dirty="0">
                <a:solidFill>
                  <a:schemeClr val="tx1"/>
                </a:solidFill>
                <a:cs typeface="B Nazanin" panose="00000400000000000000" pitchFamily="2" charset="-78"/>
              </a:rPr>
              <a:t> </a:t>
            </a:r>
            <a:r>
              <a:rPr lang="fa-IR" altLang="en-US" sz="2400" b="1" dirty="0">
                <a:solidFill>
                  <a:schemeClr val="tx1"/>
                </a:solidFill>
                <a:cs typeface="B Nazanin" panose="00000400000000000000" pitchFamily="2" charset="-78"/>
              </a:rPr>
              <a:t>گاهی در شرایطی قرار می گیرید که نمی توانید فرد را مقابل را از رفتار یا درخواستش منصرف کنید در این زمان از تکنیک صفحه خط خورده استفاده کنید.</a:t>
            </a:r>
          </a:p>
          <a:p>
            <a:pPr algn="r" rtl="1">
              <a:lnSpc>
                <a:spcPct val="150000"/>
              </a:lnSpc>
            </a:pPr>
            <a:r>
              <a:rPr lang="fa-IR" altLang="en-US" sz="2400" b="1" dirty="0">
                <a:solidFill>
                  <a:schemeClr val="tx1"/>
                </a:solidFill>
                <a:cs typeface="B Nazanin" panose="00000400000000000000" pitchFamily="2" charset="-78"/>
              </a:rPr>
              <a:t>از توضیح و بحث زیاد بپرهزید.</a:t>
            </a:r>
          </a:p>
          <a:p>
            <a:pPr algn="r" rtl="1">
              <a:lnSpc>
                <a:spcPct val="150000"/>
              </a:lnSpc>
            </a:pPr>
            <a:r>
              <a:rPr lang="fa-IR" altLang="en-US" sz="2400" b="1" dirty="0">
                <a:solidFill>
                  <a:schemeClr val="tx1"/>
                </a:solidFill>
                <a:cs typeface="B Nazanin" panose="00000400000000000000" pitchFamily="2" charset="-78"/>
              </a:rPr>
              <a:t>فقط یک پاسخ را مدام تکرار کنید مثال (من امروز شیفت نمیدم)</a:t>
            </a:r>
            <a:endParaRPr lang="ar-SA" altLang="en-US" sz="2400" b="1" dirty="0">
              <a:solidFill>
                <a:schemeClr val="tx1"/>
              </a:solidFill>
              <a:cs typeface="B Nazanin" panose="00000400000000000000" pitchFamily="2" charset="-78"/>
            </a:endParaRPr>
          </a:p>
        </p:txBody>
      </p:sp>
      <p:sp>
        <p:nvSpPr>
          <p:cNvPr id="2" name="Footer Placeholder 1"/>
          <p:cNvSpPr>
            <a:spLocks noGrp="1"/>
          </p:cNvSpPr>
          <p:nvPr>
            <p:ph type="ftr" sz="quarter" idx="11"/>
          </p:nvPr>
        </p:nvSpPr>
        <p:spPr/>
        <p:txBody>
          <a:bodyPr/>
          <a:lstStyle/>
          <a:p>
            <a:r>
              <a:rPr lang="en-US"/>
              <a:t>Dr. Anahita Babak</a:t>
            </a:r>
          </a:p>
        </p:txBody>
      </p:sp>
      <p:sp>
        <p:nvSpPr>
          <p:cNvPr id="3" name="Slide Number Placeholder 2"/>
          <p:cNvSpPr>
            <a:spLocks noGrp="1"/>
          </p:cNvSpPr>
          <p:nvPr>
            <p:ph type="sldNum" sz="quarter" idx="12"/>
          </p:nvPr>
        </p:nvSpPr>
        <p:spPr/>
        <p:txBody>
          <a:bodyPr/>
          <a:lstStyle/>
          <a:p>
            <a:fld id="{A5AB5983-C3ED-4C51-81C4-FE69B85493D5}" type="slidenum">
              <a:rPr lang="en-US" smtClean="0"/>
              <a:t>23</a:t>
            </a:fld>
            <a:endParaRPr lang="en-US"/>
          </a:p>
        </p:txBody>
      </p:sp>
    </p:spTree>
    <p:extLst>
      <p:ext uri="{BB962C8B-B14F-4D97-AF65-F5344CB8AC3E}">
        <p14:creationId xmlns:p14="http://schemas.microsoft.com/office/powerpoint/2010/main" val="3885517267"/>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1338" y="189186"/>
            <a:ext cx="10552386" cy="5906814"/>
          </a:xfrm>
        </p:spPr>
        <p:txBody>
          <a:bodyPr>
            <a:normAutofit fontScale="92500" lnSpcReduction="10000"/>
          </a:bodyPr>
          <a:lstStyle/>
          <a:p>
            <a:pPr algn="r" rtl="1"/>
            <a:r>
              <a:rPr lang="ar-SA" b="1" dirty="0">
                <a:solidFill>
                  <a:schemeClr val="tx1"/>
                </a:solidFill>
                <a:cs typeface="B Nazanin" panose="00000400000000000000" pitchFamily="2" charset="-78"/>
              </a:rPr>
              <a:t>روی حرف‌تان پا فشاری کنید</a:t>
            </a:r>
            <a:endParaRPr lang="en-US" b="1" dirty="0">
              <a:solidFill>
                <a:schemeClr val="tx1"/>
              </a:solidFill>
              <a:cs typeface="B Nazanin" panose="00000400000000000000" pitchFamily="2" charset="-78"/>
            </a:endParaRPr>
          </a:p>
          <a:p>
            <a:pPr algn="r" rtl="1"/>
            <a:r>
              <a:rPr lang="ar-SA" dirty="0">
                <a:solidFill>
                  <a:schemeClr val="tx1"/>
                </a:solidFill>
                <a:cs typeface="B Nazanin" panose="00000400000000000000" pitchFamily="2" charset="-78"/>
              </a:rPr>
              <a:t>حرف‌تان را از قبل آماده کنید</a:t>
            </a:r>
            <a:r>
              <a:rPr lang="en-US" dirty="0">
                <a:solidFill>
                  <a:schemeClr val="tx1"/>
                </a:solidFill>
                <a:cs typeface="B Nazanin" panose="00000400000000000000" pitchFamily="2" charset="-78"/>
              </a:rPr>
              <a:t>.</a:t>
            </a:r>
            <a:r>
              <a:rPr lang="fa-IR" dirty="0">
                <a:solidFill>
                  <a:schemeClr val="tx1"/>
                </a:solidFill>
                <a:cs typeface="B Nazanin" panose="00000400000000000000" pitchFamily="2" charset="-78"/>
              </a:rPr>
              <a:t> </a:t>
            </a:r>
            <a:r>
              <a:rPr lang="ar-SA" dirty="0">
                <a:solidFill>
                  <a:schemeClr val="tx1"/>
                </a:solidFill>
                <a:cs typeface="B Nazanin" panose="00000400000000000000" pitchFamily="2" charset="-78"/>
              </a:rPr>
              <a:t>مثال</a:t>
            </a:r>
            <a:r>
              <a:rPr lang="en-US" dirty="0">
                <a:solidFill>
                  <a:schemeClr val="tx1"/>
                </a:solidFill>
                <a:cs typeface="B Nazanin" panose="00000400000000000000" pitchFamily="2" charset="-78"/>
              </a:rPr>
              <a:t>:‌</a:t>
            </a:r>
            <a:r>
              <a:rPr lang="en-US" i="1" dirty="0">
                <a:solidFill>
                  <a:schemeClr val="tx1"/>
                </a:solidFill>
                <a:cs typeface="B Nazanin" panose="00000400000000000000" pitchFamily="2" charset="-78"/>
              </a:rPr>
              <a:t> </a:t>
            </a:r>
            <a:r>
              <a:rPr lang="ar-SA" dirty="0">
                <a:solidFill>
                  <a:schemeClr val="tx1"/>
                </a:solidFill>
                <a:cs typeface="B Nazanin" panose="00000400000000000000" pitchFamily="2" charset="-78"/>
              </a:rPr>
              <a:t>من نمی‌تونم الان یه </a:t>
            </a:r>
            <a:r>
              <a:rPr lang="fa-IR" dirty="0">
                <a:solidFill>
                  <a:schemeClr val="tx1"/>
                </a:solidFill>
                <a:cs typeface="B Nazanin" panose="00000400000000000000" pitchFamily="2" charset="-78"/>
              </a:rPr>
              <a:t>کشیک </a:t>
            </a:r>
            <a:r>
              <a:rPr lang="ar-SA" dirty="0">
                <a:solidFill>
                  <a:schemeClr val="tx1"/>
                </a:solidFill>
                <a:cs typeface="B Nazanin" panose="00000400000000000000" pitchFamily="2" charset="-78"/>
              </a:rPr>
              <a:t>دیگه هم قبول کنم</a:t>
            </a:r>
            <a:r>
              <a:rPr lang="en-US" dirty="0">
                <a:solidFill>
                  <a:schemeClr val="tx1"/>
                </a:solidFill>
                <a:cs typeface="B Nazanin" panose="00000400000000000000" pitchFamily="2" charset="-78"/>
              </a:rPr>
              <a:t>.</a:t>
            </a:r>
          </a:p>
          <a:p>
            <a:pPr algn="r" rtl="1"/>
            <a:r>
              <a:rPr lang="ar-SA" dirty="0">
                <a:solidFill>
                  <a:schemeClr val="tx1"/>
                </a:solidFill>
                <a:cs typeface="B Nazanin" panose="00000400000000000000" pitchFamily="2" charset="-78"/>
              </a:rPr>
              <a:t>در طول مکالمه، حرفی را که آماده کرده اید،‌ بارها به همان شکل تکرار کنید. اصلا تسلیم نشوید. بالاخره طرف مقابل‌تان می‌فهمد که حرف‌تان جدی است</a:t>
            </a:r>
            <a:r>
              <a:rPr lang="en-US" dirty="0">
                <a:solidFill>
                  <a:schemeClr val="tx1"/>
                </a:solidFill>
                <a:cs typeface="B Nazanin" panose="00000400000000000000" pitchFamily="2" charset="-78"/>
              </a:rPr>
              <a:t>.</a:t>
            </a:r>
            <a:endParaRPr lang="fa-IR" dirty="0">
              <a:solidFill>
                <a:schemeClr val="tx1"/>
              </a:solidFill>
              <a:cs typeface="B Nazanin" panose="00000400000000000000" pitchFamily="2" charset="-78"/>
            </a:endParaRPr>
          </a:p>
          <a:p>
            <a:pPr algn="r" rtl="1"/>
            <a:r>
              <a:rPr lang="en-US" dirty="0">
                <a:solidFill>
                  <a:srgbClr val="FF0000"/>
                </a:solidFill>
                <a:cs typeface="B Nazanin" panose="00000400000000000000" pitchFamily="2" charset="-78"/>
              </a:rPr>
              <a:t>-</a:t>
            </a:r>
            <a:r>
              <a:rPr lang="ar-SA" dirty="0">
                <a:solidFill>
                  <a:srgbClr val="FF0000"/>
                </a:solidFill>
                <a:cs typeface="B Nazanin" panose="00000400000000000000" pitchFamily="2" charset="-78"/>
              </a:rPr>
              <a:t>ازت می‌خوام که </a:t>
            </a:r>
            <a:r>
              <a:rPr lang="fa-IR" dirty="0">
                <a:solidFill>
                  <a:srgbClr val="FF0000"/>
                </a:solidFill>
                <a:cs typeface="B Nazanin" panose="00000400000000000000" pitchFamily="2" charset="-78"/>
              </a:rPr>
              <a:t>بجای من کشیک باشی</a:t>
            </a:r>
            <a:r>
              <a:rPr lang="en-US" dirty="0">
                <a:solidFill>
                  <a:srgbClr val="FF0000"/>
                </a:solidFill>
                <a:cs typeface="B Nazanin" panose="00000400000000000000" pitchFamily="2" charset="-78"/>
              </a:rPr>
              <a:t>.</a:t>
            </a:r>
          </a:p>
          <a:p>
            <a:pPr algn="r" rtl="1"/>
            <a:r>
              <a:rPr lang="en-US" dirty="0">
                <a:solidFill>
                  <a:schemeClr val="tx1"/>
                </a:solidFill>
                <a:cs typeface="B Nazanin" panose="00000400000000000000" pitchFamily="2" charset="-78"/>
              </a:rPr>
              <a:t>+</a:t>
            </a:r>
            <a:r>
              <a:rPr lang="ar-SA" dirty="0">
                <a:solidFill>
                  <a:schemeClr val="tx1"/>
                </a:solidFill>
                <a:cs typeface="B Nazanin" panose="00000400000000000000" pitchFamily="2" charset="-78"/>
              </a:rPr>
              <a:t>نمی‌تونم الان یه </a:t>
            </a:r>
            <a:r>
              <a:rPr lang="fa-IR" dirty="0">
                <a:solidFill>
                  <a:schemeClr val="tx1"/>
                </a:solidFill>
                <a:cs typeface="B Nazanin" panose="00000400000000000000" pitchFamily="2" charset="-78"/>
              </a:rPr>
              <a:t>کشیک </a:t>
            </a:r>
            <a:r>
              <a:rPr lang="ar-SA" dirty="0">
                <a:solidFill>
                  <a:schemeClr val="tx1"/>
                </a:solidFill>
                <a:cs typeface="B Nazanin" panose="00000400000000000000" pitchFamily="2" charset="-78"/>
              </a:rPr>
              <a:t>دیگه هم قبول کنم</a:t>
            </a:r>
            <a:r>
              <a:rPr lang="en-US" dirty="0">
                <a:solidFill>
                  <a:schemeClr val="tx1"/>
                </a:solidFill>
                <a:cs typeface="B Nazanin" panose="00000400000000000000" pitchFamily="2" charset="-78"/>
              </a:rPr>
              <a:t>.</a:t>
            </a:r>
          </a:p>
          <a:p>
            <a:pPr algn="r" rtl="1"/>
            <a:r>
              <a:rPr lang="en-US" dirty="0">
                <a:solidFill>
                  <a:srgbClr val="FF0000"/>
                </a:solidFill>
                <a:cs typeface="B Nazanin" panose="00000400000000000000" pitchFamily="2" charset="-78"/>
              </a:rPr>
              <a:t>-</a:t>
            </a:r>
            <a:r>
              <a:rPr lang="ar-SA" dirty="0">
                <a:solidFill>
                  <a:srgbClr val="FF0000"/>
                </a:solidFill>
                <a:cs typeface="B Nazanin" panose="00000400000000000000" pitchFamily="2" charset="-78"/>
              </a:rPr>
              <a:t>با من کنار بیای بهت </a:t>
            </a:r>
            <a:r>
              <a:rPr lang="fa-IR" dirty="0">
                <a:solidFill>
                  <a:srgbClr val="FF0000"/>
                </a:solidFill>
                <a:cs typeface="B Nazanin" panose="00000400000000000000" pitchFamily="2" charset="-78"/>
              </a:rPr>
              <a:t>پول زیادی </a:t>
            </a:r>
            <a:r>
              <a:rPr lang="ar-SA" dirty="0">
                <a:solidFill>
                  <a:srgbClr val="FF0000"/>
                </a:solidFill>
                <a:cs typeface="B Nazanin" panose="00000400000000000000" pitchFamily="2" charset="-78"/>
              </a:rPr>
              <a:t>پرداخت می‌کنم</a:t>
            </a:r>
            <a:r>
              <a:rPr lang="en-US" dirty="0">
                <a:solidFill>
                  <a:srgbClr val="FF0000"/>
                </a:solidFill>
                <a:cs typeface="B Nazanin" panose="00000400000000000000" pitchFamily="2" charset="-78"/>
              </a:rPr>
              <a:t>.</a:t>
            </a:r>
          </a:p>
          <a:p>
            <a:pPr algn="r" rtl="1"/>
            <a:r>
              <a:rPr lang="en-US" dirty="0">
                <a:solidFill>
                  <a:schemeClr val="tx1"/>
                </a:solidFill>
                <a:cs typeface="B Nazanin" panose="00000400000000000000" pitchFamily="2" charset="-78"/>
              </a:rPr>
              <a:t>+</a:t>
            </a:r>
            <a:r>
              <a:rPr lang="ar-SA" dirty="0">
                <a:solidFill>
                  <a:schemeClr val="tx1"/>
                </a:solidFill>
                <a:cs typeface="B Nazanin" panose="00000400000000000000" pitchFamily="2" charset="-78"/>
              </a:rPr>
              <a:t>نمی‌تونم الان یه </a:t>
            </a:r>
            <a:r>
              <a:rPr lang="fa-IR" dirty="0">
                <a:solidFill>
                  <a:schemeClr val="tx1"/>
                </a:solidFill>
                <a:cs typeface="B Nazanin" panose="00000400000000000000" pitchFamily="2" charset="-78"/>
              </a:rPr>
              <a:t>کشیک </a:t>
            </a:r>
            <a:r>
              <a:rPr lang="ar-SA" dirty="0">
                <a:solidFill>
                  <a:schemeClr val="tx1"/>
                </a:solidFill>
                <a:cs typeface="B Nazanin" panose="00000400000000000000" pitchFamily="2" charset="-78"/>
              </a:rPr>
              <a:t>دیگه هم قبول کنم</a:t>
            </a:r>
            <a:r>
              <a:rPr lang="en-US" dirty="0">
                <a:solidFill>
                  <a:schemeClr val="tx1"/>
                </a:solidFill>
                <a:cs typeface="B Nazanin" panose="00000400000000000000" pitchFamily="2" charset="-78"/>
              </a:rPr>
              <a:t>.</a:t>
            </a:r>
          </a:p>
          <a:p>
            <a:pPr algn="r" rtl="1"/>
            <a:r>
              <a:rPr lang="en-US" dirty="0">
                <a:solidFill>
                  <a:srgbClr val="FF0000"/>
                </a:solidFill>
                <a:cs typeface="B Nazanin" panose="00000400000000000000" pitchFamily="2" charset="-78"/>
              </a:rPr>
              <a:t>-</a:t>
            </a:r>
            <a:r>
              <a:rPr lang="ar-SA" dirty="0">
                <a:solidFill>
                  <a:srgbClr val="FF0000"/>
                </a:solidFill>
                <a:cs typeface="B Nazanin" panose="00000400000000000000" pitchFamily="2" charset="-78"/>
              </a:rPr>
              <a:t>جدی می‌گم، این قضیه واقعا مهمه</a:t>
            </a:r>
            <a:r>
              <a:rPr lang="fa-IR" dirty="0">
                <a:solidFill>
                  <a:srgbClr val="FF0000"/>
                </a:solidFill>
                <a:cs typeface="B Nazanin" panose="00000400000000000000" pitchFamily="2" charset="-78"/>
              </a:rPr>
              <a:t>.</a:t>
            </a:r>
          </a:p>
          <a:p>
            <a:pPr algn="r" rtl="1"/>
            <a:r>
              <a:rPr lang="en-US" dirty="0">
                <a:solidFill>
                  <a:schemeClr val="tx1"/>
                </a:solidFill>
                <a:cs typeface="B Nazanin" panose="00000400000000000000" pitchFamily="2" charset="-78"/>
              </a:rPr>
              <a:t>+</a:t>
            </a:r>
            <a:r>
              <a:rPr lang="ar-SA" dirty="0">
                <a:solidFill>
                  <a:schemeClr val="tx1"/>
                </a:solidFill>
                <a:cs typeface="B Nazanin" panose="00000400000000000000" pitchFamily="2" charset="-78"/>
              </a:rPr>
              <a:t>نمی‌تونم الان یه </a:t>
            </a:r>
            <a:r>
              <a:rPr lang="fa-IR" dirty="0">
                <a:solidFill>
                  <a:schemeClr val="tx1"/>
                </a:solidFill>
                <a:cs typeface="B Nazanin" panose="00000400000000000000" pitchFamily="2" charset="-78"/>
              </a:rPr>
              <a:t>کشیک </a:t>
            </a:r>
            <a:r>
              <a:rPr lang="ar-SA" dirty="0">
                <a:solidFill>
                  <a:schemeClr val="tx1"/>
                </a:solidFill>
                <a:cs typeface="B Nazanin" panose="00000400000000000000" pitchFamily="2" charset="-78"/>
              </a:rPr>
              <a:t>دیگه هم قبول کنم</a:t>
            </a:r>
            <a:r>
              <a:rPr lang="en-US" dirty="0">
                <a:solidFill>
                  <a:schemeClr val="tx1"/>
                </a:solidFill>
                <a:cs typeface="B Nazanin" panose="00000400000000000000" pitchFamily="2" charset="-78"/>
              </a:rPr>
              <a:t>.</a:t>
            </a:r>
          </a:p>
          <a:p>
            <a:pPr algn="r" rtl="1"/>
            <a:r>
              <a:rPr lang="en-US" dirty="0">
                <a:solidFill>
                  <a:srgbClr val="FF0000"/>
                </a:solidFill>
                <a:cs typeface="B Nazanin" panose="00000400000000000000" pitchFamily="2" charset="-78"/>
              </a:rPr>
              <a:t>-</a:t>
            </a:r>
            <a:r>
              <a:rPr lang="ar-SA" dirty="0">
                <a:solidFill>
                  <a:srgbClr val="FF0000"/>
                </a:solidFill>
                <a:cs typeface="B Nazanin" panose="00000400000000000000" pitchFamily="2" charset="-78"/>
              </a:rPr>
              <a:t>میشه به عنوان یه لطف در حق من انجامش بدی؟</a:t>
            </a:r>
            <a:r>
              <a:rPr lang="fa-IR" dirty="0">
                <a:solidFill>
                  <a:srgbClr val="FF0000"/>
                </a:solidFill>
                <a:cs typeface="B Nazanin" panose="00000400000000000000" pitchFamily="2" charset="-78"/>
              </a:rPr>
              <a:t> </a:t>
            </a:r>
            <a:endParaRPr lang="en-US" dirty="0">
              <a:solidFill>
                <a:srgbClr val="FF0000"/>
              </a:solidFill>
              <a:cs typeface="B Nazanin" panose="00000400000000000000" pitchFamily="2" charset="-78"/>
            </a:endParaRPr>
          </a:p>
          <a:p>
            <a:pPr algn="r" rtl="1"/>
            <a:r>
              <a:rPr lang="en-US" dirty="0">
                <a:solidFill>
                  <a:schemeClr val="tx1"/>
                </a:solidFill>
                <a:cs typeface="B Nazanin" panose="00000400000000000000" pitchFamily="2" charset="-78"/>
              </a:rPr>
              <a:t>+</a:t>
            </a:r>
            <a:r>
              <a:rPr lang="ar-SA" dirty="0">
                <a:solidFill>
                  <a:schemeClr val="tx1"/>
                </a:solidFill>
                <a:cs typeface="B Nazanin" panose="00000400000000000000" pitchFamily="2" charset="-78"/>
              </a:rPr>
              <a:t>شرمنده، دوستی‌های قدیممون برام ارزشمنده، اما صرفا مسئله اینه که نمی‌تونم الان یه </a:t>
            </a:r>
            <a:r>
              <a:rPr lang="fa-IR" dirty="0">
                <a:solidFill>
                  <a:schemeClr val="tx1"/>
                </a:solidFill>
                <a:cs typeface="B Nazanin" panose="00000400000000000000" pitchFamily="2" charset="-78"/>
              </a:rPr>
              <a:t>کشیک </a:t>
            </a:r>
            <a:r>
              <a:rPr lang="ar-SA" dirty="0">
                <a:solidFill>
                  <a:schemeClr val="tx1"/>
                </a:solidFill>
                <a:cs typeface="B Nazanin" panose="00000400000000000000" pitchFamily="2" charset="-78"/>
              </a:rPr>
              <a:t>دیگه هم قبول کنم</a:t>
            </a:r>
            <a:r>
              <a:rPr lang="en-US" dirty="0">
                <a:solidFill>
                  <a:schemeClr val="tx1"/>
                </a:solidFill>
                <a:cs typeface="B Nazanin" panose="00000400000000000000" pitchFamily="2" charset="-78"/>
              </a:rPr>
              <a:t>.</a:t>
            </a:r>
            <a:endParaRPr lang="fa-IR" dirty="0">
              <a:solidFill>
                <a:schemeClr val="tx1"/>
              </a:solidFill>
              <a:cs typeface="B Nazanin" panose="00000400000000000000" pitchFamily="2" charset="-78"/>
            </a:endParaRPr>
          </a:p>
          <a:p>
            <a:pPr algn="r" rtl="1">
              <a:lnSpc>
                <a:spcPct val="160000"/>
              </a:lnSpc>
            </a:pPr>
            <a:r>
              <a:rPr lang="ar-SA" dirty="0">
                <a:solidFill>
                  <a:schemeClr val="tx1"/>
                </a:solidFill>
                <a:cs typeface="B Nazanin" panose="00000400000000000000" pitchFamily="2" charset="-78"/>
              </a:rPr>
              <a:t>وقتی از</a:t>
            </a:r>
            <a:r>
              <a:rPr lang="fa-IR" dirty="0">
                <a:solidFill>
                  <a:schemeClr val="tx1"/>
                </a:solidFill>
                <a:cs typeface="B Nazanin" panose="00000400000000000000" pitchFamily="2" charset="-78"/>
              </a:rPr>
              <a:t> این</a:t>
            </a:r>
            <a:r>
              <a:rPr lang="ar-SA" dirty="0">
                <a:solidFill>
                  <a:schemeClr val="tx1"/>
                </a:solidFill>
                <a:cs typeface="B Nazanin" panose="00000400000000000000" pitchFamily="2" charset="-78"/>
              </a:rPr>
              <a:t> تکنیک استفاده می‌کنید مراقب باشید</a:t>
            </a:r>
            <a:r>
              <a:rPr lang="fa-IR" dirty="0">
                <a:solidFill>
                  <a:schemeClr val="tx1"/>
                </a:solidFill>
                <a:cs typeface="B Nazanin" panose="00000400000000000000" pitchFamily="2" charset="-78"/>
              </a:rPr>
              <a:t> که </a:t>
            </a:r>
            <a:r>
              <a:rPr lang="ar-SA" dirty="0">
                <a:solidFill>
                  <a:schemeClr val="tx1"/>
                </a:solidFill>
                <a:cs typeface="B Nazanin" panose="00000400000000000000" pitchFamily="2" charset="-78"/>
              </a:rPr>
              <a:t>از آن با هدف جلوگیری از بهره‌کشی دیگران از خودتان استفاده کنید، </a:t>
            </a:r>
            <a:r>
              <a:rPr lang="fa-IR" dirty="0">
                <a:solidFill>
                  <a:schemeClr val="tx1"/>
                </a:solidFill>
                <a:cs typeface="B Nazanin" panose="00000400000000000000" pitchFamily="2" charset="-78"/>
              </a:rPr>
              <a:t>نه قلدری و </a:t>
            </a:r>
            <a:r>
              <a:rPr lang="ar-SA" dirty="0">
                <a:solidFill>
                  <a:schemeClr val="tx1"/>
                </a:solidFill>
                <a:cs typeface="B Nazanin" panose="00000400000000000000" pitchFamily="2" charset="-78"/>
              </a:rPr>
              <a:t>مجبور </a:t>
            </a:r>
            <a:r>
              <a:rPr lang="fa-IR" dirty="0">
                <a:solidFill>
                  <a:schemeClr val="tx1"/>
                </a:solidFill>
                <a:cs typeface="B Nazanin" panose="00000400000000000000" pitchFamily="2" charset="-78"/>
              </a:rPr>
              <a:t>کردن دیگران به انجام</a:t>
            </a:r>
            <a:r>
              <a:rPr lang="ar-SA" dirty="0">
                <a:solidFill>
                  <a:schemeClr val="tx1"/>
                </a:solidFill>
                <a:cs typeface="B Nazanin" panose="00000400000000000000" pitchFamily="2" charset="-78"/>
              </a:rPr>
              <a:t> کاری </a:t>
            </a:r>
            <a:r>
              <a:rPr lang="fa-IR" dirty="0">
                <a:solidFill>
                  <a:schemeClr val="tx1"/>
                </a:solidFill>
                <a:cs typeface="B Nazanin" panose="00000400000000000000" pitchFamily="2" charset="-78"/>
              </a:rPr>
              <a:t>بر </a:t>
            </a:r>
            <a:r>
              <a:rPr lang="ar-SA" dirty="0">
                <a:solidFill>
                  <a:schemeClr val="tx1"/>
                </a:solidFill>
                <a:cs typeface="B Nazanin" panose="00000400000000000000" pitchFamily="2" charset="-78"/>
              </a:rPr>
              <a:t>خلاف میلش</a:t>
            </a:r>
            <a:r>
              <a:rPr lang="fa-IR" dirty="0">
                <a:solidFill>
                  <a:schemeClr val="tx1"/>
                </a:solidFill>
                <a:cs typeface="B Nazanin" panose="00000400000000000000" pitchFamily="2" charset="-78"/>
              </a:rPr>
              <a:t>ان</a:t>
            </a:r>
            <a:r>
              <a:rPr lang="en-US" dirty="0">
                <a:solidFill>
                  <a:schemeClr val="tx1"/>
                </a:solidFill>
                <a:cs typeface="B Nazanin" panose="00000400000000000000" pitchFamily="2" charset="-78"/>
              </a:rPr>
              <a:t>.</a:t>
            </a:r>
          </a:p>
          <a:p>
            <a:pPr algn="r" rtl="1"/>
            <a:endParaRPr lang="en-US" dirty="0">
              <a:solidFill>
                <a:schemeClr val="tx1"/>
              </a:solidFill>
              <a:cs typeface="B Nazanin" panose="00000400000000000000" pitchFamily="2" charset="-78"/>
            </a:endParaRPr>
          </a:p>
          <a:p>
            <a:pPr algn="r" rtl="1"/>
            <a:endParaRPr lang="en-US" dirty="0">
              <a:solidFill>
                <a:schemeClr val="tx1"/>
              </a:solidFill>
              <a:cs typeface="B Nazanin" panose="00000400000000000000" pitchFamily="2" charset="-78"/>
            </a:endParaRPr>
          </a:p>
          <a:p>
            <a:pPr algn="r"/>
            <a:endParaRPr lang="en-US" dirty="0">
              <a:solidFill>
                <a:schemeClr val="tx1"/>
              </a:solidFill>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a:t>Dr. Anahita Babak</a:t>
            </a:r>
          </a:p>
        </p:txBody>
      </p:sp>
      <p:sp>
        <p:nvSpPr>
          <p:cNvPr id="5" name="Slide Number Placeholder 4"/>
          <p:cNvSpPr>
            <a:spLocks noGrp="1"/>
          </p:cNvSpPr>
          <p:nvPr>
            <p:ph type="sldNum" sz="quarter" idx="12"/>
          </p:nvPr>
        </p:nvSpPr>
        <p:spPr/>
        <p:txBody>
          <a:bodyPr/>
          <a:lstStyle/>
          <a:p>
            <a:fld id="{A5AB5983-C3ED-4C51-81C4-FE69B85493D5}" type="slidenum">
              <a:rPr lang="en-US" smtClean="0"/>
              <a:t>24</a:t>
            </a:fld>
            <a:endParaRPr lang="en-US"/>
          </a:p>
        </p:txBody>
      </p:sp>
    </p:spTree>
    <p:extLst>
      <p:ext uri="{BB962C8B-B14F-4D97-AF65-F5344CB8AC3E}">
        <p14:creationId xmlns:p14="http://schemas.microsoft.com/office/powerpoint/2010/main" val="41695413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2245518" y="534163"/>
            <a:ext cx="7704138" cy="647700"/>
          </a:xfrm>
        </p:spPr>
        <p:txBody>
          <a:bodyPr>
            <a:normAutofit/>
          </a:bodyPr>
          <a:lstStyle/>
          <a:p>
            <a:pPr algn="ctr" rtl="1"/>
            <a:r>
              <a:rPr lang="ar-SA" altLang="en-US" sz="4000" b="1" i="1" dirty="0">
                <a:solidFill>
                  <a:srgbClr val="FF0000"/>
                </a:solidFill>
                <a:cs typeface="B Titr" panose="00000700000000000000" pitchFamily="2" charset="-78"/>
              </a:rPr>
              <a:t> </a:t>
            </a:r>
            <a:r>
              <a:rPr lang="fa-IR" altLang="en-US" sz="4000" b="1" dirty="0">
                <a:solidFill>
                  <a:srgbClr val="FF0000"/>
                </a:solidFill>
                <a:cs typeface="B Titr" panose="00000700000000000000" pitchFamily="2" charset="-78"/>
              </a:rPr>
              <a:t>تكنيك</a:t>
            </a:r>
            <a:r>
              <a:rPr lang="en-US" altLang="en-US" sz="4000" b="1" dirty="0">
                <a:solidFill>
                  <a:srgbClr val="FF0000"/>
                </a:solidFill>
                <a:cs typeface="B Titr" panose="00000700000000000000" pitchFamily="2" charset="-78"/>
              </a:rPr>
              <a:t> </a:t>
            </a:r>
            <a:r>
              <a:rPr lang="fa-IR" altLang="en-US" sz="4000" b="1" dirty="0">
                <a:solidFill>
                  <a:srgbClr val="FF0000"/>
                </a:solidFill>
                <a:cs typeface="B Titr" panose="00000700000000000000" pitchFamily="2" charset="-78"/>
              </a:rPr>
              <a:t>خلع سلاح</a:t>
            </a:r>
            <a:endParaRPr lang="en-US" altLang="en-US" sz="4000" b="1" dirty="0">
              <a:solidFill>
                <a:srgbClr val="FF0000"/>
              </a:solidFill>
              <a:cs typeface="B Titr" panose="00000700000000000000" pitchFamily="2" charset="-78"/>
            </a:endParaRPr>
          </a:p>
        </p:txBody>
      </p:sp>
      <p:sp>
        <p:nvSpPr>
          <p:cNvPr id="108547" name="Rectangle 3"/>
          <p:cNvSpPr>
            <a:spLocks noGrp="1" noChangeArrowheads="1"/>
          </p:cNvSpPr>
          <p:nvPr>
            <p:ph type="body" idx="1"/>
          </p:nvPr>
        </p:nvSpPr>
        <p:spPr>
          <a:xfrm>
            <a:off x="1385454" y="2133600"/>
            <a:ext cx="10196945" cy="3636579"/>
          </a:xfrm>
        </p:spPr>
        <p:txBody>
          <a:bodyPr>
            <a:normAutofit/>
          </a:bodyPr>
          <a:lstStyle/>
          <a:p>
            <a:pPr algn="r" rtl="1">
              <a:lnSpc>
                <a:spcPct val="150000"/>
              </a:lnSpc>
            </a:pPr>
            <a:r>
              <a:rPr lang="fa-IR" altLang="en-US" dirty="0">
                <a:solidFill>
                  <a:schemeClr val="tx1"/>
                </a:solidFill>
                <a:cs typeface="B Nazanin" panose="00000400000000000000" pitchFamily="2" charset="-78"/>
              </a:rPr>
              <a:t> </a:t>
            </a:r>
            <a:r>
              <a:rPr lang="fa-IR" altLang="en-US" b="1" dirty="0">
                <a:solidFill>
                  <a:schemeClr val="tx1"/>
                </a:solidFill>
                <a:cs typeface="B Nazanin" panose="00000400000000000000" pitchFamily="2" charset="-78"/>
              </a:rPr>
              <a:t>برخی افراد برای متقاعد کردن دیگران و وادار کردن به انجام کاری از انتقاد منفی و تحقیر استفاده می کنند، در این موارد از تکنیک خلع سلاح استفاده کنید:</a:t>
            </a:r>
          </a:p>
          <a:p>
            <a:pPr algn="r" rtl="1">
              <a:lnSpc>
                <a:spcPct val="150000"/>
              </a:lnSpc>
            </a:pPr>
            <a:endParaRPr lang="fa-IR" altLang="en-US" b="1" dirty="0">
              <a:solidFill>
                <a:schemeClr val="tx1"/>
              </a:solidFill>
              <a:cs typeface="B Nazanin" panose="00000400000000000000" pitchFamily="2" charset="-78"/>
            </a:endParaRPr>
          </a:p>
          <a:p>
            <a:pPr algn="r" rtl="1">
              <a:lnSpc>
                <a:spcPct val="150000"/>
              </a:lnSpc>
              <a:buFontTx/>
              <a:buNone/>
            </a:pPr>
            <a:r>
              <a:rPr lang="fa-IR" altLang="en-US" b="1" dirty="0">
                <a:solidFill>
                  <a:schemeClr val="tx1"/>
                </a:solidFill>
                <a:cs typeface="B Nazanin" panose="00000400000000000000" pitchFamily="2" charset="-78"/>
              </a:rPr>
              <a:t>مثال: تو از خودت اراده نداری. چون شوهرت نمیذاره به جای من کشیک نمیدی!</a:t>
            </a:r>
          </a:p>
          <a:p>
            <a:pPr algn="r" rtl="1">
              <a:lnSpc>
                <a:spcPct val="150000"/>
              </a:lnSpc>
              <a:buFontTx/>
              <a:buNone/>
            </a:pPr>
            <a:r>
              <a:rPr lang="fa-IR" altLang="en-US" b="1" dirty="0">
                <a:solidFill>
                  <a:schemeClr val="tx1"/>
                </a:solidFill>
                <a:cs typeface="B Nazanin" panose="00000400000000000000" pitchFamily="2" charset="-78"/>
              </a:rPr>
              <a:t>پاسخ : آره من بدون اجازه شوهرم هیچ کاری نمی کنم</a:t>
            </a:r>
          </a:p>
        </p:txBody>
      </p:sp>
      <p:sp>
        <p:nvSpPr>
          <p:cNvPr id="2" name="Footer Placeholder 1"/>
          <p:cNvSpPr>
            <a:spLocks noGrp="1"/>
          </p:cNvSpPr>
          <p:nvPr>
            <p:ph type="ftr" sz="quarter" idx="11"/>
          </p:nvPr>
        </p:nvSpPr>
        <p:spPr/>
        <p:txBody>
          <a:bodyPr/>
          <a:lstStyle/>
          <a:p>
            <a:r>
              <a:rPr lang="en-US"/>
              <a:t>Dr. Anahita Babak</a:t>
            </a:r>
          </a:p>
        </p:txBody>
      </p:sp>
      <p:sp>
        <p:nvSpPr>
          <p:cNvPr id="3" name="Slide Number Placeholder 2"/>
          <p:cNvSpPr>
            <a:spLocks noGrp="1"/>
          </p:cNvSpPr>
          <p:nvPr>
            <p:ph type="sldNum" sz="quarter" idx="12"/>
          </p:nvPr>
        </p:nvSpPr>
        <p:spPr/>
        <p:txBody>
          <a:bodyPr/>
          <a:lstStyle/>
          <a:p>
            <a:fld id="{A5AB5983-C3ED-4C51-81C4-FE69B85493D5}" type="slidenum">
              <a:rPr lang="en-US" smtClean="0"/>
              <a:t>25</a:t>
            </a:fld>
            <a:endParaRPr lang="en-US"/>
          </a:p>
        </p:txBody>
      </p:sp>
    </p:spTree>
    <p:extLst>
      <p:ext uri="{BB962C8B-B14F-4D97-AF65-F5344CB8AC3E}">
        <p14:creationId xmlns:p14="http://schemas.microsoft.com/office/powerpoint/2010/main" val="1180385671"/>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1533415" y="388610"/>
            <a:ext cx="7704138" cy="647700"/>
          </a:xfrm>
        </p:spPr>
        <p:txBody>
          <a:bodyPr>
            <a:normAutofit/>
          </a:bodyPr>
          <a:lstStyle/>
          <a:p>
            <a:pPr algn="r" rtl="1"/>
            <a:r>
              <a:rPr lang="ar-SA" altLang="en-US" sz="3600" b="1" i="1" dirty="0">
                <a:solidFill>
                  <a:srgbClr val="FF0000"/>
                </a:solidFill>
                <a:cs typeface="B Titr" panose="00000700000000000000" pitchFamily="2" charset="-78"/>
              </a:rPr>
              <a:t> </a:t>
            </a:r>
            <a:r>
              <a:rPr lang="fa-IR" altLang="en-US" sz="3600" b="1" dirty="0">
                <a:solidFill>
                  <a:srgbClr val="FF0000"/>
                </a:solidFill>
                <a:cs typeface="B Titr" panose="00000700000000000000" pitchFamily="2" charset="-78"/>
              </a:rPr>
              <a:t>تكنيك</a:t>
            </a:r>
            <a:r>
              <a:rPr lang="en-US" altLang="en-US" sz="3600" b="1" dirty="0">
                <a:solidFill>
                  <a:srgbClr val="FF0000"/>
                </a:solidFill>
                <a:cs typeface="B Titr" panose="00000700000000000000" pitchFamily="2" charset="-78"/>
              </a:rPr>
              <a:t> </a:t>
            </a:r>
            <a:r>
              <a:rPr lang="fa-IR" altLang="en-US" sz="3600" b="1" dirty="0">
                <a:solidFill>
                  <a:srgbClr val="FF0000"/>
                </a:solidFill>
                <a:cs typeface="B Titr" panose="00000700000000000000" pitchFamily="2" charset="-78"/>
              </a:rPr>
              <a:t>جرات مندی افزاینده</a:t>
            </a:r>
            <a:endParaRPr lang="en-US" altLang="en-US" sz="3600" b="1" dirty="0">
              <a:solidFill>
                <a:srgbClr val="FF0000"/>
              </a:solidFill>
              <a:cs typeface="B Titr" panose="00000700000000000000" pitchFamily="2" charset="-78"/>
            </a:endParaRPr>
          </a:p>
        </p:txBody>
      </p:sp>
      <p:sp>
        <p:nvSpPr>
          <p:cNvPr id="109571" name="Rectangle 3"/>
          <p:cNvSpPr>
            <a:spLocks noGrp="1" noChangeArrowheads="1"/>
          </p:cNvSpPr>
          <p:nvPr>
            <p:ph type="body" idx="1"/>
          </p:nvPr>
        </p:nvSpPr>
        <p:spPr>
          <a:xfrm>
            <a:off x="706583" y="2049517"/>
            <a:ext cx="10931236" cy="4420556"/>
          </a:xfrm>
        </p:spPr>
        <p:txBody>
          <a:bodyPr>
            <a:normAutofit/>
          </a:bodyPr>
          <a:lstStyle/>
          <a:p>
            <a:pPr algn="r" rtl="1">
              <a:buFontTx/>
              <a:buNone/>
            </a:pPr>
            <a:r>
              <a:rPr lang="fa-IR" altLang="en-US" b="1" dirty="0">
                <a:solidFill>
                  <a:schemeClr val="tx1"/>
                </a:solidFill>
                <a:cs typeface="B Nazanin" panose="00000400000000000000" pitchFamily="2" charset="-78"/>
              </a:rPr>
              <a:t>تکنیک جرات مندی افزاینده از نظر شدت اثری که روی دیگران می گذارد شدید تر است.</a:t>
            </a:r>
          </a:p>
          <a:p>
            <a:pPr algn="r" rtl="1">
              <a:lnSpc>
                <a:spcPct val="150000"/>
              </a:lnSpc>
            </a:pPr>
            <a:r>
              <a:rPr lang="fa-IR" altLang="en-US" b="1" dirty="0">
                <a:solidFill>
                  <a:srgbClr val="FF0000"/>
                </a:solidFill>
                <a:cs typeface="B Nazanin" panose="00000400000000000000" pitchFamily="2" charset="-78"/>
              </a:rPr>
              <a:t>مثال: </a:t>
            </a:r>
            <a:r>
              <a:rPr lang="fa-IR" altLang="en-US" b="1" dirty="0">
                <a:solidFill>
                  <a:schemeClr val="tx1"/>
                </a:solidFill>
                <a:cs typeface="B Nazanin" panose="00000400000000000000" pitchFamily="2" charset="-78"/>
              </a:rPr>
              <a:t>دانشجویی از درسی نمره قبولی نگرفته و به نظر شما استحقاق ارفاق ندارد. ولی او اصرار دارد که به او نمره بدهید، در این صورت به ترتیب از جملات زیر استفاده کنید.</a:t>
            </a:r>
          </a:p>
          <a:p>
            <a:pPr algn="r" rtl="1">
              <a:buFont typeface="Wingdings" panose="05000000000000000000" pitchFamily="2" charset="2"/>
              <a:buChar char="ü"/>
            </a:pPr>
            <a:r>
              <a:rPr lang="fa-IR" altLang="en-US" b="1" dirty="0">
                <a:solidFill>
                  <a:schemeClr val="tx1"/>
                </a:solidFill>
                <a:cs typeface="B Nazanin" panose="00000400000000000000" pitchFamily="2" charset="-78"/>
              </a:rPr>
              <a:t>نه من به شما نمره نمی دهم.</a:t>
            </a:r>
          </a:p>
          <a:p>
            <a:pPr algn="r" rtl="1">
              <a:buFont typeface="Wingdings" panose="05000000000000000000" pitchFamily="2" charset="2"/>
              <a:buChar char="ü"/>
            </a:pPr>
            <a:r>
              <a:rPr lang="fa-IR" altLang="en-US" b="1" dirty="0">
                <a:solidFill>
                  <a:schemeClr val="tx1"/>
                </a:solidFill>
                <a:cs typeface="B Nazanin" panose="00000400000000000000" pitchFamily="2" charset="-78"/>
              </a:rPr>
              <a:t>من به شما نمره نمی دهم، اصرار نکنید.</a:t>
            </a:r>
          </a:p>
          <a:p>
            <a:pPr algn="r" rtl="1">
              <a:buFont typeface="Wingdings" panose="05000000000000000000" pitchFamily="2" charset="2"/>
              <a:buChar char="ü"/>
            </a:pPr>
            <a:r>
              <a:rPr lang="fa-IR" altLang="en-US" b="1" dirty="0">
                <a:solidFill>
                  <a:schemeClr val="tx1"/>
                </a:solidFill>
                <a:cs typeface="B Nazanin" panose="00000400000000000000" pitchFamily="2" charset="-78"/>
              </a:rPr>
              <a:t>اصرار شما منو ناراحت می کنه.</a:t>
            </a:r>
          </a:p>
          <a:p>
            <a:pPr algn="r" rtl="1">
              <a:buFont typeface="Wingdings" panose="05000000000000000000" pitchFamily="2" charset="2"/>
              <a:buChar char="ü"/>
            </a:pPr>
            <a:r>
              <a:rPr lang="fa-IR" altLang="en-US" b="1" dirty="0">
                <a:solidFill>
                  <a:schemeClr val="tx1"/>
                </a:solidFill>
                <a:cs typeface="B Nazanin" panose="00000400000000000000" pitchFamily="2" charset="-78"/>
              </a:rPr>
              <a:t>اگر بیشتر اصرار کنید مجبورم رفتار غیر حرفه ای شما رو گزارش بدم.</a:t>
            </a:r>
          </a:p>
          <a:p>
            <a:pPr algn="r" rtl="1">
              <a:buFont typeface="Wingdings" panose="05000000000000000000" pitchFamily="2" charset="2"/>
              <a:buChar char="ü"/>
            </a:pPr>
            <a:r>
              <a:rPr lang="fa-IR" altLang="en-US" b="1" dirty="0">
                <a:solidFill>
                  <a:schemeClr val="tx1"/>
                </a:solidFill>
                <a:cs typeface="B Nazanin" panose="00000400000000000000" pitchFamily="2" charset="-78"/>
              </a:rPr>
              <a:t> (همراه با این جملات رفتار های غیر کلامی هم تغییرمی کند)</a:t>
            </a:r>
            <a:endParaRPr lang="ar-SA" altLang="en-US" b="1" dirty="0">
              <a:solidFill>
                <a:schemeClr val="tx1"/>
              </a:solidFill>
              <a:cs typeface="B Nazanin" panose="00000400000000000000" pitchFamily="2" charset="-78"/>
            </a:endParaRPr>
          </a:p>
        </p:txBody>
      </p:sp>
      <p:sp>
        <p:nvSpPr>
          <p:cNvPr id="2" name="Footer Placeholder 1"/>
          <p:cNvSpPr>
            <a:spLocks noGrp="1"/>
          </p:cNvSpPr>
          <p:nvPr>
            <p:ph type="ftr" sz="quarter" idx="11"/>
          </p:nvPr>
        </p:nvSpPr>
        <p:spPr/>
        <p:txBody>
          <a:bodyPr/>
          <a:lstStyle/>
          <a:p>
            <a:r>
              <a:rPr lang="en-US"/>
              <a:t>Dr. Anahita Babak</a:t>
            </a:r>
          </a:p>
        </p:txBody>
      </p:sp>
      <p:sp>
        <p:nvSpPr>
          <p:cNvPr id="3" name="Slide Number Placeholder 2"/>
          <p:cNvSpPr>
            <a:spLocks noGrp="1"/>
          </p:cNvSpPr>
          <p:nvPr>
            <p:ph type="sldNum" sz="quarter" idx="12"/>
          </p:nvPr>
        </p:nvSpPr>
        <p:spPr/>
        <p:txBody>
          <a:bodyPr/>
          <a:lstStyle/>
          <a:p>
            <a:fld id="{A5AB5983-C3ED-4C51-81C4-FE69B85493D5}" type="slidenum">
              <a:rPr lang="en-US" smtClean="0"/>
              <a:t>26</a:t>
            </a:fld>
            <a:endParaRPr lang="en-US"/>
          </a:p>
        </p:txBody>
      </p:sp>
    </p:spTree>
    <p:extLst>
      <p:ext uri="{BB962C8B-B14F-4D97-AF65-F5344CB8AC3E}">
        <p14:creationId xmlns:p14="http://schemas.microsoft.com/office/powerpoint/2010/main" val="2936680855"/>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859025"/>
          </a:xfrm>
        </p:spPr>
        <p:txBody>
          <a:bodyPr>
            <a:normAutofit/>
          </a:bodyPr>
          <a:lstStyle/>
          <a:p>
            <a:pPr algn="ctr" rtl="1"/>
            <a:r>
              <a:rPr lang="ar-SA" sz="3600" b="1" dirty="0">
                <a:solidFill>
                  <a:srgbClr val="FF0000"/>
                </a:solidFill>
                <a:cs typeface="B Titr" panose="00000700000000000000" pitchFamily="2" charset="-78"/>
              </a:rPr>
              <a:t>سناریوی خود را از قبل آماده کنید</a:t>
            </a:r>
            <a:endParaRPr lang="en-US" sz="3600" b="1" dirty="0">
              <a:solidFill>
                <a:srgbClr val="FF0000"/>
              </a:solidFill>
              <a:cs typeface="B Titr" panose="00000700000000000000" pitchFamily="2" charset="-78"/>
            </a:endParaRPr>
          </a:p>
        </p:txBody>
      </p:sp>
      <p:sp>
        <p:nvSpPr>
          <p:cNvPr id="3" name="Content Placeholder 2"/>
          <p:cNvSpPr>
            <a:spLocks noGrp="1"/>
          </p:cNvSpPr>
          <p:nvPr>
            <p:ph idx="1"/>
          </p:nvPr>
        </p:nvSpPr>
        <p:spPr>
          <a:xfrm>
            <a:off x="1097280" y="2144110"/>
            <a:ext cx="10058400" cy="4088524"/>
          </a:xfrm>
        </p:spPr>
        <p:txBody>
          <a:bodyPr>
            <a:normAutofit/>
          </a:bodyPr>
          <a:lstStyle/>
          <a:p>
            <a:pPr algn="r" rtl="1"/>
            <a:r>
              <a:rPr lang="ar-SA" b="1" dirty="0">
                <a:solidFill>
                  <a:srgbClr val="0070C0"/>
                </a:solidFill>
                <a:cs typeface="B Nazanin" panose="00000400000000000000" pitchFamily="2" charset="-78"/>
              </a:rPr>
              <a:t>این تکنیک به این صورت است که حرف‌هایتان را به شکل یک جواب چهار قسمتی آماده می‌کنید</a:t>
            </a:r>
            <a:r>
              <a:rPr lang="en-US" b="1" dirty="0">
                <a:solidFill>
                  <a:srgbClr val="0070C0"/>
                </a:solidFill>
                <a:cs typeface="B Nazanin" panose="00000400000000000000" pitchFamily="2" charset="-78"/>
              </a:rPr>
              <a:t>:</a:t>
            </a:r>
          </a:p>
          <a:p>
            <a:pPr lvl="0" algn="r" rtl="1"/>
            <a:r>
              <a:rPr lang="ar-SA" b="1" dirty="0">
                <a:solidFill>
                  <a:schemeClr val="tx1"/>
                </a:solidFill>
                <a:cs typeface="B Nazanin" panose="00000400000000000000" pitchFamily="2" charset="-78"/>
              </a:rPr>
              <a:t>پیشامد</a:t>
            </a:r>
            <a:r>
              <a:rPr lang="en-US" b="1" dirty="0">
                <a:solidFill>
                  <a:schemeClr val="tx1"/>
                </a:solidFill>
                <a:cs typeface="B Nazanin" panose="00000400000000000000" pitchFamily="2" charset="-78"/>
              </a:rPr>
              <a:t>:</a:t>
            </a:r>
            <a:r>
              <a:rPr lang="en-US" dirty="0">
                <a:solidFill>
                  <a:schemeClr val="tx1"/>
                </a:solidFill>
                <a:cs typeface="B Nazanin" panose="00000400000000000000" pitchFamily="2" charset="-78"/>
              </a:rPr>
              <a:t> </a:t>
            </a:r>
            <a:r>
              <a:rPr lang="fa-IR" dirty="0">
                <a:solidFill>
                  <a:schemeClr val="tx1"/>
                </a:solidFill>
                <a:cs typeface="B Nazanin" panose="00000400000000000000" pitchFamily="2" charset="-78"/>
              </a:rPr>
              <a:t> </a:t>
            </a:r>
            <a:r>
              <a:rPr lang="ar-SA" dirty="0">
                <a:solidFill>
                  <a:schemeClr val="tx1"/>
                </a:solidFill>
                <a:cs typeface="B Nazanin" panose="00000400000000000000" pitchFamily="2" charset="-78"/>
              </a:rPr>
              <a:t>برای طرف مقابل‌تان بگویید که دقیقا مسئله یا موقعیت را چگونه می‌بینید</a:t>
            </a:r>
            <a:r>
              <a:rPr lang="en-US" dirty="0">
                <a:solidFill>
                  <a:schemeClr val="tx1"/>
                </a:solidFill>
                <a:cs typeface="B Nazanin" panose="00000400000000000000" pitchFamily="2" charset="-78"/>
              </a:rPr>
              <a:t>.</a:t>
            </a:r>
          </a:p>
          <a:p>
            <a:pPr lvl="0" algn="r" rtl="1"/>
            <a:r>
              <a:rPr lang="ar-SA" b="1" dirty="0">
                <a:solidFill>
                  <a:schemeClr val="tx1"/>
                </a:solidFill>
                <a:cs typeface="B Nazanin" panose="00000400000000000000" pitchFamily="2" charset="-78"/>
              </a:rPr>
              <a:t>احساس‌تان</a:t>
            </a:r>
            <a:r>
              <a:rPr lang="en-US" b="1" dirty="0">
                <a:solidFill>
                  <a:schemeClr val="tx1"/>
                </a:solidFill>
                <a:cs typeface="B Nazanin" panose="00000400000000000000" pitchFamily="2" charset="-78"/>
              </a:rPr>
              <a:t>:</a:t>
            </a:r>
            <a:r>
              <a:rPr lang="en-US" dirty="0">
                <a:solidFill>
                  <a:schemeClr val="tx1"/>
                </a:solidFill>
                <a:cs typeface="B Nazanin" panose="00000400000000000000" pitchFamily="2" charset="-78"/>
              </a:rPr>
              <a:t> </a:t>
            </a:r>
            <a:r>
              <a:rPr lang="fa-IR" dirty="0">
                <a:solidFill>
                  <a:schemeClr val="tx1"/>
                </a:solidFill>
                <a:cs typeface="B Nazanin" panose="00000400000000000000" pitchFamily="2" charset="-78"/>
              </a:rPr>
              <a:t> </a:t>
            </a:r>
            <a:r>
              <a:rPr lang="ar-SA" dirty="0">
                <a:solidFill>
                  <a:schemeClr val="tx1"/>
                </a:solidFill>
                <a:cs typeface="B Nazanin" panose="00000400000000000000" pitchFamily="2" charset="-78"/>
              </a:rPr>
              <a:t>حسی که در مورد مسئله پیدا کرده‌اید را بیان کنید. هیجانات‌تان را واضح و شفاف بیان کنید</a:t>
            </a:r>
            <a:r>
              <a:rPr lang="en-US" dirty="0">
                <a:solidFill>
                  <a:schemeClr val="tx1"/>
                </a:solidFill>
                <a:cs typeface="B Nazanin" panose="00000400000000000000" pitchFamily="2" charset="-78"/>
              </a:rPr>
              <a:t>.</a:t>
            </a:r>
          </a:p>
          <a:p>
            <a:pPr lvl="0" algn="r" rtl="1"/>
            <a:r>
              <a:rPr lang="ar-SA" b="1" dirty="0">
                <a:solidFill>
                  <a:schemeClr val="tx1"/>
                </a:solidFill>
                <a:cs typeface="B Nazanin" panose="00000400000000000000" pitchFamily="2" charset="-78"/>
              </a:rPr>
              <a:t>خواسته‌هایتان</a:t>
            </a:r>
            <a:r>
              <a:rPr lang="en-US" b="1" dirty="0">
                <a:solidFill>
                  <a:schemeClr val="tx1"/>
                </a:solidFill>
                <a:cs typeface="B Nazanin" panose="00000400000000000000" pitchFamily="2" charset="-78"/>
              </a:rPr>
              <a:t>:</a:t>
            </a:r>
            <a:r>
              <a:rPr lang="en-US" dirty="0">
                <a:solidFill>
                  <a:schemeClr val="tx1"/>
                </a:solidFill>
                <a:cs typeface="B Nazanin" panose="00000400000000000000" pitchFamily="2" charset="-78"/>
              </a:rPr>
              <a:t> </a:t>
            </a:r>
            <a:r>
              <a:rPr lang="fa-IR" dirty="0">
                <a:solidFill>
                  <a:schemeClr val="tx1"/>
                </a:solidFill>
                <a:cs typeface="B Nazanin" panose="00000400000000000000" pitchFamily="2" charset="-78"/>
              </a:rPr>
              <a:t> </a:t>
            </a:r>
            <a:r>
              <a:rPr lang="ar-SA" dirty="0">
                <a:solidFill>
                  <a:schemeClr val="tx1"/>
                </a:solidFill>
                <a:cs typeface="B Nazanin" panose="00000400000000000000" pitchFamily="2" charset="-78"/>
              </a:rPr>
              <a:t>به طرف مقابل‌تان دقیقا بگویید که چه می‌خواهید تا مجبور نباشد با حدس و گمان آن را بفهمد</a:t>
            </a:r>
            <a:r>
              <a:rPr lang="en-US" dirty="0">
                <a:solidFill>
                  <a:schemeClr val="tx1"/>
                </a:solidFill>
                <a:cs typeface="B Nazanin" panose="00000400000000000000" pitchFamily="2" charset="-78"/>
              </a:rPr>
              <a:t>.</a:t>
            </a:r>
          </a:p>
          <a:p>
            <a:pPr lvl="0" algn="r" rtl="1"/>
            <a:r>
              <a:rPr lang="ar-SA" b="1" dirty="0">
                <a:solidFill>
                  <a:schemeClr val="tx1"/>
                </a:solidFill>
                <a:cs typeface="B Nazanin" panose="00000400000000000000" pitchFamily="2" charset="-78"/>
              </a:rPr>
              <a:t>پیامدها</a:t>
            </a:r>
            <a:r>
              <a:rPr lang="en-US" b="1" dirty="0">
                <a:solidFill>
                  <a:schemeClr val="tx1"/>
                </a:solidFill>
                <a:cs typeface="B Nazanin" panose="00000400000000000000" pitchFamily="2" charset="-78"/>
              </a:rPr>
              <a:t>:</a:t>
            </a:r>
            <a:r>
              <a:rPr lang="en-US" dirty="0">
                <a:solidFill>
                  <a:schemeClr val="tx1"/>
                </a:solidFill>
                <a:cs typeface="B Nazanin" panose="00000400000000000000" pitchFamily="2" charset="-78"/>
              </a:rPr>
              <a:t> </a:t>
            </a:r>
            <a:r>
              <a:rPr lang="ar-SA" dirty="0">
                <a:solidFill>
                  <a:schemeClr val="tx1"/>
                </a:solidFill>
                <a:cs typeface="B Nazanin" panose="00000400000000000000" pitchFamily="2" charset="-78"/>
              </a:rPr>
              <a:t>نتیجه‌ی مثبتی را توصیف کنید که در صورت برآورده شدن خواسته‌هایتان، اتفاق می‌افتد</a:t>
            </a:r>
            <a:r>
              <a:rPr lang="en-US" dirty="0">
                <a:solidFill>
                  <a:schemeClr val="tx1"/>
                </a:solidFill>
                <a:cs typeface="B Nazanin" panose="00000400000000000000" pitchFamily="2" charset="-78"/>
              </a:rPr>
              <a:t>.</a:t>
            </a:r>
          </a:p>
          <a:p>
            <a:pPr algn="r" rtl="1"/>
            <a:r>
              <a:rPr lang="ar-SA" dirty="0">
                <a:solidFill>
                  <a:schemeClr val="tx1"/>
                </a:solidFill>
                <a:cs typeface="B Nazanin" panose="00000400000000000000" pitchFamily="2" charset="-78"/>
              </a:rPr>
              <a:t>وقتی که برای خودتان واضح باشد که چه می‌خواهید بگویید و چه می‌خواهید ابراز کنید، انجام دادنش خیلی راحت‌تر خواهد شد.</a:t>
            </a:r>
            <a:endParaRPr lang="fa-IR" dirty="0">
              <a:solidFill>
                <a:schemeClr val="tx1"/>
              </a:solidFill>
              <a:cs typeface="B Nazanin" panose="00000400000000000000" pitchFamily="2" charset="-78"/>
            </a:endParaRPr>
          </a:p>
          <a:p>
            <a:pPr algn="r" rtl="1"/>
            <a:r>
              <a:rPr lang="ar-SA" dirty="0">
                <a:solidFill>
                  <a:schemeClr val="tx1"/>
                </a:solidFill>
                <a:cs typeface="B Nazanin" panose="00000400000000000000" pitchFamily="2" charset="-78"/>
              </a:rPr>
              <a:t>این تکنیک چهارقسمتی به شما کمک می‌کند تا گفت‌وگو را با صراحت، شفافیت و حرفه‌ای بودن پیش ببرید. </a:t>
            </a:r>
            <a:endParaRPr lang="en-US" dirty="0">
              <a:solidFill>
                <a:schemeClr val="tx1"/>
              </a:solidFill>
              <a:cs typeface="B Nazanin" panose="00000400000000000000" pitchFamily="2" charset="-78"/>
            </a:endParaRPr>
          </a:p>
          <a:p>
            <a:pPr algn="r" rtl="1"/>
            <a:endParaRPr lang="en-US" dirty="0">
              <a:cs typeface="B Nazanin" panose="00000400000000000000" pitchFamily="2" charset="-78"/>
            </a:endParaRPr>
          </a:p>
          <a:p>
            <a:pPr algn="r"/>
            <a:endParaRPr lang="en-US" dirty="0">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a:t>Dr. Anahita Babak</a:t>
            </a:r>
          </a:p>
        </p:txBody>
      </p:sp>
      <p:sp>
        <p:nvSpPr>
          <p:cNvPr id="5" name="Slide Number Placeholder 4"/>
          <p:cNvSpPr>
            <a:spLocks noGrp="1"/>
          </p:cNvSpPr>
          <p:nvPr>
            <p:ph type="sldNum" sz="quarter" idx="12"/>
          </p:nvPr>
        </p:nvSpPr>
        <p:spPr/>
        <p:txBody>
          <a:bodyPr/>
          <a:lstStyle/>
          <a:p>
            <a:fld id="{A5AB5983-C3ED-4C51-81C4-FE69B85493D5}" type="slidenum">
              <a:rPr lang="en-US" smtClean="0"/>
              <a:t>27</a:t>
            </a:fld>
            <a:endParaRPr lang="en-US"/>
          </a:p>
        </p:txBody>
      </p:sp>
    </p:spTree>
    <p:extLst>
      <p:ext uri="{BB962C8B-B14F-4D97-AF65-F5344CB8AC3E}">
        <p14:creationId xmlns:p14="http://schemas.microsoft.com/office/powerpoint/2010/main" val="16981753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8387" y="997019"/>
            <a:ext cx="10058400" cy="1106739"/>
          </a:xfrm>
        </p:spPr>
        <p:txBody>
          <a:bodyPr>
            <a:noAutofit/>
          </a:bodyPr>
          <a:lstStyle/>
          <a:p>
            <a:pPr algn="r" rtl="1">
              <a:lnSpc>
                <a:spcPct val="150000"/>
              </a:lnSpc>
            </a:pPr>
            <a:r>
              <a:rPr lang="ar-SA" sz="2800" dirty="0">
                <a:solidFill>
                  <a:srgbClr val="FF0000"/>
                </a:solidFill>
                <a:cs typeface="B Titr" panose="00000700000000000000" pitchFamily="2" charset="-78"/>
              </a:rPr>
              <a:t>نمونه آماده‌سازی برای وضعیت: “یک پزشک با فشار کاری زیاد در بیمارستان که تعداد کشیک‌هایش بیشتر از همکاران است، می‌خواهد با رئیس بخش صحبت کند</a:t>
            </a:r>
            <a:r>
              <a:rPr lang="en-US" sz="2800" dirty="0">
                <a:solidFill>
                  <a:srgbClr val="FF0000"/>
                </a:solidFill>
                <a:cs typeface="B Titr" panose="00000700000000000000" pitchFamily="2" charset="-78"/>
              </a:rPr>
              <a:t>.”</a:t>
            </a:r>
            <a:br>
              <a:rPr lang="en-US" sz="2800" dirty="0">
                <a:solidFill>
                  <a:srgbClr val="FF0000"/>
                </a:solidFill>
                <a:cs typeface="B Titr" panose="00000700000000000000" pitchFamily="2" charset="-78"/>
              </a:rPr>
            </a:br>
            <a:endParaRPr lang="en-US" sz="2800" dirty="0">
              <a:solidFill>
                <a:srgbClr val="FF000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lvl="0" algn="r" rtl="1">
              <a:lnSpc>
                <a:spcPct val="150000"/>
              </a:lnSpc>
            </a:pPr>
            <a:r>
              <a:rPr lang="ar-SA" b="1" dirty="0">
                <a:solidFill>
                  <a:schemeClr val="tx1"/>
                </a:solidFill>
                <a:cs typeface="B Nazanin" panose="00000400000000000000" pitchFamily="2" charset="-78"/>
              </a:rPr>
              <a:t>پیشامد: </a:t>
            </a:r>
            <a:r>
              <a:rPr lang="ar-SA" dirty="0">
                <a:solidFill>
                  <a:schemeClr val="tx1"/>
                </a:solidFill>
                <a:cs typeface="B Nazanin" panose="00000400000000000000" pitchFamily="2" charset="-78"/>
              </a:rPr>
              <a:t>در حال حاضر فشار کاری من در کشیک‌های پیوسته خیلی زیاد است و نسبت به همکاران فاصله معناداری دارد. این تفاوت باعث می‌شود تمرکز من کاهش یابد و کیفیت خدمات کاهش پیدا کند</a:t>
            </a:r>
            <a:r>
              <a:rPr lang="en-US" dirty="0">
                <a:solidFill>
                  <a:schemeClr val="tx1"/>
                </a:solidFill>
                <a:cs typeface="B Nazanin" panose="00000400000000000000" pitchFamily="2" charset="-78"/>
              </a:rPr>
              <a:t>.</a:t>
            </a:r>
            <a:endParaRPr lang="fa-IR" dirty="0">
              <a:solidFill>
                <a:schemeClr val="tx1"/>
              </a:solidFill>
              <a:cs typeface="B Nazanin" panose="00000400000000000000" pitchFamily="2" charset="-78"/>
            </a:endParaRPr>
          </a:p>
          <a:p>
            <a:pPr lvl="0" algn="r" rtl="1">
              <a:lnSpc>
                <a:spcPct val="150000"/>
              </a:lnSpc>
            </a:pPr>
            <a:r>
              <a:rPr lang="ar-SA" b="1" dirty="0">
                <a:solidFill>
                  <a:schemeClr val="tx1"/>
                </a:solidFill>
                <a:cs typeface="B Nazanin" panose="00000400000000000000" pitchFamily="2" charset="-78"/>
              </a:rPr>
              <a:t>احساس: </a:t>
            </a:r>
            <a:r>
              <a:rPr lang="ar-SA" dirty="0">
                <a:solidFill>
                  <a:schemeClr val="tx1"/>
                </a:solidFill>
                <a:cs typeface="B Nazanin" panose="00000400000000000000" pitchFamily="2" charset="-78"/>
              </a:rPr>
              <a:t>این وضعیت من را مضطرب و فرسوده می‌کند و نگرانم که تداومش باعث خطا یا آسیب به بیماران شود</a:t>
            </a:r>
            <a:r>
              <a:rPr lang="fa-IR" dirty="0">
                <a:solidFill>
                  <a:schemeClr val="tx1"/>
                </a:solidFill>
                <a:cs typeface="B Nazanin" panose="00000400000000000000" pitchFamily="2" charset="-78"/>
              </a:rPr>
              <a:t>.</a:t>
            </a:r>
          </a:p>
          <a:p>
            <a:pPr algn="r" rtl="1">
              <a:lnSpc>
                <a:spcPct val="150000"/>
              </a:lnSpc>
            </a:pPr>
            <a:r>
              <a:rPr lang="ar-SA" b="1" dirty="0">
                <a:solidFill>
                  <a:schemeClr val="tx1"/>
                </a:solidFill>
                <a:cs typeface="B Nazanin" panose="00000400000000000000" pitchFamily="2" charset="-78"/>
              </a:rPr>
              <a:t>خواسته: </a:t>
            </a:r>
            <a:r>
              <a:rPr lang="ar-SA" dirty="0">
                <a:solidFill>
                  <a:schemeClr val="tx1"/>
                </a:solidFill>
                <a:cs typeface="B Nazanin" panose="00000400000000000000" pitchFamily="2" charset="-78"/>
              </a:rPr>
              <a:t>می‌خواهم با شما درباره توزیع کشیک‌ها به‌طور</a:t>
            </a:r>
            <a:r>
              <a:rPr lang="fa-IR" dirty="0">
                <a:solidFill>
                  <a:schemeClr val="tx1"/>
                </a:solidFill>
                <a:cs typeface="B Nazanin" panose="00000400000000000000" pitchFamily="2" charset="-78"/>
              </a:rPr>
              <a:t> </a:t>
            </a:r>
            <a:r>
              <a:rPr lang="ar-SA" dirty="0">
                <a:solidFill>
                  <a:schemeClr val="tx1"/>
                </a:solidFill>
                <a:cs typeface="B Nazanin" panose="00000400000000000000" pitchFamily="2" charset="-78"/>
              </a:rPr>
              <a:t>عادلانه‌تر صحبـت کنم، </a:t>
            </a:r>
            <a:r>
              <a:rPr lang="fa-IR" dirty="0">
                <a:solidFill>
                  <a:schemeClr val="tx1"/>
                </a:solidFill>
                <a:cs typeface="B Nazanin" panose="00000400000000000000" pitchFamily="2" charset="-78"/>
              </a:rPr>
              <a:t>درخواست </a:t>
            </a:r>
            <a:r>
              <a:rPr lang="fa-IR" sz="2100" dirty="0">
                <a:solidFill>
                  <a:schemeClr val="tx1"/>
                </a:solidFill>
                <a:cs typeface="B Nazanin" panose="00000400000000000000" pitchFamily="2" charset="-78"/>
              </a:rPr>
              <a:t>دارم </a:t>
            </a:r>
            <a:r>
              <a:rPr lang="ar-SA" sz="2100" dirty="0">
                <a:solidFill>
                  <a:schemeClr val="tx1"/>
                </a:solidFill>
                <a:cs typeface="B Nazanin" panose="00000400000000000000" pitchFamily="2" charset="-78"/>
              </a:rPr>
              <a:t>در برنامه‌های کشیک</a:t>
            </a:r>
            <a:r>
              <a:rPr lang="fa-IR" sz="2100" dirty="0">
                <a:solidFill>
                  <a:schemeClr val="tx1"/>
                </a:solidFill>
                <a:cs typeface="B Nazanin" panose="00000400000000000000" pitchFamily="2" charset="-78"/>
              </a:rPr>
              <a:t> </a:t>
            </a:r>
            <a:r>
              <a:rPr lang="ar-SA" sz="2100" dirty="0">
                <a:solidFill>
                  <a:schemeClr val="tx1"/>
                </a:solidFill>
                <a:cs typeface="B Nazanin" panose="00000400000000000000" pitchFamily="2" charset="-78"/>
              </a:rPr>
              <a:t>بازنگری</a:t>
            </a:r>
            <a:r>
              <a:rPr lang="fa-IR" sz="2100" dirty="0">
                <a:solidFill>
                  <a:schemeClr val="tx1"/>
                </a:solidFill>
                <a:cs typeface="B Nazanin" panose="00000400000000000000" pitchFamily="2" charset="-78"/>
              </a:rPr>
              <a:t> کنید</a:t>
            </a:r>
            <a:r>
              <a:rPr lang="ar-SA" sz="2100" dirty="0">
                <a:solidFill>
                  <a:schemeClr val="tx1"/>
                </a:solidFill>
                <a:cs typeface="B Nazanin" panose="00000400000000000000" pitchFamily="2" charset="-78"/>
              </a:rPr>
              <a:t>، حداقل </a:t>
            </a:r>
            <a:r>
              <a:rPr lang="fa-IR" sz="2100" dirty="0">
                <a:solidFill>
                  <a:schemeClr val="tx1"/>
                </a:solidFill>
                <a:cs typeface="B Nazanin" panose="00000400000000000000" pitchFamily="2" charset="-78"/>
              </a:rPr>
              <a:t>و</a:t>
            </a:r>
            <a:r>
              <a:rPr lang="ar-SA" sz="2100" dirty="0">
                <a:solidFill>
                  <a:schemeClr val="tx1"/>
                </a:solidFill>
                <a:cs typeface="B Nazanin" panose="00000400000000000000" pitchFamily="2" charset="-78"/>
              </a:rPr>
              <a:t> حداکثری </a:t>
            </a:r>
            <a:r>
              <a:rPr lang="fa-IR" sz="2100" dirty="0">
                <a:solidFill>
                  <a:schemeClr val="tx1"/>
                </a:solidFill>
                <a:cs typeface="B Nazanin" panose="00000400000000000000" pitchFamily="2" charset="-78"/>
              </a:rPr>
              <a:t>برای</a:t>
            </a:r>
            <a:r>
              <a:rPr lang="ar-SA" sz="2100" dirty="0">
                <a:solidFill>
                  <a:schemeClr val="tx1"/>
                </a:solidFill>
                <a:cs typeface="B Nazanin" panose="00000400000000000000" pitchFamily="2" charset="-78"/>
              </a:rPr>
              <a:t> تعداد کشیک‌ها</a:t>
            </a:r>
            <a:r>
              <a:rPr lang="fa-IR" sz="2100" dirty="0">
                <a:solidFill>
                  <a:schemeClr val="tx1"/>
                </a:solidFill>
                <a:cs typeface="B Nazanin" panose="00000400000000000000" pitchFamily="2" charset="-78"/>
              </a:rPr>
              <a:t> تعیین کنید</a:t>
            </a:r>
            <a:r>
              <a:rPr lang="ar-SA" sz="2100" dirty="0">
                <a:solidFill>
                  <a:schemeClr val="tx1"/>
                </a:solidFill>
                <a:cs typeface="B Nazanin" panose="00000400000000000000" pitchFamily="2" charset="-78"/>
              </a:rPr>
              <a:t>، </a:t>
            </a:r>
            <a:r>
              <a:rPr lang="fa-IR" sz="2100" dirty="0">
                <a:solidFill>
                  <a:schemeClr val="tx1"/>
                </a:solidFill>
                <a:cs typeface="B Nazanin" panose="00000400000000000000" pitchFamily="2" charset="-78"/>
              </a:rPr>
              <a:t>تا </a:t>
            </a:r>
            <a:r>
              <a:rPr lang="ar-SA" sz="2100" dirty="0">
                <a:solidFill>
                  <a:schemeClr val="tx1"/>
                </a:solidFill>
                <a:cs typeface="B Nazanin" panose="00000400000000000000" pitchFamily="2" charset="-78"/>
              </a:rPr>
              <a:t>توازن کار تیمی ایجاد</a:t>
            </a:r>
            <a:r>
              <a:rPr lang="fa-IR" sz="2100" dirty="0">
                <a:solidFill>
                  <a:schemeClr val="tx1"/>
                </a:solidFill>
                <a:cs typeface="B Nazanin" panose="00000400000000000000" pitchFamily="2" charset="-78"/>
              </a:rPr>
              <a:t> شود.</a:t>
            </a:r>
            <a:endParaRPr lang="en-US" sz="2100" dirty="0">
              <a:solidFill>
                <a:schemeClr val="tx1"/>
              </a:solidFill>
              <a:cs typeface="B Nazanin" panose="00000400000000000000" pitchFamily="2" charset="-78"/>
            </a:endParaRPr>
          </a:p>
          <a:p>
            <a:pPr algn="r" rtl="1">
              <a:lnSpc>
                <a:spcPct val="150000"/>
              </a:lnSpc>
            </a:pPr>
            <a:r>
              <a:rPr lang="ar-SA" b="1" dirty="0">
                <a:solidFill>
                  <a:schemeClr val="tx1"/>
                </a:solidFill>
                <a:cs typeface="B Nazanin" panose="00000400000000000000" pitchFamily="2" charset="-78"/>
              </a:rPr>
              <a:t>پیامد: </a:t>
            </a:r>
            <a:r>
              <a:rPr lang="ar-SA" dirty="0">
                <a:solidFill>
                  <a:schemeClr val="tx1"/>
                </a:solidFill>
                <a:cs typeface="B Nazanin" panose="00000400000000000000" pitchFamily="2" charset="-78"/>
              </a:rPr>
              <a:t>اگر این موضوع را به‌طور جدی دنبال کنیم و به تفاهم برسیم، هم سلامت تیم حفظ می‌شود و هم کیفیت مراقبت از بیماران بهبود می‌یابد؛ من آماده‌ام در این فرآیند همکاری کنم و هر کمکی از دستم برمی‌آید انجام دهم</a:t>
            </a:r>
            <a:r>
              <a:rPr lang="fa-IR" dirty="0">
                <a:solidFill>
                  <a:schemeClr val="tx1"/>
                </a:solidFill>
                <a:cs typeface="B Nazanin" panose="00000400000000000000" pitchFamily="2" charset="-78"/>
              </a:rPr>
              <a:t>.</a:t>
            </a:r>
            <a:endParaRPr lang="en-US" dirty="0">
              <a:solidFill>
                <a:schemeClr val="tx1"/>
              </a:solidFill>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a:t>Dr. Anahita Babak</a:t>
            </a:r>
          </a:p>
        </p:txBody>
      </p:sp>
      <p:sp>
        <p:nvSpPr>
          <p:cNvPr id="5" name="Slide Number Placeholder 4"/>
          <p:cNvSpPr>
            <a:spLocks noGrp="1"/>
          </p:cNvSpPr>
          <p:nvPr>
            <p:ph type="sldNum" sz="quarter" idx="12"/>
          </p:nvPr>
        </p:nvSpPr>
        <p:spPr/>
        <p:txBody>
          <a:bodyPr/>
          <a:lstStyle/>
          <a:p>
            <a:fld id="{A5AB5983-C3ED-4C51-81C4-FE69B85493D5}" type="slidenum">
              <a:rPr lang="en-US" smtClean="0"/>
              <a:t>28</a:t>
            </a:fld>
            <a:endParaRPr lang="en-US"/>
          </a:p>
        </p:txBody>
      </p:sp>
    </p:spTree>
    <p:extLst>
      <p:ext uri="{BB962C8B-B14F-4D97-AF65-F5344CB8AC3E}">
        <p14:creationId xmlns:p14="http://schemas.microsoft.com/office/powerpoint/2010/main" val="1097903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4400" dirty="0">
                <a:solidFill>
                  <a:srgbClr val="FF0000"/>
                </a:solidFill>
                <a:cs typeface="B Titr" panose="00000700000000000000" pitchFamily="2" charset="-78"/>
              </a:rPr>
              <a:t>چند نکته</a:t>
            </a:r>
            <a:endParaRPr lang="en-US" sz="4400" dirty="0">
              <a:solidFill>
                <a:srgbClr val="FF0000"/>
              </a:solidFill>
              <a:cs typeface="B Titr" panose="00000700000000000000" pitchFamily="2" charset="-78"/>
            </a:endParaRPr>
          </a:p>
        </p:txBody>
      </p:sp>
      <p:sp>
        <p:nvSpPr>
          <p:cNvPr id="3" name="Content Placeholder 2"/>
          <p:cNvSpPr>
            <a:spLocks noGrp="1"/>
          </p:cNvSpPr>
          <p:nvPr>
            <p:ph idx="1"/>
          </p:nvPr>
        </p:nvSpPr>
        <p:spPr>
          <a:xfrm>
            <a:off x="1068387" y="1982368"/>
            <a:ext cx="10058400" cy="4023360"/>
          </a:xfrm>
        </p:spPr>
        <p:txBody>
          <a:bodyPr>
            <a:normAutofit/>
          </a:bodyPr>
          <a:lstStyle/>
          <a:p>
            <a:pPr lvl="0" algn="r" rtl="1">
              <a:buFont typeface="Wingdings" panose="05000000000000000000" pitchFamily="2" charset="2"/>
              <a:buChar char="v"/>
            </a:pPr>
            <a:r>
              <a:rPr lang="ar-SA" dirty="0">
                <a:solidFill>
                  <a:schemeClr val="tx1"/>
                </a:solidFill>
                <a:cs typeface="B Nazanin" panose="00000400000000000000" pitchFamily="2" charset="-78"/>
              </a:rPr>
              <a:t>شما می‌خواهید با رئیس بخش صحبت کنید تا وضعیت را به‌طور روشن و منصفانه‌ای بررسی و ساماندهی کنید، بدون اینکه به نظر برسد به دنبال مقصر گشتن هستید</a:t>
            </a:r>
            <a:r>
              <a:rPr lang="en-US" dirty="0">
                <a:solidFill>
                  <a:schemeClr val="tx1"/>
                </a:solidFill>
                <a:cs typeface="B Nazanin" panose="00000400000000000000" pitchFamily="2" charset="-78"/>
              </a:rPr>
              <a:t>.</a:t>
            </a:r>
            <a:endParaRPr lang="fa-IR" dirty="0">
              <a:solidFill>
                <a:schemeClr val="tx1"/>
              </a:solidFill>
              <a:cs typeface="B Nazanin" panose="00000400000000000000" pitchFamily="2" charset="-78"/>
            </a:endParaRPr>
          </a:p>
          <a:p>
            <a:pPr lvl="0" algn="r" rtl="1">
              <a:buFont typeface="Wingdings" panose="05000000000000000000" pitchFamily="2" charset="2"/>
              <a:buChar char="v"/>
            </a:pPr>
            <a:r>
              <a:rPr lang="ar-SA" dirty="0">
                <a:solidFill>
                  <a:schemeClr val="tx1"/>
                </a:solidFill>
                <a:cs typeface="B Nazanin" panose="00000400000000000000" pitchFamily="2" charset="-78"/>
              </a:rPr>
              <a:t>با وجود شفافیت و گفتگو سازنده، می‌توانیم به راه‌حل‌هایی برسیم که هم به نفع تیم و هم به نفع سیستم سلامت باشد</a:t>
            </a:r>
            <a:r>
              <a:rPr lang="en-US" dirty="0">
                <a:solidFill>
                  <a:schemeClr val="tx1"/>
                </a:solidFill>
                <a:cs typeface="B Nazanin" panose="00000400000000000000" pitchFamily="2" charset="-78"/>
              </a:rPr>
              <a:t>.</a:t>
            </a:r>
          </a:p>
          <a:p>
            <a:pPr algn="r" rtl="1">
              <a:buFont typeface="Wingdings" panose="05000000000000000000" pitchFamily="2" charset="2"/>
              <a:buChar char="v"/>
            </a:pPr>
            <a:r>
              <a:rPr lang="ar-SA" b="1" dirty="0">
                <a:solidFill>
                  <a:schemeClr val="tx1"/>
                </a:solidFill>
                <a:cs typeface="B Nazanin" panose="00000400000000000000" pitchFamily="2" charset="-78"/>
              </a:rPr>
              <a:t>نکات اجرایی برای گفت‌وگو</a:t>
            </a:r>
            <a:r>
              <a:rPr lang="fa-IR" b="1" dirty="0">
                <a:solidFill>
                  <a:schemeClr val="tx1"/>
                </a:solidFill>
                <a:cs typeface="B Nazanin" panose="00000400000000000000" pitchFamily="2" charset="-78"/>
              </a:rPr>
              <a:t>:</a:t>
            </a:r>
            <a:endParaRPr lang="en-US" b="1" dirty="0">
              <a:solidFill>
                <a:schemeClr val="tx1"/>
              </a:solidFill>
              <a:cs typeface="B Nazanin" panose="00000400000000000000" pitchFamily="2" charset="-78"/>
            </a:endParaRPr>
          </a:p>
          <a:p>
            <a:pPr lvl="0" algn="r" rtl="1">
              <a:buFont typeface="Wingdings" panose="05000000000000000000" pitchFamily="2" charset="2"/>
              <a:buChar char="ü"/>
            </a:pPr>
            <a:r>
              <a:rPr lang="ar-SA" dirty="0">
                <a:solidFill>
                  <a:schemeClr val="tx1"/>
                </a:solidFill>
                <a:cs typeface="B Nazanin" panose="00000400000000000000" pitchFamily="2" charset="-78"/>
              </a:rPr>
              <a:t>زمان و مکان مناسب را پیشنهاد دهید و از رئیس بخش بخواهید تا بدون حواس‌</a:t>
            </a:r>
            <a:r>
              <a:rPr lang="fa-IR" dirty="0">
                <a:solidFill>
                  <a:schemeClr val="tx1"/>
                </a:solidFill>
                <a:cs typeface="B Nazanin" panose="00000400000000000000" pitchFamily="2" charset="-78"/>
              </a:rPr>
              <a:t> پرتی</a:t>
            </a:r>
            <a:r>
              <a:rPr lang="ar-SA" dirty="0">
                <a:solidFill>
                  <a:schemeClr val="tx1"/>
                </a:solidFill>
                <a:cs typeface="B Nazanin" panose="00000400000000000000" pitchFamily="2" charset="-78"/>
              </a:rPr>
              <a:t> صحبت کنیم</a:t>
            </a:r>
            <a:r>
              <a:rPr lang="en-US" dirty="0">
                <a:solidFill>
                  <a:schemeClr val="tx1"/>
                </a:solidFill>
                <a:cs typeface="B Nazanin" panose="00000400000000000000" pitchFamily="2" charset="-78"/>
              </a:rPr>
              <a:t>.</a:t>
            </a:r>
          </a:p>
          <a:p>
            <a:pPr lvl="0" algn="r" rtl="1">
              <a:buFont typeface="Wingdings" panose="05000000000000000000" pitchFamily="2" charset="2"/>
              <a:buChar char="ü"/>
            </a:pPr>
            <a:r>
              <a:rPr lang="ar-SA" dirty="0">
                <a:solidFill>
                  <a:schemeClr val="tx1"/>
                </a:solidFill>
                <a:cs typeface="B Nazanin" panose="00000400000000000000" pitchFamily="2" charset="-78"/>
              </a:rPr>
              <a:t>با مستندات آماده باشید</a:t>
            </a:r>
            <a:r>
              <a:rPr lang="fa-IR" dirty="0">
                <a:solidFill>
                  <a:schemeClr val="tx1"/>
                </a:solidFill>
                <a:cs typeface="B Nazanin" panose="00000400000000000000" pitchFamily="2" charset="-78"/>
              </a:rPr>
              <a:t> مثل تعداد </a:t>
            </a:r>
            <a:r>
              <a:rPr lang="ar-SA" dirty="0">
                <a:solidFill>
                  <a:schemeClr val="tx1"/>
                </a:solidFill>
                <a:cs typeface="B Nazanin" panose="00000400000000000000" pitchFamily="2" charset="-78"/>
              </a:rPr>
              <a:t>کشیک‌ها، ساعات کار، شاخص‌های فرسودگی یا خطاهای مرتبط (در صورت وجود)، و پیشنهادهای عملی</a:t>
            </a:r>
            <a:r>
              <a:rPr lang="en-US" dirty="0">
                <a:solidFill>
                  <a:schemeClr val="tx1"/>
                </a:solidFill>
                <a:cs typeface="B Nazanin" panose="00000400000000000000" pitchFamily="2" charset="-78"/>
              </a:rPr>
              <a:t>.</a:t>
            </a:r>
          </a:p>
          <a:p>
            <a:pPr lvl="0" algn="r" rtl="1">
              <a:buFont typeface="Wingdings" panose="05000000000000000000" pitchFamily="2" charset="2"/>
              <a:buChar char="ü"/>
            </a:pPr>
            <a:r>
              <a:rPr lang="ar-SA" dirty="0">
                <a:solidFill>
                  <a:schemeClr val="tx1"/>
                </a:solidFill>
                <a:cs typeface="B Nazanin" panose="00000400000000000000" pitchFamily="2" charset="-78"/>
              </a:rPr>
              <a:t>روی همکاری و حل مسئله تمرکز کنید، نه فقط اعتراض</a:t>
            </a:r>
            <a:r>
              <a:rPr lang="en-US" dirty="0">
                <a:solidFill>
                  <a:schemeClr val="tx1"/>
                </a:solidFill>
                <a:cs typeface="B Nazanin" panose="00000400000000000000" pitchFamily="2" charset="-78"/>
              </a:rPr>
              <a:t>.</a:t>
            </a:r>
          </a:p>
          <a:p>
            <a:pPr lvl="0" algn="r" rtl="1">
              <a:buFont typeface="Wingdings" panose="05000000000000000000" pitchFamily="2" charset="2"/>
              <a:buChar char="ü"/>
            </a:pPr>
            <a:r>
              <a:rPr lang="ar-SA" dirty="0">
                <a:solidFill>
                  <a:schemeClr val="tx1"/>
                </a:solidFill>
                <a:cs typeface="B Nazanin" panose="00000400000000000000" pitchFamily="2" charset="-78"/>
              </a:rPr>
              <a:t>از زبان نمونه و مثبت استفاده کنید؛ مثلاً به‌جای </a:t>
            </a:r>
            <a:r>
              <a:rPr lang="fa-IR" dirty="0">
                <a:solidFill>
                  <a:schemeClr val="tx1"/>
                </a:solidFill>
                <a:cs typeface="B Nazanin" panose="00000400000000000000" pitchFamily="2" charset="-78"/>
              </a:rPr>
              <a:t>"شما</a:t>
            </a:r>
            <a:r>
              <a:rPr lang="ar-SA" dirty="0">
                <a:solidFill>
                  <a:schemeClr val="tx1"/>
                </a:solidFill>
                <a:cs typeface="B Nazanin" panose="00000400000000000000" pitchFamily="2" charset="-78"/>
              </a:rPr>
              <a:t> چه قدر بی‌اعتنایی</a:t>
            </a:r>
            <a:r>
              <a:rPr lang="fa-IR" dirty="0">
                <a:solidFill>
                  <a:schemeClr val="tx1"/>
                </a:solidFill>
                <a:cs typeface="B Nazanin" panose="00000400000000000000" pitchFamily="2" charset="-78"/>
              </a:rPr>
              <a:t>د"</a:t>
            </a:r>
            <a:r>
              <a:rPr lang="ar-SA" dirty="0">
                <a:solidFill>
                  <a:schemeClr val="tx1"/>
                </a:solidFill>
                <a:cs typeface="B Nazanin" panose="00000400000000000000" pitchFamily="2" charset="-78"/>
              </a:rPr>
              <a:t>، بگویید </a:t>
            </a:r>
            <a:r>
              <a:rPr lang="fa-IR" dirty="0">
                <a:solidFill>
                  <a:schemeClr val="tx1"/>
                </a:solidFill>
                <a:cs typeface="B Nazanin" panose="00000400000000000000" pitchFamily="2" charset="-78"/>
              </a:rPr>
              <a:t>"</a:t>
            </a:r>
            <a:r>
              <a:rPr lang="ar-SA" dirty="0">
                <a:solidFill>
                  <a:schemeClr val="tx1"/>
                </a:solidFill>
                <a:cs typeface="B Nazanin" panose="00000400000000000000" pitchFamily="2" charset="-78"/>
              </a:rPr>
              <a:t>برای بهبود کارایی به همکاری نیاز دارم</a:t>
            </a:r>
            <a:r>
              <a:rPr lang="fa-IR" dirty="0">
                <a:solidFill>
                  <a:schemeClr val="tx1"/>
                </a:solidFill>
                <a:cs typeface="B Nazanin" panose="00000400000000000000" pitchFamily="2" charset="-78"/>
              </a:rPr>
              <a:t>".</a:t>
            </a:r>
            <a:endParaRPr lang="en-US" dirty="0">
              <a:solidFill>
                <a:schemeClr val="tx1"/>
              </a:solidFill>
              <a:cs typeface="B Nazanin" panose="00000400000000000000" pitchFamily="2" charset="-78"/>
            </a:endParaRPr>
          </a:p>
          <a:p>
            <a:pPr algn="r" rtl="1">
              <a:buFont typeface="Wingdings" panose="05000000000000000000" pitchFamily="2" charset="2"/>
              <a:buChar char="v"/>
            </a:pPr>
            <a:endParaRPr lang="en-US" dirty="0">
              <a:solidFill>
                <a:schemeClr val="tx1"/>
              </a:solidFill>
              <a:cs typeface="B Nazanin" panose="00000400000000000000" pitchFamily="2" charset="-78"/>
            </a:endParaRPr>
          </a:p>
          <a:p>
            <a:pPr lvl="0" algn="r" rtl="1">
              <a:buFont typeface="Wingdings" panose="05000000000000000000" pitchFamily="2" charset="2"/>
              <a:buChar char="v"/>
            </a:pPr>
            <a:endParaRPr lang="en-US" dirty="0">
              <a:solidFill>
                <a:schemeClr val="tx1"/>
              </a:solidFill>
              <a:cs typeface="B Nazanin" panose="00000400000000000000" pitchFamily="2" charset="-78"/>
            </a:endParaRPr>
          </a:p>
          <a:p>
            <a:pPr algn="r" rtl="1">
              <a:buFont typeface="Wingdings" panose="05000000000000000000" pitchFamily="2" charset="2"/>
              <a:buChar char="v"/>
            </a:pPr>
            <a:endParaRPr lang="en-US" dirty="0">
              <a:solidFill>
                <a:schemeClr val="tx1"/>
              </a:solidFill>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a:t>Dr. Anahita Babak</a:t>
            </a:r>
          </a:p>
        </p:txBody>
      </p:sp>
      <p:sp>
        <p:nvSpPr>
          <p:cNvPr id="5" name="Slide Number Placeholder 4"/>
          <p:cNvSpPr>
            <a:spLocks noGrp="1"/>
          </p:cNvSpPr>
          <p:nvPr>
            <p:ph type="sldNum" sz="quarter" idx="12"/>
          </p:nvPr>
        </p:nvSpPr>
        <p:spPr/>
        <p:txBody>
          <a:bodyPr/>
          <a:lstStyle/>
          <a:p>
            <a:fld id="{A5AB5983-C3ED-4C51-81C4-FE69B85493D5}" type="slidenum">
              <a:rPr lang="en-US" smtClean="0"/>
              <a:t>29</a:t>
            </a:fld>
            <a:endParaRPr lang="en-US"/>
          </a:p>
        </p:txBody>
      </p:sp>
    </p:spTree>
    <p:extLst>
      <p:ext uri="{BB962C8B-B14F-4D97-AF65-F5344CB8AC3E}">
        <p14:creationId xmlns:p14="http://schemas.microsoft.com/office/powerpoint/2010/main" val="3799939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Rot="1" noChangeArrowheads="1"/>
          </p:cNvSpPr>
          <p:nvPr>
            <p:ph type="title"/>
          </p:nvPr>
        </p:nvSpPr>
        <p:spPr>
          <a:xfrm>
            <a:off x="1628322" y="468768"/>
            <a:ext cx="8895195" cy="1196747"/>
          </a:xfrm>
        </p:spPr>
        <p:txBody>
          <a:bodyPr>
            <a:normAutofit/>
          </a:bodyPr>
          <a:lstStyle/>
          <a:p>
            <a:pPr algn="ctr" rtl="1" eaLnBrk="1" hangingPunct="1">
              <a:defRPr/>
            </a:pPr>
            <a:r>
              <a:rPr lang="fa-IR" b="1" dirty="0">
                <a:solidFill>
                  <a:schemeClr val="tx2">
                    <a:lumMod val="75000"/>
                  </a:schemeClr>
                </a:solidFill>
                <a:cs typeface="B Titr" panose="00000700000000000000" pitchFamily="2" charset="-78"/>
              </a:rPr>
              <a:t>مهارت مدیریت خشم</a:t>
            </a:r>
            <a:endParaRPr lang="en-US" b="1" dirty="0">
              <a:solidFill>
                <a:schemeClr val="tx2">
                  <a:lumMod val="75000"/>
                </a:schemeClr>
              </a:solidFill>
              <a:cs typeface="B Titr" panose="00000700000000000000" pitchFamily="2" charset="-78"/>
            </a:endParaRPr>
          </a:p>
        </p:txBody>
      </p:sp>
      <p:sp>
        <p:nvSpPr>
          <p:cNvPr id="2" name="Slide Number Placeholder 1"/>
          <p:cNvSpPr>
            <a:spLocks noGrp="1"/>
          </p:cNvSpPr>
          <p:nvPr>
            <p:ph type="sldNum" sz="quarter" idx="12"/>
          </p:nvPr>
        </p:nvSpPr>
        <p:spPr/>
        <p:txBody>
          <a:bodyPr/>
          <a:lstStyle/>
          <a:p>
            <a:fld id="{A5AB5983-C3ED-4C51-81C4-FE69B85493D5}" type="slidenum">
              <a:rPr lang="en-US" smtClean="0"/>
              <a:t>3</a:t>
            </a:fld>
            <a:endParaRPr lang="en-US"/>
          </a:p>
        </p:txBody>
      </p:sp>
      <p:sp>
        <p:nvSpPr>
          <p:cNvPr id="3" name="Footer Placeholder 2"/>
          <p:cNvSpPr>
            <a:spLocks noGrp="1"/>
          </p:cNvSpPr>
          <p:nvPr>
            <p:ph type="ftr" sz="quarter" idx="11"/>
          </p:nvPr>
        </p:nvSpPr>
        <p:spPr/>
        <p:txBody>
          <a:bodyPr/>
          <a:lstStyle/>
          <a:p>
            <a:r>
              <a:rPr lang="en-US"/>
              <a:t>Dr. Anahita Babak</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5972" y="2596055"/>
            <a:ext cx="3762704" cy="3394842"/>
          </a:xfrm>
          <a:prstGeom prst="rect">
            <a:avLst/>
          </a:prstGeom>
        </p:spPr>
      </p:pic>
    </p:spTree>
    <p:extLst>
      <p:ext uri="{BB962C8B-B14F-4D97-AF65-F5344CB8AC3E}">
        <p14:creationId xmlns:p14="http://schemas.microsoft.com/office/powerpoint/2010/main" val="23640227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1091436"/>
          </a:xfrm>
        </p:spPr>
        <p:txBody>
          <a:bodyPr>
            <a:normAutofit/>
          </a:bodyPr>
          <a:lstStyle/>
          <a:p>
            <a:pPr algn="ctr" rtl="1"/>
            <a:r>
              <a:rPr lang="fa-IR" sz="4000" dirty="0">
                <a:solidFill>
                  <a:srgbClr val="C00000"/>
                </a:solidFill>
                <a:cs typeface="B Titr" panose="00000700000000000000" pitchFamily="2" charset="-78"/>
              </a:rPr>
              <a:t>راهکارهایی برای مقابله با درخواست افزایش نمره</a:t>
            </a:r>
            <a:endParaRPr lang="en-US" sz="4000" dirty="0">
              <a:solidFill>
                <a:srgbClr val="C00000"/>
              </a:solidFill>
              <a:cs typeface="B Titr" panose="00000700000000000000" pitchFamily="2" charset="-78"/>
            </a:endParaRPr>
          </a:p>
        </p:txBody>
      </p:sp>
      <p:sp>
        <p:nvSpPr>
          <p:cNvPr id="3" name="Content Placeholder 2"/>
          <p:cNvSpPr>
            <a:spLocks noGrp="1"/>
          </p:cNvSpPr>
          <p:nvPr>
            <p:ph idx="1"/>
          </p:nvPr>
        </p:nvSpPr>
        <p:spPr/>
        <p:txBody>
          <a:bodyPr/>
          <a:lstStyle/>
          <a:p>
            <a:pPr lvl="0" algn="r" rtl="1">
              <a:lnSpc>
                <a:spcPct val="150000"/>
              </a:lnSpc>
              <a:buFont typeface="Wingdings" panose="05000000000000000000" pitchFamily="2" charset="2"/>
              <a:buChar char="Ø"/>
            </a:pPr>
            <a:r>
              <a:rPr lang="ar-SA" b="1" dirty="0">
                <a:cs typeface="B Nazanin" panose="00000400000000000000" pitchFamily="2" charset="-78"/>
              </a:rPr>
              <a:t>توضیح قوانین و مقررات</a:t>
            </a:r>
            <a:r>
              <a:rPr lang="fa-IR" b="1" dirty="0">
                <a:cs typeface="B Nazanin" panose="00000400000000000000" pitchFamily="2" charset="-78"/>
              </a:rPr>
              <a:t>:</a:t>
            </a:r>
            <a:r>
              <a:rPr lang="en-US" b="1" dirty="0">
                <a:cs typeface="B Nazanin" panose="00000400000000000000" pitchFamily="2" charset="-78"/>
              </a:rPr>
              <a:t> </a:t>
            </a:r>
            <a:r>
              <a:rPr lang="ar-SA" dirty="0">
                <a:cs typeface="B Nazanin" panose="00000400000000000000" pitchFamily="2" charset="-78"/>
              </a:rPr>
              <a:t>از ابتدا به دانشجویان قوانین و مقررات دانشگاه و معیارهای نمره‌دهی را به وضوح توضیح دهید. این به آنها کمک می‌کند تا انتظارات را درک کنند و بدانند که نمره‌دهی بر اساس عملکرد تحصیلی است</a:t>
            </a:r>
            <a:r>
              <a:rPr lang="en-US" dirty="0">
                <a:cs typeface="B Nazanin" panose="00000400000000000000" pitchFamily="2" charset="-78"/>
              </a:rPr>
              <a:t>.</a:t>
            </a:r>
          </a:p>
          <a:p>
            <a:pPr lvl="0" algn="r" rtl="1">
              <a:lnSpc>
                <a:spcPct val="150000"/>
              </a:lnSpc>
              <a:buFont typeface="Wingdings" panose="05000000000000000000" pitchFamily="2" charset="2"/>
              <a:buChar char="Ø"/>
            </a:pPr>
            <a:r>
              <a:rPr lang="ar-SA" b="1" dirty="0">
                <a:cs typeface="B Nazanin" panose="00000400000000000000" pitchFamily="2" charset="-78"/>
              </a:rPr>
              <a:t>ارائه بازخورد سازنده</a:t>
            </a:r>
            <a:r>
              <a:rPr lang="fa-IR" b="1" dirty="0">
                <a:cs typeface="B Nazanin" panose="00000400000000000000" pitchFamily="2" charset="-78"/>
              </a:rPr>
              <a:t>:</a:t>
            </a:r>
            <a:r>
              <a:rPr lang="en-US" b="1" dirty="0">
                <a:cs typeface="B Nazanin" panose="00000400000000000000" pitchFamily="2" charset="-78"/>
              </a:rPr>
              <a:t> </a:t>
            </a:r>
            <a:r>
              <a:rPr lang="ar-SA" dirty="0">
                <a:cs typeface="B Nazanin" panose="00000400000000000000" pitchFamily="2" charset="-78"/>
              </a:rPr>
              <a:t>به جای افزایش نمره، بازخوردی سازنده به دانشجویان ارائه دهید. به آنها بگویید که چگونه می‌توانند در درس‌ها بهتر عمل کنند و مشکلات خود را برطرف کنند</a:t>
            </a:r>
            <a:r>
              <a:rPr lang="en-US" dirty="0">
                <a:cs typeface="B Nazanin" panose="00000400000000000000" pitchFamily="2" charset="-78"/>
              </a:rPr>
              <a:t>.</a:t>
            </a:r>
          </a:p>
          <a:p>
            <a:pPr lvl="0" algn="r" rtl="1">
              <a:lnSpc>
                <a:spcPct val="150000"/>
              </a:lnSpc>
              <a:buFont typeface="Wingdings" panose="05000000000000000000" pitchFamily="2" charset="2"/>
              <a:buChar char="Ø"/>
            </a:pPr>
            <a:r>
              <a:rPr lang="ar-SA" b="1" dirty="0">
                <a:cs typeface="B Nazanin" panose="00000400000000000000" pitchFamily="2" charset="-78"/>
              </a:rPr>
              <a:t>برگزاری جلسات مشاوره</a:t>
            </a:r>
            <a:r>
              <a:rPr lang="fa-IR" b="1" dirty="0">
                <a:cs typeface="B Nazanin" panose="00000400000000000000" pitchFamily="2" charset="-78"/>
              </a:rPr>
              <a:t>:</a:t>
            </a:r>
            <a:r>
              <a:rPr lang="en-US" b="1" dirty="0">
                <a:cs typeface="B Nazanin" panose="00000400000000000000" pitchFamily="2" charset="-78"/>
              </a:rPr>
              <a:t> </a:t>
            </a:r>
            <a:r>
              <a:rPr lang="ar-SA" dirty="0">
                <a:cs typeface="B Nazanin" panose="00000400000000000000" pitchFamily="2" charset="-78"/>
              </a:rPr>
              <a:t>جلسات مشاوره فردی با دانشجویان برگزار کنید تا به آنها کمک کنید مشکلات خود را شناسایی کرده و برنامه‌ای برای بهبود ارائه دهند</a:t>
            </a:r>
            <a:r>
              <a:rPr lang="en-US" dirty="0">
                <a:cs typeface="B Nazanin" panose="00000400000000000000" pitchFamily="2" charset="-78"/>
              </a:rPr>
              <a:t>.</a:t>
            </a:r>
          </a:p>
        </p:txBody>
      </p:sp>
      <p:sp>
        <p:nvSpPr>
          <p:cNvPr id="4" name="Footer Placeholder 3"/>
          <p:cNvSpPr>
            <a:spLocks noGrp="1"/>
          </p:cNvSpPr>
          <p:nvPr>
            <p:ph type="ftr" sz="quarter" idx="11"/>
          </p:nvPr>
        </p:nvSpPr>
        <p:spPr/>
        <p:txBody>
          <a:bodyPr/>
          <a:lstStyle/>
          <a:p>
            <a:r>
              <a:rPr lang="en-US"/>
              <a:t>Anahita Babak, MD</a:t>
            </a:r>
          </a:p>
        </p:txBody>
      </p:sp>
      <p:sp>
        <p:nvSpPr>
          <p:cNvPr id="5" name="Slide Number Placeholder 4"/>
          <p:cNvSpPr>
            <a:spLocks noGrp="1"/>
          </p:cNvSpPr>
          <p:nvPr>
            <p:ph type="sldNum" sz="quarter" idx="12"/>
          </p:nvPr>
        </p:nvSpPr>
        <p:spPr/>
        <p:txBody>
          <a:bodyPr/>
          <a:lstStyle/>
          <a:p>
            <a:fld id="{C33DDC66-F45D-496B-948D-21EF885CA883}" type="slidenum">
              <a:rPr lang="en-US" smtClean="0"/>
              <a:t>30</a:t>
            </a:fld>
            <a:endParaRPr lang="en-US"/>
          </a:p>
        </p:txBody>
      </p:sp>
    </p:spTree>
    <p:extLst>
      <p:ext uri="{BB962C8B-B14F-4D97-AF65-F5344CB8AC3E}">
        <p14:creationId xmlns:p14="http://schemas.microsoft.com/office/powerpoint/2010/main" val="679710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1242567"/>
          </a:xfrm>
        </p:spPr>
        <p:txBody>
          <a:bodyPr>
            <a:normAutofit/>
          </a:bodyPr>
          <a:lstStyle/>
          <a:p>
            <a:pPr algn="r" rtl="1"/>
            <a:r>
              <a:rPr lang="fa-IR" sz="4000" dirty="0">
                <a:solidFill>
                  <a:srgbClr val="C00000"/>
                </a:solidFill>
                <a:cs typeface="B Titr" panose="00000700000000000000" pitchFamily="2" charset="-78"/>
              </a:rPr>
              <a:t>ادامه</a:t>
            </a:r>
            <a:endParaRPr lang="en-US" sz="4000" dirty="0">
              <a:solidFill>
                <a:srgbClr val="C00000"/>
              </a:solidFill>
              <a:cs typeface="B Titr" panose="00000700000000000000" pitchFamily="2" charset="-78"/>
            </a:endParaRPr>
          </a:p>
        </p:txBody>
      </p:sp>
      <p:sp>
        <p:nvSpPr>
          <p:cNvPr id="3" name="Content Placeholder 2"/>
          <p:cNvSpPr>
            <a:spLocks noGrp="1"/>
          </p:cNvSpPr>
          <p:nvPr>
            <p:ph idx="1"/>
          </p:nvPr>
        </p:nvSpPr>
        <p:spPr>
          <a:xfrm>
            <a:off x="1097280" y="1845733"/>
            <a:ext cx="10058400" cy="4297489"/>
          </a:xfrm>
        </p:spPr>
        <p:txBody>
          <a:bodyPr>
            <a:noAutofit/>
          </a:bodyPr>
          <a:lstStyle/>
          <a:p>
            <a:pPr lvl="0" algn="r" rtl="1">
              <a:lnSpc>
                <a:spcPct val="150000"/>
              </a:lnSpc>
              <a:buFont typeface="Wingdings" panose="05000000000000000000" pitchFamily="2" charset="2"/>
              <a:buChar char="Ø"/>
            </a:pPr>
            <a:r>
              <a:rPr lang="ar-SA" b="1" dirty="0">
                <a:cs typeface="B Nazanin" panose="00000400000000000000" pitchFamily="2" charset="-78"/>
              </a:rPr>
              <a:t>تاکید بر اهمیت عدالت</a:t>
            </a:r>
            <a:r>
              <a:rPr lang="fa-IR" b="1" dirty="0">
                <a:cs typeface="B Nazanin" panose="00000400000000000000" pitchFamily="2" charset="-78"/>
              </a:rPr>
              <a:t>:</a:t>
            </a:r>
            <a:r>
              <a:rPr lang="en-US" dirty="0">
                <a:cs typeface="B Nazanin" panose="00000400000000000000" pitchFamily="2" charset="-78"/>
              </a:rPr>
              <a:t> </a:t>
            </a:r>
            <a:r>
              <a:rPr lang="ar-SA" dirty="0">
                <a:cs typeface="B Nazanin" panose="00000400000000000000" pitchFamily="2" charset="-78"/>
              </a:rPr>
              <a:t>به دانشجویان بگویید که عدالت و انصاف در نمره‌دهی بسیار مهم است و شما نمی‌توانید به خاطر درخواست‌ها و التماس‌ها نمره اضافه کنید. تاکید کنید که همه دانشجویان باید بر اساس عملکرد خود ارزیابی شوند</a:t>
            </a:r>
            <a:r>
              <a:rPr lang="en-US" dirty="0">
                <a:cs typeface="B Nazanin" panose="00000400000000000000" pitchFamily="2" charset="-78"/>
              </a:rPr>
              <a:t>.</a:t>
            </a:r>
          </a:p>
          <a:p>
            <a:pPr lvl="0" algn="r" rtl="1">
              <a:lnSpc>
                <a:spcPct val="150000"/>
              </a:lnSpc>
              <a:buFont typeface="Wingdings" panose="05000000000000000000" pitchFamily="2" charset="2"/>
              <a:buChar char="Ø"/>
            </a:pPr>
            <a:r>
              <a:rPr lang="ar-SA" b="1" dirty="0">
                <a:cs typeface="B Nazanin" panose="00000400000000000000" pitchFamily="2" charset="-78"/>
              </a:rPr>
              <a:t>تشویق به استفاده از منابع کمکی</a:t>
            </a:r>
            <a:r>
              <a:rPr lang="fa-IR" b="1" dirty="0">
                <a:cs typeface="B Nazanin" panose="00000400000000000000" pitchFamily="2" charset="-78"/>
              </a:rPr>
              <a:t>:</a:t>
            </a:r>
            <a:r>
              <a:rPr lang="en-US" b="1" dirty="0">
                <a:cs typeface="B Nazanin" panose="00000400000000000000" pitchFamily="2" charset="-78"/>
              </a:rPr>
              <a:t> </a:t>
            </a:r>
            <a:r>
              <a:rPr lang="ar-SA" dirty="0">
                <a:cs typeface="B Nazanin" panose="00000400000000000000" pitchFamily="2" charset="-78"/>
              </a:rPr>
              <a:t>دانشجویان را به استفاده از منابع کمکی مثل مراکز آموزش، کتابخانه، و مشاوران تحصیلی تشویق کنید تا بتوانند عملکرد خود را بهبود بخشند</a:t>
            </a:r>
            <a:r>
              <a:rPr lang="en-US" dirty="0">
                <a:cs typeface="B Nazanin" panose="00000400000000000000" pitchFamily="2" charset="-78"/>
              </a:rPr>
              <a:t>.</a:t>
            </a:r>
            <a:endParaRPr lang="fa-IR" dirty="0">
              <a:cs typeface="B Nazanin" panose="00000400000000000000" pitchFamily="2" charset="-78"/>
            </a:endParaRPr>
          </a:p>
          <a:p>
            <a:pPr lvl="0" algn="r" rtl="1">
              <a:lnSpc>
                <a:spcPct val="150000"/>
              </a:lnSpc>
              <a:buFont typeface="Wingdings" panose="05000000000000000000" pitchFamily="2" charset="2"/>
              <a:buChar char="Ø"/>
            </a:pPr>
            <a:r>
              <a:rPr lang="ar-SA" b="1" dirty="0">
                <a:cs typeface="B Nazanin" panose="00000400000000000000" pitchFamily="2" charset="-78"/>
              </a:rPr>
              <a:t>حفظ آرامش و احترام</a:t>
            </a:r>
            <a:r>
              <a:rPr lang="fa-IR" b="1" dirty="0">
                <a:cs typeface="B Nazanin" panose="00000400000000000000" pitchFamily="2" charset="-78"/>
              </a:rPr>
              <a:t>:</a:t>
            </a:r>
            <a:r>
              <a:rPr lang="en-US" b="1" dirty="0">
                <a:cs typeface="B Nazanin" panose="00000400000000000000" pitchFamily="2" charset="-78"/>
              </a:rPr>
              <a:t> </a:t>
            </a:r>
            <a:r>
              <a:rPr lang="ar-SA" dirty="0">
                <a:cs typeface="B Nazanin" panose="00000400000000000000" pitchFamily="2" charset="-78"/>
              </a:rPr>
              <a:t>در برخورد با این موقعیت‌ها همیشه آرامش و احترام خود را حفظ کنید. به دانشجویان نشان دهید که شما نگرانی‌های آنها را درک می‌کنید، اما نمی‌توانید از قوانین و اصول خود تخطی کنید</a:t>
            </a:r>
            <a:r>
              <a:rPr lang="en-US" dirty="0">
                <a:cs typeface="B Nazanin" panose="00000400000000000000" pitchFamily="2" charset="-78"/>
              </a:rPr>
              <a:t>.</a:t>
            </a:r>
          </a:p>
          <a:p>
            <a:pPr marL="0" indent="0" algn="r" rtl="1">
              <a:lnSpc>
                <a:spcPct val="150000"/>
              </a:lnSpc>
              <a:buNone/>
            </a:pPr>
            <a:r>
              <a:rPr lang="ar-SA" b="1" dirty="0">
                <a:cs typeface="B Nazanin" panose="00000400000000000000" pitchFamily="2" charset="-78"/>
              </a:rPr>
              <a:t>برخورد منصفانه و حرفه‌ای با این موضوع می‌تواند به تقویت اعتبار شما به عنوان استاد و همچنین به دانشجویان در درک بهتر معیارهای نمره‌دهی کمک کند</a:t>
            </a:r>
            <a:r>
              <a:rPr lang="fa-IR" b="1" dirty="0">
                <a:cs typeface="B Nazanin" panose="00000400000000000000" pitchFamily="2" charset="-78"/>
              </a:rPr>
              <a:t>.</a:t>
            </a:r>
            <a:endParaRPr lang="en-US" b="1" dirty="0">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a:t>Anahita Babak, MD</a:t>
            </a:r>
          </a:p>
        </p:txBody>
      </p:sp>
      <p:sp>
        <p:nvSpPr>
          <p:cNvPr id="5" name="Slide Number Placeholder 4"/>
          <p:cNvSpPr>
            <a:spLocks noGrp="1"/>
          </p:cNvSpPr>
          <p:nvPr>
            <p:ph type="sldNum" sz="quarter" idx="12"/>
          </p:nvPr>
        </p:nvSpPr>
        <p:spPr/>
        <p:txBody>
          <a:bodyPr/>
          <a:lstStyle/>
          <a:p>
            <a:fld id="{C33DDC66-F45D-496B-948D-21EF885CA883}" type="slidenum">
              <a:rPr lang="en-US" smtClean="0"/>
              <a:t>31</a:t>
            </a:fld>
            <a:endParaRPr lang="en-US"/>
          </a:p>
        </p:txBody>
      </p:sp>
    </p:spTree>
    <p:extLst>
      <p:ext uri="{BB962C8B-B14F-4D97-AF65-F5344CB8AC3E}">
        <p14:creationId xmlns:p14="http://schemas.microsoft.com/office/powerpoint/2010/main" val="15205971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1259168"/>
          </a:xfrm>
        </p:spPr>
        <p:txBody>
          <a:bodyPr>
            <a:normAutofit/>
          </a:bodyPr>
          <a:lstStyle/>
          <a:p>
            <a:pPr algn="ctr" rtl="1"/>
            <a:r>
              <a:rPr lang="fa-IR" sz="5400" b="1" dirty="0">
                <a:cs typeface="B Titr" panose="00000700000000000000" pitchFamily="2" charset="-78"/>
              </a:rPr>
              <a:t>مهارت حل تعارض</a:t>
            </a:r>
            <a:endParaRPr lang="en-US" sz="5400" b="1" dirty="0">
              <a:cs typeface="B Titr" panose="00000700000000000000" pitchFamily="2" charset="-78"/>
            </a:endParaRPr>
          </a:p>
        </p:txBody>
      </p:sp>
      <p:pic>
        <p:nvPicPr>
          <p:cNvPr id="3" name="Picture 2" descr="16-conflicts300.jpg"/>
          <p:cNvPicPr>
            <a:picLocks noChangeAspect="1"/>
          </p:cNvPicPr>
          <p:nvPr/>
        </p:nvPicPr>
        <p:blipFill>
          <a:blip r:embed="rId3" cstate="print"/>
          <a:stretch>
            <a:fillRect/>
          </a:stretch>
        </p:blipFill>
        <p:spPr>
          <a:xfrm>
            <a:off x="2024034" y="1829241"/>
            <a:ext cx="8215370" cy="5028759"/>
          </a:xfrm>
          <a:prstGeom prst="rect">
            <a:avLst/>
          </a:prstGeom>
        </p:spPr>
      </p:pic>
      <p:sp>
        <p:nvSpPr>
          <p:cNvPr id="4" name="Slide Number Placeholder 3"/>
          <p:cNvSpPr>
            <a:spLocks noGrp="1"/>
          </p:cNvSpPr>
          <p:nvPr>
            <p:ph type="sldNum" sz="quarter" idx="12"/>
          </p:nvPr>
        </p:nvSpPr>
        <p:spPr/>
        <p:txBody>
          <a:bodyPr/>
          <a:lstStyle/>
          <a:p>
            <a:fld id="{A5AB5983-C3ED-4C51-81C4-FE69B85493D5}" type="slidenum">
              <a:rPr lang="en-US" smtClean="0"/>
              <a:t>32</a:t>
            </a:fld>
            <a:endParaRPr lang="en-US"/>
          </a:p>
        </p:txBody>
      </p:sp>
      <p:sp>
        <p:nvSpPr>
          <p:cNvPr id="5" name="Footer Placeholder 4"/>
          <p:cNvSpPr>
            <a:spLocks noGrp="1"/>
          </p:cNvSpPr>
          <p:nvPr>
            <p:ph type="ftr" sz="quarter" idx="11"/>
          </p:nvPr>
        </p:nvSpPr>
        <p:spPr/>
        <p:txBody>
          <a:bodyPr/>
          <a:lstStyle/>
          <a:p>
            <a:r>
              <a:rPr lang="en-US"/>
              <a:t>Dr. Anahita Babak</a:t>
            </a:r>
          </a:p>
        </p:txBody>
      </p:sp>
    </p:spTree>
    <p:extLst>
      <p:ext uri="{BB962C8B-B14F-4D97-AF65-F5344CB8AC3E}">
        <p14:creationId xmlns:p14="http://schemas.microsoft.com/office/powerpoint/2010/main" val="9367843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4000" b="1" dirty="0">
                <a:solidFill>
                  <a:srgbClr val="FF0000"/>
                </a:solidFill>
                <a:cs typeface="B Titr" panose="00000700000000000000" pitchFamily="2" charset="-78"/>
              </a:rPr>
              <a:t>تعارض چیست؟</a:t>
            </a:r>
            <a:endParaRPr lang="en-US" sz="4000" b="1" dirty="0">
              <a:solidFill>
                <a:srgbClr val="FF0000"/>
              </a:solidFill>
              <a:cs typeface="B Titr" panose="00000700000000000000" pitchFamily="2" charset="-78"/>
            </a:endParaRPr>
          </a:p>
        </p:txBody>
      </p:sp>
      <p:sp>
        <p:nvSpPr>
          <p:cNvPr id="3" name="Content Placeholder 2"/>
          <p:cNvSpPr>
            <a:spLocks noGrp="1"/>
          </p:cNvSpPr>
          <p:nvPr>
            <p:ph idx="1"/>
          </p:nvPr>
        </p:nvSpPr>
        <p:spPr>
          <a:xfrm>
            <a:off x="914401" y="2371107"/>
            <a:ext cx="10461170" cy="3777622"/>
          </a:xfrm>
        </p:spPr>
        <p:txBody>
          <a:bodyPr>
            <a:noAutofit/>
          </a:bodyPr>
          <a:lstStyle/>
          <a:p>
            <a:pPr algn="r" rtl="1">
              <a:lnSpc>
                <a:spcPct val="150000"/>
              </a:lnSpc>
              <a:buFont typeface="Wingdings" panose="05000000000000000000" pitchFamily="2" charset="2"/>
              <a:buChar char="v"/>
            </a:pPr>
            <a:r>
              <a:rPr lang="ar-SA" sz="2000" b="1" dirty="0">
                <a:solidFill>
                  <a:schemeClr val="tx1"/>
                </a:solidFill>
                <a:cs typeface="B Nazanin" panose="00000400000000000000" pitchFamily="2" charset="-78"/>
              </a:rPr>
              <a:t>هر زمان که بیش از یک نفر درگیر یک کار باشند، احتمال بروز تعارض وجود دارد</a:t>
            </a:r>
            <a:endParaRPr lang="fa-IR" sz="2000" b="1" dirty="0">
              <a:solidFill>
                <a:schemeClr val="tx1"/>
              </a:solidFill>
              <a:cs typeface="B Nazanin" panose="00000400000000000000" pitchFamily="2" charset="-78"/>
            </a:endParaRPr>
          </a:p>
          <a:p>
            <a:pPr algn="r" rtl="1">
              <a:lnSpc>
                <a:spcPct val="150000"/>
              </a:lnSpc>
              <a:buFont typeface="Wingdings" panose="05000000000000000000" pitchFamily="2" charset="2"/>
              <a:buChar char="v"/>
            </a:pPr>
            <a:r>
              <a:rPr lang="ar-SA" sz="2000" b="1" dirty="0">
                <a:solidFill>
                  <a:schemeClr val="tx1"/>
                </a:solidFill>
                <a:cs typeface="B Nazanin" panose="00000400000000000000" pitchFamily="2" charset="-78"/>
              </a:rPr>
              <a:t>اختلاف و تعارض به دلایل گوناگونی ممکن است به وجود بیاید. مسائلی چون اختلافات فلسفی و دیدگاهی تا تفاوت در اهداف و ارزش ها یا عدم توازن قدرت بین اعضا</a:t>
            </a:r>
            <a:endParaRPr lang="fa-IR" sz="2000" b="1" dirty="0">
              <a:solidFill>
                <a:schemeClr val="tx1"/>
              </a:solidFill>
              <a:cs typeface="B Nazanin" panose="00000400000000000000" pitchFamily="2" charset="-78"/>
            </a:endParaRPr>
          </a:p>
          <a:p>
            <a:pPr algn="r" rtl="1">
              <a:lnSpc>
                <a:spcPct val="150000"/>
              </a:lnSpc>
              <a:buFont typeface="Wingdings" panose="05000000000000000000" pitchFamily="2" charset="2"/>
              <a:buChar char="v"/>
            </a:pPr>
            <a:r>
              <a:rPr lang="ar-SA" sz="2000" b="1" dirty="0">
                <a:solidFill>
                  <a:schemeClr val="tx1"/>
                </a:solidFill>
                <a:cs typeface="B Nazanin" panose="00000400000000000000" pitchFamily="2" charset="-78"/>
              </a:rPr>
              <a:t>رسیدگی و رفع تعارض ها در مراحل اولیه پدیدار شدن آنها اهمیت بالایی دارد</a:t>
            </a:r>
            <a:r>
              <a:rPr lang="fa-IR" sz="2000" b="1" dirty="0">
                <a:solidFill>
                  <a:schemeClr val="tx1"/>
                </a:solidFill>
                <a:cs typeface="B Nazanin" panose="00000400000000000000" pitchFamily="2" charset="-78"/>
              </a:rPr>
              <a:t>.</a:t>
            </a:r>
          </a:p>
          <a:p>
            <a:pPr algn="r" rtl="1">
              <a:lnSpc>
                <a:spcPct val="150000"/>
              </a:lnSpc>
              <a:buFont typeface="Wingdings" panose="05000000000000000000" pitchFamily="2" charset="2"/>
              <a:buChar char="v"/>
            </a:pPr>
            <a:r>
              <a:rPr lang="ar-SA" sz="2000" b="1" dirty="0">
                <a:solidFill>
                  <a:schemeClr val="tx1"/>
                </a:solidFill>
                <a:cs typeface="B Nazanin" panose="00000400000000000000" pitchFamily="2" charset="-78"/>
              </a:rPr>
              <a:t>تعارضی که مدیریت نشده باشد یا به درستی رفع و رجوع نشود، اعتماد اعضا را نسبت به هم یا مجموعه پایین </a:t>
            </a:r>
            <a:r>
              <a:rPr lang="fa-IR" sz="2000" b="1" dirty="0">
                <a:solidFill>
                  <a:schemeClr val="tx1"/>
                </a:solidFill>
                <a:cs typeface="B Nazanin" panose="00000400000000000000" pitchFamily="2" charset="-78"/>
              </a:rPr>
              <a:t>می </a:t>
            </a:r>
            <a:r>
              <a:rPr lang="ar-SA" sz="2000" b="1" dirty="0">
                <a:solidFill>
                  <a:schemeClr val="tx1"/>
                </a:solidFill>
                <a:cs typeface="B Nazanin" panose="00000400000000000000" pitchFamily="2" charset="-78"/>
              </a:rPr>
              <a:t>آور</a:t>
            </a:r>
            <a:r>
              <a:rPr lang="fa-IR" sz="2000" b="1" dirty="0">
                <a:solidFill>
                  <a:schemeClr val="tx1"/>
                </a:solidFill>
                <a:cs typeface="B Nazanin" panose="00000400000000000000" pitchFamily="2" charset="-78"/>
              </a:rPr>
              <a:t>د و سبب کاهش عملکرد می شود.</a:t>
            </a:r>
            <a:endParaRPr lang="en-US" sz="2000" b="1" dirty="0">
              <a:solidFill>
                <a:schemeClr val="tx1"/>
              </a:solidFill>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a:t>Dr. Anahita Babak</a:t>
            </a:r>
          </a:p>
        </p:txBody>
      </p:sp>
      <p:sp>
        <p:nvSpPr>
          <p:cNvPr id="6" name="Slide Number Placeholder 5"/>
          <p:cNvSpPr>
            <a:spLocks noGrp="1"/>
          </p:cNvSpPr>
          <p:nvPr>
            <p:ph type="sldNum" sz="quarter" idx="12"/>
          </p:nvPr>
        </p:nvSpPr>
        <p:spPr/>
        <p:txBody>
          <a:bodyPr/>
          <a:lstStyle/>
          <a:p>
            <a:fld id="{A5AB5983-C3ED-4C51-81C4-FE69B85493D5}" type="slidenum">
              <a:rPr lang="en-US" smtClean="0"/>
              <a:pPr/>
              <a:t>33</a:t>
            </a:fld>
            <a:endParaRPr lang="en-US"/>
          </a:p>
        </p:txBody>
      </p:sp>
      <p:pic>
        <p:nvPicPr>
          <p:cNvPr id="5" name="Picture 4"/>
          <p:cNvPicPr>
            <a:picLocks noChangeAspect="1"/>
          </p:cNvPicPr>
          <p:nvPr/>
        </p:nvPicPr>
        <p:blipFill>
          <a:blip r:embed="rId3"/>
          <a:stretch>
            <a:fillRect/>
          </a:stretch>
        </p:blipFill>
        <p:spPr>
          <a:xfrm>
            <a:off x="178338" y="2"/>
            <a:ext cx="3087376" cy="2239264"/>
          </a:xfrm>
          <a:prstGeom prst="rect">
            <a:avLst/>
          </a:prstGeom>
        </p:spPr>
      </p:pic>
    </p:spTree>
    <p:extLst>
      <p:ext uri="{BB962C8B-B14F-4D97-AF65-F5344CB8AC3E}">
        <p14:creationId xmlns:p14="http://schemas.microsoft.com/office/powerpoint/2010/main" val="42180024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1111273"/>
          </a:xfrm>
        </p:spPr>
        <p:txBody>
          <a:bodyPr/>
          <a:lstStyle/>
          <a:p>
            <a:pPr algn="ctr" rtl="1"/>
            <a:r>
              <a:rPr lang="fa-IR" sz="4000" dirty="0">
                <a:solidFill>
                  <a:srgbClr val="FF0000"/>
                </a:solidFill>
                <a:cs typeface="B Titr" panose="00000700000000000000" pitchFamily="2" charset="-78"/>
              </a:rPr>
              <a:t>انواع تعارض در سازمان ها</a:t>
            </a:r>
            <a:endParaRPr lang="en-US" sz="4000" dirty="0">
              <a:solidFill>
                <a:srgbClr val="FF0000"/>
              </a:solidFill>
              <a:cs typeface="B Titr" panose="00000700000000000000" pitchFamily="2" charset="-78"/>
            </a:endParaRPr>
          </a:p>
        </p:txBody>
      </p:sp>
      <p:sp>
        <p:nvSpPr>
          <p:cNvPr id="3" name="Content Placeholder 2"/>
          <p:cNvSpPr>
            <a:spLocks noGrp="1"/>
          </p:cNvSpPr>
          <p:nvPr>
            <p:ph idx="1"/>
          </p:nvPr>
        </p:nvSpPr>
        <p:spPr>
          <a:xfrm>
            <a:off x="1514479" y="2183086"/>
            <a:ext cx="9641201" cy="3416300"/>
          </a:xfrm>
        </p:spPr>
        <p:txBody>
          <a:bodyPr>
            <a:normAutofit/>
          </a:bodyPr>
          <a:lstStyle/>
          <a:p>
            <a:pPr algn="r" rtl="1"/>
            <a:r>
              <a:rPr lang="fa-IR" sz="2000" b="1" dirty="0">
                <a:cs typeface="B Nazanin" panose="00000400000000000000" pitchFamily="2" charset="-78"/>
              </a:rPr>
              <a:t>تعارضات بین فردی </a:t>
            </a:r>
            <a:r>
              <a:rPr lang="en-US" sz="2000" b="1" dirty="0">
                <a:cs typeface="B Nazanin" panose="00000400000000000000" pitchFamily="2" charset="-78"/>
              </a:rPr>
              <a:t>Interpersonal Conflicts</a:t>
            </a:r>
            <a:r>
              <a:rPr lang="fa-IR" sz="2000" b="1" dirty="0">
                <a:cs typeface="B Nazanin" panose="00000400000000000000" pitchFamily="2" charset="-78"/>
              </a:rPr>
              <a:t>:</a:t>
            </a:r>
            <a:endParaRPr lang="en-US" sz="2000" b="1" dirty="0">
              <a:cs typeface="B Nazanin" panose="00000400000000000000" pitchFamily="2" charset="-78"/>
            </a:endParaRPr>
          </a:p>
          <a:p>
            <a:pPr algn="r" rtl="1">
              <a:buFont typeface="Courier New" panose="02070309020205020404" pitchFamily="49" charset="0"/>
              <a:buChar char="o"/>
            </a:pPr>
            <a:r>
              <a:rPr lang="fa-IR" sz="2000" dirty="0">
                <a:cs typeface="B Nazanin" panose="00000400000000000000" pitchFamily="2" charset="-78"/>
              </a:rPr>
              <a:t>این نوع تعارض بین دو یا چند نفر در سازمان رخ می‌دهد. </a:t>
            </a:r>
          </a:p>
          <a:p>
            <a:pPr algn="r" rtl="1">
              <a:buFont typeface="Courier New" panose="02070309020205020404" pitchFamily="49" charset="0"/>
              <a:buChar char="o"/>
            </a:pPr>
            <a:r>
              <a:rPr lang="fa-IR" sz="2000" dirty="0">
                <a:cs typeface="B Nazanin" panose="00000400000000000000" pitchFamily="2" charset="-78"/>
              </a:rPr>
              <a:t>می‌تواند ناشی از تفاوت‌های شخصیتی، اهداف متفاوت، سبک‌های کاری ناسازگار، یا سوءتفاهم‌ها باشد. </a:t>
            </a:r>
          </a:p>
          <a:p>
            <a:pPr algn="r" rtl="1">
              <a:buFont typeface="Courier New" panose="02070309020205020404" pitchFamily="49" charset="0"/>
              <a:buChar char="o"/>
            </a:pPr>
            <a:r>
              <a:rPr lang="fa-IR" sz="2000" dirty="0">
                <a:cs typeface="B Nazanin" panose="00000400000000000000" pitchFamily="2" charset="-78"/>
              </a:rPr>
              <a:t>به عنوان مثال، دو کارمند ممکن است بر سر یک پروژه یا تخصیص منابع با هم اختلاف نظر داشته باشند. </a:t>
            </a:r>
          </a:p>
          <a:p>
            <a:pPr algn="r" rtl="1"/>
            <a:r>
              <a:rPr lang="fa-IR" sz="2000" b="1" dirty="0">
                <a:cs typeface="B Nazanin" panose="00000400000000000000" pitchFamily="2" charset="-78"/>
              </a:rPr>
              <a:t>تعارضات بین فرد و نقش </a:t>
            </a:r>
            <a:r>
              <a:rPr lang="en-US" sz="2000" b="1" dirty="0">
                <a:cs typeface="B Nazanin" panose="00000400000000000000" pitchFamily="2" charset="-78"/>
              </a:rPr>
              <a:t>Person-Role Conflicts</a:t>
            </a:r>
            <a:r>
              <a:rPr lang="fa-IR" sz="2000" b="1" dirty="0">
                <a:cs typeface="B Nazanin" panose="00000400000000000000" pitchFamily="2" charset="-78"/>
              </a:rPr>
              <a:t>:</a:t>
            </a:r>
            <a:endParaRPr lang="en-US" sz="2000" b="1" dirty="0">
              <a:cs typeface="B Nazanin" panose="00000400000000000000" pitchFamily="2" charset="-78"/>
            </a:endParaRPr>
          </a:p>
          <a:p>
            <a:pPr algn="r" rtl="1">
              <a:buFont typeface="Courier New" panose="02070309020205020404" pitchFamily="49" charset="0"/>
              <a:buChar char="o"/>
            </a:pPr>
            <a:r>
              <a:rPr lang="fa-IR" sz="2000" dirty="0">
                <a:cs typeface="B Nazanin" panose="00000400000000000000" pitchFamily="2" charset="-78"/>
              </a:rPr>
              <a:t>این نوع تعارض زمانی اتفاق می‌افتد که انتظارات نقش فرد با شخصیت، ارزش‌ها، یا نیازهای شخصی او در تضاد باشد. </a:t>
            </a:r>
          </a:p>
          <a:p>
            <a:pPr algn="r" rtl="1">
              <a:buFont typeface="Courier New" panose="02070309020205020404" pitchFamily="49" charset="0"/>
              <a:buChar char="o"/>
            </a:pPr>
            <a:r>
              <a:rPr lang="fa-IR" sz="2000" dirty="0">
                <a:cs typeface="B Nazanin" panose="00000400000000000000" pitchFamily="2" charset="-78"/>
              </a:rPr>
              <a:t>به عنوان مثال، یک کارمند ممکن است وظایفی را بر عهده بگیرد که با اخلاقیات شخصی او در تضاد است.</a:t>
            </a:r>
          </a:p>
          <a:p>
            <a:pPr algn="r" rtl="1"/>
            <a:endParaRPr lang="en-US" sz="2000" dirty="0">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a:t>Dr. Anahita Babak</a:t>
            </a:r>
          </a:p>
        </p:txBody>
      </p:sp>
      <p:sp>
        <p:nvSpPr>
          <p:cNvPr id="5" name="Slide Number Placeholder 4"/>
          <p:cNvSpPr>
            <a:spLocks noGrp="1"/>
          </p:cNvSpPr>
          <p:nvPr>
            <p:ph type="sldNum" sz="quarter" idx="12"/>
          </p:nvPr>
        </p:nvSpPr>
        <p:spPr/>
        <p:txBody>
          <a:bodyPr/>
          <a:lstStyle/>
          <a:p>
            <a:fld id="{A5AB5983-C3ED-4C51-81C4-FE69B85493D5}" type="slidenum">
              <a:rPr lang="en-US" smtClean="0"/>
              <a:pPr/>
              <a:t>34</a:t>
            </a:fld>
            <a:endParaRPr lang="en-US"/>
          </a:p>
        </p:txBody>
      </p:sp>
    </p:spTree>
    <p:extLst>
      <p:ext uri="{BB962C8B-B14F-4D97-AF65-F5344CB8AC3E}">
        <p14:creationId xmlns:p14="http://schemas.microsoft.com/office/powerpoint/2010/main" val="9176109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083" y="255072"/>
            <a:ext cx="10058400" cy="1450757"/>
          </a:xfrm>
        </p:spPr>
        <p:txBody>
          <a:bodyPr/>
          <a:lstStyle/>
          <a:p>
            <a:pPr algn="r" rtl="1"/>
            <a:r>
              <a:rPr lang="fa-IR" dirty="0">
                <a:solidFill>
                  <a:srgbClr val="FF0000"/>
                </a:solidFill>
                <a:cs typeface="B Titr" panose="00000700000000000000" pitchFamily="2" charset="-78"/>
              </a:rPr>
              <a:t>ادامه</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p:txBody>
          <a:bodyPr>
            <a:noAutofit/>
          </a:bodyPr>
          <a:lstStyle/>
          <a:p>
            <a:pPr algn="r" rtl="1"/>
            <a:r>
              <a:rPr lang="fa-IR" sz="2000" b="1" dirty="0">
                <a:solidFill>
                  <a:schemeClr val="tx1"/>
                </a:solidFill>
                <a:cs typeface="B Nazanin" panose="00000400000000000000" pitchFamily="2" charset="-78"/>
              </a:rPr>
              <a:t>تعارضات بین گروهی </a:t>
            </a:r>
            <a:r>
              <a:rPr lang="en-US" sz="2000" b="1" dirty="0">
                <a:solidFill>
                  <a:schemeClr val="tx1"/>
                </a:solidFill>
                <a:cs typeface="B Nazanin" panose="00000400000000000000" pitchFamily="2" charset="-78"/>
              </a:rPr>
              <a:t>Intergroup Conflicts</a:t>
            </a:r>
            <a:r>
              <a:rPr lang="fa-IR" sz="2000" b="1" dirty="0">
                <a:solidFill>
                  <a:schemeClr val="tx1"/>
                </a:solidFill>
                <a:cs typeface="B Nazanin" panose="00000400000000000000" pitchFamily="2" charset="-78"/>
              </a:rPr>
              <a:t>:</a:t>
            </a:r>
            <a:endParaRPr lang="en-US" sz="2000" b="1" dirty="0">
              <a:solidFill>
                <a:schemeClr val="tx1"/>
              </a:solidFill>
              <a:cs typeface="B Nazanin" panose="00000400000000000000" pitchFamily="2" charset="-78"/>
            </a:endParaRPr>
          </a:p>
          <a:p>
            <a:pPr algn="r" rtl="1">
              <a:buFont typeface="Courier New" panose="02070309020205020404" pitchFamily="49" charset="0"/>
              <a:buChar char="o"/>
            </a:pPr>
            <a:r>
              <a:rPr lang="fa-IR" sz="2000" dirty="0">
                <a:solidFill>
                  <a:schemeClr val="tx1"/>
                </a:solidFill>
                <a:cs typeface="B Nazanin" panose="00000400000000000000" pitchFamily="2" charset="-78"/>
              </a:rPr>
              <a:t>این تعارضات بین دو یا چند گروه یا بخش در سازمان رخ می‌دهد. </a:t>
            </a:r>
          </a:p>
          <a:p>
            <a:pPr algn="r" rtl="1">
              <a:buFont typeface="Courier New" panose="02070309020205020404" pitchFamily="49" charset="0"/>
              <a:buChar char="o"/>
            </a:pPr>
            <a:r>
              <a:rPr lang="fa-IR" sz="2000" dirty="0">
                <a:solidFill>
                  <a:schemeClr val="tx1"/>
                </a:solidFill>
                <a:cs typeface="B Nazanin" panose="00000400000000000000" pitchFamily="2" charset="-78"/>
              </a:rPr>
              <a:t>ممکن است بر سر منابع محدود، اهداف متضاد، یا تفاوت‌های فرهنگی و سازمانی ایجاد شود. </a:t>
            </a:r>
          </a:p>
          <a:p>
            <a:pPr algn="r" rtl="1">
              <a:buFont typeface="Courier New" panose="02070309020205020404" pitchFamily="49" charset="0"/>
              <a:buChar char="o"/>
            </a:pPr>
            <a:r>
              <a:rPr lang="fa-IR" sz="2000" dirty="0">
                <a:solidFill>
                  <a:schemeClr val="tx1"/>
                </a:solidFill>
                <a:cs typeface="B Nazanin" panose="00000400000000000000" pitchFamily="2" charset="-78"/>
              </a:rPr>
              <a:t>به عنوان مثال، ممکن است دو دپارتمان بر سر تخصیص بودجه یا منابع با هم اختلاف نظر داشته باشند. </a:t>
            </a:r>
          </a:p>
          <a:p>
            <a:pPr algn="r" rtl="1"/>
            <a:r>
              <a:rPr lang="fa-IR" sz="2000" b="1" dirty="0">
                <a:solidFill>
                  <a:schemeClr val="tx1"/>
                </a:solidFill>
                <a:cs typeface="B Nazanin" panose="00000400000000000000" pitchFamily="2" charset="-78"/>
              </a:rPr>
              <a:t>تعارضات بین سازمانی </a:t>
            </a:r>
            <a:r>
              <a:rPr lang="en-US" sz="2000" b="1" dirty="0">
                <a:solidFill>
                  <a:schemeClr val="tx1"/>
                </a:solidFill>
                <a:cs typeface="B Nazanin" panose="00000400000000000000" pitchFamily="2" charset="-78"/>
              </a:rPr>
              <a:t>Inter-organizational Conflicts</a:t>
            </a:r>
            <a:r>
              <a:rPr lang="fa-IR" sz="2000" b="1" dirty="0">
                <a:solidFill>
                  <a:schemeClr val="tx1"/>
                </a:solidFill>
                <a:cs typeface="B Nazanin" panose="00000400000000000000" pitchFamily="2" charset="-78"/>
              </a:rPr>
              <a:t>:</a:t>
            </a:r>
            <a:endParaRPr lang="en-US" sz="2000" b="1" dirty="0">
              <a:solidFill>
                <a:schemeClr val="tx1"/>
              </a:solidFill>
              <a:cs typeface="B Nazanin" panose="00000400000000000000" pitchFamily="2" charset="-78"/>
            </a:endParaRPr>
          </a:p>
          <a:p>
            <a:pPr algn="r" rtl="1">
              <a:buFont typeface="Courier New" panose="02070309020205020404" pitchFamily="49" charset="0"/>
              <a:buChar char="o"/>
            </a:pPr>
            <a:r>
              <a:rPr lang="fa-IR" sz="2000" dirty="0">
                <a:solidFill>
                  <a:schemeClr val="tx1"/>
                </a:solidFill>
                <a:cs typeface="B Nazanin" panose="00000400000000000000" pitchFamily="2" charset="-78"/>
              </a:rPr>
              <a:t>این نوع تعارض بین دو یا چند سازمان مستقل رخ می‌دهد. </a:t>
            </a:r>
          </a:p>
          <a:p>
            <a:pPr algn="r" rtl="1">
              <a:buFont typeface="Courier New" panose="02070309020205020404" pitchFamily="49" charset="0"/>
              <a:buChar char="o"/>
            </a:pPr>
            <a:r>
              <a:rPr lang="fa-IR" sz="2000" dirty="0">
                <a:solidFill>
                  <a:schemeClr val="tx1"/>
                </a:solidFill>
                <a:cs typeface="B Nazanin" panose="00000400000000000000" pitchFamily="2" charset="-78"/>
              </a:rPr>
              <a:t>اغلب به دلیل رقابت بر سر بازار، منابع، مشتریان، یا اهداف متضاد اتفاق می‌افتد. </a:t>
            </a:r>
          </a:p>
          <a:p>
            <a:pPr algn="r" rtl="1">
              <a:buFont typeface="Courier New" panose="02070309020205020404" pitchFamily="49" charset="0"/>
              <a:buChar char="o"/>
            </a:pPr>
            <a:r>
              <a:rPr lang="fa-IR" sz="2000" dirty="0">
                <a:solidFill>
                  <a:schemeClr val="tx1"/>
                </a:solidFill>
                <a:cs typeface="B Nazanin" panose="00000400000000000000" pitchFamily="2" charset="-78"/>
              </a:rPr>
              <a:t>به عنوان مثال، دو شرکت ممکن است در یک صنعت خاص برای جذب مشتریان با هم رقابت کنند. </a:t>
            </a:r>
          </a:p>
          <a:p>
            <a:pPr algn="r" rtl="1"/>
            <a:endParaRPr lang="en-US" sz="2000" dirty="0">
              <a:solidFill>
                <a:schemeClr val="tx1"/>
              </a:solidFill>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a:solidFill>
                  <a:schemeClr val="tx1"/>
                </a:solidFill>
              </a:rPr>
              <a:t>Dr. Anahita Babak</a:t>
            </a:r>
          </a:p>
        </p:txBody>
      </p:sp>
      <p:sp>
        <p:nvSpPr>
          <p:cNvPr id="5" name="Slide Number Placeholder 4"/>
          <p:cNvSpPr>
            <a:spLocks noGrp="1"/>
          </p:cNvSpPr>
          <p:nvPr>
            <p:ph type="sldNum" sz="quarter" idx="12"/>
          </p:nvPr>
        </p:nvSpPr>
        <p:spPr/>
        <p:txBody>
          <a:bodyPr/>
          <a:lstStyle/>
          <a:p>
            <a:fld id="{A5AB5983-C3ED-4C51-81C4-FE69B85493D5}" type="slidenum">
              <a:rPr lang="en-US" smtClean="0">
                <a:solidFill>
                  <a:schemeClr val="tx1"/>
                </a:solidFill>
              </a:rPr>
              <a:pPr/>
              <a:t>35</a:t>
            </a:fld>
            <a:endParaRPr lang="en-US">
              <a:solidFill>
                <a:schemeClr val="tx1"/>
              </a:solidFill>
            </a:endParaRPr>
          </a:p>
        </p:txBody>
      </p:sp>
    </p:spTree>
    <p:extLst>
      <p:ext uri="{BB962C8B-B14F-4D97-AF65-F5344CB8AC3E}">
        <p14:creationId xmlns:p14="http://schemas.microsoft.com/office/powerpoint/2010/main" val="37987802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solidFill>
                  <a:srgbClr val="FF0000"/>
                </a:solidFill>
                <a:cs typeface="B Titr" panose="00000700000000000000" pitchFamily="2" charset="-78"/>
              </a:rPr>
              <a:t>ادامه</a:t>
            </a:r>
            <a:endParaRPr lang="en-US" dirty="0">
              <a:solidFill>
                <a:srgbClr val="FF0000"/>
              </a:solidFill>
            </a:endParaRPr>
          </a:p>
        </p:txBody>
      </p:sp>
      <p:sp>
        <p:nvSpPr>
          <p:cNvPr id="4" name="Footer Placeholder 3"/>
          <p:cNvSpPr>
            <a:spLocks noGrp="1"/>
          </p:cNvSpPr>
          <p:nvPr>
            <p:ph type="ftr" sz="quarter" idx="11"/>
          </p:nvPr>
        </p:nvSpPr>
        <p:spPr/>
        <p:txBody>
          <a:bodyPr/>
          <a:lstStyle/>
          <a:p>
            <a:r>
              <a:rPr lang="en-US" dirty="0">
                <a:solidFill>
                  <a:schemeClr val="tx1"/>
                </a:solidFill>
              </a:rPr>
              <a:t>Dr. Anahita </a:t>
            </a:r>
            <a:r>
              <a:rPr lang="en-US" dirty="0" err="1">
                <a:solidFill>
                  <a:schemeClr val="tx1"/>
                </a:solidFill>
              </a:rPr>
              <a:t>Babak</a:t>
            </a:r>
            <a:endParaRPr lang="en-US" dirty="0">
              <a:solidFill>
                <a:schemeClr val="tx1"/>
              </a:solidFill>
            </a:endParaRPr>
          </a:p>
        </p:txBody>
      </p:sp>
      <p:sp>
        <p:nvSpPr>
          <p:cNvPr id="5" name="Slide Number Placeholder 4"/>
          <p:cNvSpPr>
            <a:spLocks noGrp="1"/>
          </p:cNvSpPr>
          <p:nvPr>
            <p:ph type="sldNum" sz="quarter" idx="12"/>
          </p:nvPr>
        </p:nvSpPr>
        <p:spPr/>
        <p:txBody>
          <a:bodyPr/>
          <a:lstStyle/>
          <a:p>
            <a:fld id="{A5AB5983-C3ED-4C51-81C4-FE69B85493D5}" type="slidenum">
              <a:rPr lang="en-US" smtClean="0">
                <a:solidFill>
                  <a:schemeClr val="tx1"/>
                </a:solidFill>
              </a:rPr>
              <a:pPr/>
              <a:t>36</a:t>
            </a:fld>
            <a:endParaRPr lang="en-US" dirty="0">
              <a:solidFill>
                <a:schemeClr val="tx1"/>
              </a:solidFill>
            </a:endParaRPr>
          </a:p>
        </p:txBody>
      </p:sp>
      <p:sp>
        <p:nvSpPr>
          <p:cNvPr id="6" name="Rectangle 1"/>
          <p:cNvSpPr>
            <a:spLocks noGrp="1" noChangeArrowheads="1"/>
          </p:cNvSpPr>
          <p:nvPr>
            <p:ph idx="1"/>
          </p:nvPr>
        </p:nvSpPr>
        <p:spPr bwMode="auto">
          <a:xfrm>
            <a:off x="1528334" y="1953497"/>
            <a:ext cx="9028136"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r" defTabSz="914400" rtl="1" eaLnBrk="0" fontAlgn="base" latinLnBrk="0" hangingPunct="0">
              <a:lnSpc>
                <a:spcPct val="150000"/>
              </a:lnSpc>
              <a:spcBef>
                <a:spcPct val="0"/>
              </a:spcBef>
              <a:spcAft>
                <a:spcPct val="0"/>
              </a:spcAft>
              <a:buSzTx/>
              <a:buFont typeface="Wingdings" panose="05000000000000000000" pitchFamily="2" charset="2"/>
              <a:buChar char="Ø"/>
              <a:tabLst/>
            </a:pPr>
            <a:r>
              <a:rPr kumimoji="0" lang="ar-SA" altLang="en-US" sz="20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تعارضات درون گروهی</a:t>
            </a:r>
            <a:r>
              <a:rPr lang="fa-IR" altLang="en-US" sz="2000" b="1" dirty="0">
                <a:solidFill>
                  <a:schemeClr val="tx1"/>
                </a:solidFill>
                <a:latin typeface="Arial" panose="020B0604020202020204" pitchFamily="34" charset="0"/>
                <a:cs typeface="B Nazanin" panose="00000400000000000000" pitchFamily="2" charset="-78"/>
              </a:rPr>
              <a:t>:</a:t>
            </a:r>
            <a:r>
              <a:rPr kumimoji="0" lang="en-US" altLang="en-US" sz="2000" b="0"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p>
          <a:p>
            <a:pPr marL="0" marR="0" lvl="0" indent="0" algn="r" defTabSz="914400" rtl="1" eaLnBrk="0" fontAlgn="base" latinLnBrk="0" hangingPunct="0">
              <a:lnSpc>
                <a:spcPct val="150000"/>
              </a:lnSpc>
              <a:spcBef>
                <a:spcPct val="0"/>
              </a:spcBef>
              <a:spcAft>
                <a:spcPct val="0"/>
              </a:spcAft>
              <a:buSzTx/>
              <a:buNone/>
              <a:tabLst/>
            </a:pPr>
            <a:r>
              <a:rPr kumimoji="0" lang="ar-SA" altLang="en-US" sz="2000" b="0" i="0" u="none" strike="noStrike" cap="none" normalizeH="0" baseline="0" dirty="0">
                <a:ln>
                  <a:noFill/>
                </a:ln>
                <a:solidFill>
                  <a:schemeClr val="tx1"/>
                </a:solidFill>
                <a:effectLst/>
                <a:latin typeface="Arial" panose="020B0604020202020204" pitchFamily="34" charset="0"/>
                <a:cs typeface="B Nazanin" panose="00000400000000000000" pitchFamily="2" charset="-78"/>
              </a:rPr>
              <a:t>این تعارضات در داخل یک گروه یا تیم اتفاق می‌افتد و می‌تواند ناشی از تفاوت‌های فردی، اهداف متضاد، یا عدم توافق در مورد نحوه انجام کار باشد</a:t>
            </a:r>
            <a:r>
              <a:rPr kumimoji="0" lang="en-US" altLang="en-US" sz="2000" b="0"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p>
          <a:p>
            <a:pPr marR="0" lvl="0" algn="r" defTabSz="914400" rtl="1" eaLnBrk="0" fontAlgn="base" latinLnBrk="0" hangingPunct="0">
              <a:lnSpc>
                <a:spcPct val="150000"/>
              </a:lnSpc>
              <a:spcBef>
                <a:spcPct val="0"/>
              </a:spcBef>
              <a:spcAft>
                <a:spcPct val="0"/>
              </a:spcAft>
              <a:buSzTx/>
              <a:buFont typeface="Wingdings" panose="05000000000000000000" pitchFamily="2" charset="2"/>
              <a:buChar char="Ø"/>
              <a:tabLst/>
            </a:pPr>
            <a:r>
              <a:rPr lang="ar-SA" altLang="en-US" sz="2000" b="1" dirty="0">
                <a:solidFill>
                  <a:schemeClr val="tx1"/>
                </a:solidFill>
                <a:latin typeface="Arial" panose="020B0604020202020204" pitchFamily="34" charset="0"/>
                <a:cs typeface="B Nazanin" panose="00000400000000000000" pitchFamily="2" charset="-78"/>
              </a:rPr>
              <a:t>تعارضات ساختاری</a:t>
            </a:r>
            <a:r>
              <a:rPr lang="fa-IR" altLang="en-US" sz="2000" b="1" dirty="0">
                <a:solidFill>
                  <a:schemeClr val="tx1"/>
                </a:solidFill>
                <a:latin typeface="Arial" panose="020B0604020202020204" pitchFamily="34" charset="0"/>
                <a:cs typeface="B Nazanin" panose="00000400000000000000" pitchFamily="2" charset="-78"/>
              </a:rPr>
              <a:t>:</a:t>
            </a:r>
            <a:r>
              <a:rPr kumimoji="0" lang="en-US" altLang="en-US" sz="2000" b="0"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p>
          <a:p>
            <a:pPr marL="0" marR="0" lvl="0" indent="0" algn="r" defTabSz="914400" rtl="1" eaLnBrk="0" fontAlgn="base" latinLnBrk="0" hangingPunct="0">
              <a:lnSpc>
                <a:spcPct val="150000"/>
              </a:lnSpc>
              <a:spcBef>
                <a:spcPct val="0"/>
              </a:spcBef>
              <a:spcAft>
                <a:spcPct val="0"/>
              </a:spcAft>
              <a:buSzTx/>
              <a:buNone/>
              <a:tabLst/>
            </a:pPr>
            <a:r>
              <a:rPr kumimoji="0" lang="ar-SA" altLang="en-US" sz="2000" b="0" i="0" u="none" strike="noStrike" cap="none" normalizeH="0" baseline="0" dirty="0">
                <a:ln>
                  <a:noFill/>
                </a:ln>
                <a:solidFill>
                  <a:schemeClr val="tx1"/>
                </a:solidFill>
                <a:effectLst/>
                <a:latin typeface="Arial" panose="020B0604020202020204" pitchFamily="34" charset="0"/>
                <a:cs typeface="B Nazanin" panose="00000400000000000000" pitchFamily="2" charset="-78"/>
              </a:rPr>
              <a:t>این تعارضات به دلیل ساختار سازمانی، قوانین، و فرآیندهای ناکارآمد ایجاد می‌شوند</a:t>
            </a:r>
            <a:r>
              <a:rPr kumimoji="0" lang="en-US" altLang="en-US" sz="2000" b="0"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p>
          <a:p>
            <a:pPr marR="0" lvl="0" algn="r" defTabSz="914400" rtl="1" eaLnBrk="0" fontAlgn="base" latinLnBrk="0" hangingPunct="0">
              <a:lnSpc>
                <a:spcPct val="150000"/>
              </a:lnSpc>
              <a:spcBef>
                <a:spcPct val="0"/>
              </a:spcBef>
              <a:spcAft>
                <a:spcPct val="0"/>
              </a:spcAft>
              <a:buSzTx/>
              <a:buFont typeface="Wingdings" panose="05000000000000000000" pitchFamily="2" charset="2"/>
              <a:buChar char="Ø"/>
              <a:tabLst/>
            </a:pPr>
            <a:r>
              <a:rPr kumimoji="0" lang="ar-SA" altLang="en-US" sz="20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تعارضات مرتبط با تغییر</a:t>
            </a:r>
            <a:r>
              <a:rPr lang="fa-IR" altLang="en-US" sz="2000" b="1" dirty="0">
                <a:solidFill>
                  <a:schemeClr val="tx1"/>
                </a:solidFill>
                <a:latin typeface="Arial" panose="020B0604020202020204" pitchFamily="34" charset="0"/>
                <a:cs typeface="B Nazanin" panose="00000400000000000000" pitchFamily="2" charset="-78"/>
              </a:rPr>
              <a:t>:</a:t>
            </a:r>
            <a:r>
              <a:rPr kumimoji="0" lang="en-US" altLang="en-US" sz="2000" b="0"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p>
          <a:p>
            <a:pPr marL="0" marR="0" lvl="0" indent="0" algn="r" defTabSz="914400" rtl="1" eaLnBrk="0" fontAlgn="base" latinLnBrk="0" hangingPunct="0">
              <a:lnSpc>
                <a:spcPct val="150000"/>
              </a:lnSpc>
              <a:spcBef>
                <a:spcPct val="0"/>
              </a:spcBef>
              <a:spcAft>
                <a:spcPct val="0"/>
              </a:spcAft>
              <a:buSzTx/>
              <a:buNone/>
              <a:tabLst/>
            </a:pPr>
            <a:r>
              <a:rPr kumimoji="0" lang="ar-SA" altLang="en-US" sz="2000" b="0" i="0" u="none" strike="noStrike" cap="none" normalizeH="0" baseline="0" dirty="0">
                <a:ln>
                  <a:noFill/>
                </a:ln>
                <a:solidFill>
                  <a:schemeClr val="tx1"/>
                </a:solidFill>
                <a:effectLst/>
                <a:latin typeface="Arial" panose="020B0604020202020204" pitchFamily="34" charset="0"/>
                <a:cs typeface="B Nazanin" panose="00000400000000000000" pitchFamily="2" charset="-78"/>
              </a:rPr>
              <a:t>این تعارضات زمانی رخ می‌دهند که سازمان در حال تغییر است و ممکن است افراد در برابر تغییر مقاومت کنند یا نگران آینده خود باشند</a:t>
            </a:r>
            <a:r>
              <a:rPr kumimoji="0" lang="en-US" altLang="en-US" sz="2000" b="0" i="0" u="none" strike="noStrike" cap="none" normalizeH="0" baseline="0" dirty="0">
                <a:ln>
                  <a:noFill/>
                </a:ln>
                <a:solidFill>
                  <a:schemeClr val="tx1"/>
                </a:solidFill>
                <a:effectLst/>
                <a:latin typeface="Arial" panose="020B0604020202020204" pitchFamily="34" charset="0"/>
                <a:cs typeface="B Nazanin" panose="00000400000000000000" pitchFamily="2" charset="-78"/>
              </a:rPr>
              <a:t>.</a:t>
            </a:r>
          </a:p>
        </p:txBody>
      </p:sp>
    </p:spTree>
    <p:extLst>
      <p:ext uri="{BB962C8B-B14F-4D97-AF65-F5344CB8AC3E}">
        <p14:creationId xmlns:p14="http://schemas.microsoft.com/office/powerpoint/2010/main" val="16424362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sz="4000" b="1" dirty="0">
                <a:solidFill>
                  <a:srgbClr val="FF0000"/>
                </a:solidFill>
                <a:cs typeface="B Titr" panose="00000700000000000000" pitchFamily="2" charset="-78"/>
              </a:rPr>
              <a:t>تعارض سازنده</a:t>
            </a:r>
            <a:br>
              <a:rPr lang="fa-IR" sz="4000" b="1" dirty="0">
                <a:solidFill>
                  <a:schemeClr val="tx1"/>
                </a:solidFill>
                <a:cs typeface="B Titr" panose="00000700000000000000" pitchFamily="2" charset="-78"/>
              </a:rPr>
            </a:br>
            <a:endParaRPr lang="en-US" sz="4000" dirty="0">
              <a:solidFill>
                <a:schemeClr val="tx1"/>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algn="r" rtl="1">
              <a:lnSpc>
                <a:spcPct val="150000"/>
              </a:lnSpc>
            </a:pPr>
            <a:r>
              <a:rPr lang="fa-IR" sz="2400" dirty="0">
                <a:solidFill>
                  <a:schemeClr val="tx1"/>
                </a:solidFill>
                <a:cs typeface="B Nazanin" panose="00000400000000000000" pitchFamily="2" charset="-78"/>
              </a:rPr>
              <a:t>هنگامی که بتواند کیفیت تصمیمات را ارتقا بخشد.</a:t>
            </a:r>
          </a:p>
          <a:p>
            <a:pPr algn="r" rtl="1">
              <a:lnSpc>
                <a:spcPct val="150000"/>
              </a:lnSpc>
            </a:pPr>
            <a:r>
              <a:rPr lang="fa-IR" sz="2400" dirty="0">
                <a:solidFill>
                  <a:schemeClr val="tx1"/>
                </a:solidFill>
                <a:cs typeface="B Nazanin" panose="00000400000000000000" pitchFamily="2" charset="-78"/>
              </a:rPr>
              <a:t>زمانی که منجر به ایجاد نوآوری و خلاقیت شود.</a:t>
            </a:r>
          </a:p>
          <a:p>
            <a:pPr algn="r" rtl="1">
              <a:lnSpc>
                <a:spcPct val="150000"/>
              </a:lnSpc>
            </a:pPr>
            <a:r>
              <a:rPr lang="fa-IR" sz="2400" dirty="0">
                <a:solidFill>
                  <a:schemeClr val="tx1"/>
                </a:solidFill>
                <a:cs typeface="B Nazanin" panose="00000400000000000000" pitchFamily="2" charset="-78"/>
              </a:rPr>
              <a:t>زمانی که باعث کنجکاوی و تشدید علاقه اعضای گروه به یکدیگر گردد.</a:t>
            </a:r>
          </a:p>
          <a:p>
            <a:pPr algn="r" rtl="1">
              <a:lnSpc>
                <a:spcPct val="150000"/>
              </a:lnSpc>
            </a:pPr>
            <a:r>
              <a:rPr lang="fa-IR" sz="2400" dirty="0">
                <a:solidFill>
                  <a:schemeClr val="tx1"/>
                </a:solidFill>
                <a:cs typeface="B Nazanin" panose="00000400000000000000" pitchFamily="2" charset="-78"/>
              </a:rPr>
              <a:t>هنگامی که بتواند جو و محیط سیستم داوری و پدیده تحول را تقویت کند.</a:t>
            </a:r>
          </a:p>
          <a:p>
            <a:pPr algn="r" rtl="1">
              <a:lnSpc>
                <a:spcPct val="150000"/>
              </a:lnSpc>
            </a:pPr>
            <a:endParaRPr lang="en-US" sz="2400" dirty="0">
              <a:solidFill>
                <a:schemeClr val="tx1"/>
              </a:solidFill>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a:solidFill>
                  <a:schemeClr val="tx1"/>
                </a:solidFill>
              </a:rPr>
              <a:t>Dr. Anahita Babak</a:t>
            </a:r>
          </a:p>
        </p:txBody>
      </p:sp>
      <p:sp>
        <p:nvSpPr>
          <p:cNvPr id="5" name="Slide Number Placeholder 4"/>
          <p:cNvSpPr>
            <a:spLocks noGrp="1"/>
          </p:cNvSpPr>
          <p:nvPr>
            <p:ph type="sldNum" sz="quarter" idx="12"/>
          </p:nvPr>
        </p:nvSpPr>
        <p:spPr/>
        <p:txBody>
          <a:bodyPr/>
          <a:lstStyle/>
          <a:p>
            <a:fld id="{A5AB5983-C3ED-4C51-81C4-FE69B85493D5}" type="slidenum">
              <a:rPr lang="en-US" smtClean="0">
                <a:solidFill>
                  <a:schemeClr val="tx1"/>
                </a:solidFill>
              </a:rPr>
              <a:pPr/>
              <a:t>37</a:t>
            </a:fld>
            <a:endParaRPr lang="en-US">
              <a:solidFill>
                <a:schemeClr val="tx1"/>
              </a:solidFill>
            </a:endParaRPr>
          </a:p>
        </p:txBody>
      </p:sp>
    </p:spTree>
    <p:extLst>
      <p:ext uri="{BB962C8B-B14F-4D97-AF65-F5344CB8AC3E}">
        <p14:creationId xmlns:p14="http://schemas.microsoft.com/office/powerpoint/2010/main" val="1803779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4000" b="1" dirty="0">
                <a:solidFill>
                  <a:srgbClr val="FF0000"/>
                </a:solidFill>
                <a:cs typeface="B Titr" panose="00000700000000000000" pitchFamily="2" charset="-78"/>
              </a:rPr>
              <a:t>علل و دلایل ایجاد تعارض سازمانی</a:t>
            </a:r>
            <a:br>
              <a:rPr lang="fa-IR" sz="4000" b="1" dirty="0">
                <a:solidFill>
                  <a:srgbClr val="FF0000"/>
                </a:solidFill>
                <a:cs typeface="B Titr" panose="00000700000000000000" pitchFamily="2" charset="-78"/>
              </a:rPr>
            </a:br>
            <a:endParaRPr lang="en-US" sz="4000" dirty="0">
              <a:solidFill>
                <a:srgbClr val="FF0000"/>
              </a:solidFill>
              <a:cs typeface="B Titr" panose="00000700000000000000" pitchFamily="2" charset="-78"/>
            </a:endParaRPr>
          </a:p>
        </p:txBody>
      </p:sp>
      <p:sp>
        <p:nvSpPr>
          <p:cNvPr id="3" name="Content Placeholder 2"/>
          <p:cNvSpPr>
            <a:spLocks noGrp="1"/>
          </p:cNvSpPr>
          <p:nvPr>
            <p:ph idx="1"/>
          </p:nvPr>
        </p:nvSpPr>
        <p:spPr>
          <a:xfrm>
            <a:off x="1253925" y="2235638"/>
            <a:ext cx="9745110" cy="3416300"/>
          </a:xfrm>
        </p:spPr>
        <p:txBody>
          <a:bodyPr>
            <a:normAutofit/>
          </a:bodyPr>
          <a:lstStyle/>
          <a:p>
            <a:pPr algn="r" rtl="1">
              <a:lnSpc>
                <a:spcPct val="150000"/>
              </a:lnSpc>
              <a:buFont typeface="Wingdings" panose="05000000000000000000" pitchFamily="2" charset="2"/>
              <a:buChar char="Ø"/>
            </a:pPr>
            <a:r>
              <a:rPr lang="ar-SA" sz="2400" b="1" dirty="0">
                <a:solidFill>
                  <a:schemeClr val="tx1"/>
                </a:solidFill>
                <a:cs typeface="B Nazanin" panose="00000400000000000000" pitchFamily="2" charset="-78"/>
              </a:rPr>
              <a:t>عوامل فردی</a:t>
            </a:r>
            <a:endParaRPr lang="fa-IR" sz="2400" b="1" dirty="0">
              <a:solidFill>
                <a:schemeClr val="tx1"/>
              </a:solidFill>
              <a:cs typeface="B Nazanin" panose="00000400000000000000" pitchFamily="2" charset="-78"/>
            </a:endParaRPr>
          </a:p>
          <a:p>
            <a:pPr algn="r" rtl="1">
              <a:lnSpc>
                <a:spcPct val="150000"/>
              </a:lnSpc>
              <a:buFont typeface="Wingdings" panose="05000000000000000000" pitchFamily="2" charset="2"/>
              <a:buChar char="Ø"/>
            </a:pPr>
            <a:r>
              <a:rPr lang="ar-SA" sz="2400" b="1" dirty="0">
                <a:solidFill>
                  <a:schemeClr val="tx1"/>
                </a:solidFill>
                <a:cs typeface="B Nazanin" panose="00000400000000000000" pitchFamily="2" charset="-78"/>
              </a:rPr>
              <a:t>عوامل سازمانی</a:t>
            </a:r>
            <a:endParaRPr lang="fa-IR" sz="2400" b="1" dirty="0">
              <a:solidFill>
                <a:schemeClr val="tx1"/>
              </a:solidFill>
              <a:cs typeface="B Nazanin" panose="00000400000000000000" pitchFamily="2" charset="-78"/>
            </a:endParaRPr>
          </a:p>
          <a:p>
            <a:pPr algn="r" rtl="1">
              <a:lnSpc>
                <a:spcPct val="150000"/>
              </a:lnSpc>
              <a:buFont typeface="Wingdings" panose="05000000000000000000" pitchFamily="2" charset="2"/>
              <a:buChar char="Ø"/>
            </a:pPr>
            <a:r>
              <a:rPr lang="fa-IR" sz="2400" b="1" dirty="0">
                <a:solidFill>
                  <a:schemeClr val="tx1"/>
                </a:solidFill>
                <a:cs typeface="B Nazanin" panose="00000400000000000000" pitchFamily="2" charset="-78"/>
              </a:rPr>
              <a:t>عوامل محیطی</a:t>
            </a:r>
            <a:endParaRPr lang="en-US" sz="2400" b="1" dirty="0">
              <a:solidFill>
                <a:schemeClr val="tx1"/>
              </a:solidFill>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a:solidFill>
                  <a:schemeClr val="tx1"/>
                </a:solidFill>
              </a:rPr>
              <a:t>Dr. Anahita Babak</a:t>
            </a:r>
          </a:p>
        </p:txBody>
      </p:sp>
      <p:sp>
        <p:nvSpPr>
          <p:cNvPr id="5" name="Slide Number Placeholder 4"/>
          <p:cNvSpPr>
            <a:spLocks noGrp="1"/>
          </p:cNvSpPr>
          <p:nvPr>
            <p:ph type="sldNum" sz="quarter" idx="12"/>
          </p:nvPr>
        </p:nvSpPr>
        <p:spPr/>
        <p:txBody>
          <a:bodyPr/>
          <a:lstStyle/>
          <a:p>
            <a:fld id="{A5AB5983-C3ED-4C51-81C4-FE69B85493D5}" type="slidenum">
              <a:rPr lang="en-US" smtClean="0">
                <a:solidFill>
                  <a:schemeClr val="tx1"/>
                </a:solidFill>
              </a:rPr>
              <a:pPr/>
              <a:t>38</a:t>
            </a:fld>
            <a:endParaRPr lang="en-US">
              <a:solidFill>
                <a:schemeClr val="tx1"/>
              </a:solidFill>
            </a:endParaRPr>
          </a:p>
        </p:txBody>
      </p:sp>
    </p:spTree>
    <p:extLst>
      <p:ext uri="{BB962C8B-B14F-4D97-AF65-F5344CB8AC3E}">
        <p14:creationId xmlns:p14="http://schemas.microsoft.com/office/powerpoint/2010/main" val="32309474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964128"/>
          </a:xfrm>
        </p:spPr>
        <p:txBody>
          <a:bodyPr>
            <a:normAutofit/>
          </a:bodyPr>
          <a:lstStyle/>
          <a:p>
            <a:pPr algn="ctr" rtl="1"/>
            <a:r>
              <a:rPr lang="ar-SA" sz="4000" b="1" dirty="0">
                <a:solidFill>
                  <a:srgbClr val="FF0000"/>
                </a:solidFill>
                <a:cs typeface="B Titr" panose="00000700000000000000" pitchFamily="2" charset="-78"/>
              </a:rPr>
              <a:t>عوامل فردی</a:t>
            </a:r>
            <a:endParaRPr lang="en-US" sz="4000" dirty="0">
              <a:solidFill>
                <a:srgbClr val="FF0000"/>
              </a:solidFill>
              <a:cs typeface="B Titr" panose="00000700000000000000" pitchFamily="2" charset="-78"/>
            </a:endParaRPr>
          </a:p>
        </p:txBody>
      </p:sp>
      <p:sp>
        <p:nvSpPr>
          <p:cNvPr id="3" name="Content Placeholder 2"/>
          <p:cNvSpPr>
            <a:spLocks noGrp="1"/>
          </p:cNvSpPr>
          <p:nvPr>
            <p:ph idx="1"/>
          </p:nvPr>
        </p:nvSpPr>
        <p:spPr>
          <a:xfrm>
            <a:off x="1214528" y="2072394"/>
            <a:ext cx="9997955" cy="3416300"/>
          </a:xfrm>
        </p:spPr>
        <p:txBody>
          <a:bodyPr>
            <a:noAutofit/>
          </a:bodyPr>
          <a:lstStyle/>
          <a:p>
            <a:pPr lvl="0" algn="r" rtl="1">
              <a:lnSpc>
                <a:spcPct val="150000"/>
              </a:lnSpc>
            </a:pPr>
            <a:r>
              <a:rPr lang="ar-SA" sz="1900" b="1" dirty="0">
                <a:solidFill>
                  <a:schemeClr val="tx1"/>
                </a:solidFill>
                <a:cs typeface="B Nazanin" panose="00000400000000000000" pitchFamily="2" charset="-78"/>
              </a:rPr>
              <a:t>تفاوت‌های شخصیتی: </a:t>
            </a:r>
            <a:r>
              <a:rPr lang="ar-SA" sz="1900" dirty="0">
                <a:solidFill>
                  <a:schemeClr val="tx1"/>
                </a:solidFill>
                <a:cs typeface="B Nazanin" panose="00000400000000000000" pitchFamily="2" charset="-78"/>
              </a:rPr>
              <a:t>هر فرد دارای شخصیت، ارزش‌ها و اعتقادات متفاوتی است. این تفاوت‌ها می‌توانند منجر به سوء تفاهم‌ها و در نتیجه تضاد شوند</a:t>
            </a:r>
            <a:r>
              <a:rPr lang="en-US" sz="1900" dirty="0">
                <a:solidFill>
                  <a:schemeClr val="tx1"/>
                </a:solidFill>
                <a:cs typeface="B Nazanin" panose="00000400000000000000" pitchFamily="2" charset="-78"/>
              </a:rPr>
              <a:t>.</a:t>
            </a:r>
          </a:p>
          <a:p>
            <a:pPr lvl="0" algn="r" rtl="1">
              <a:lnSpc>
                <a:spcPct val="150000"/>
              </a:lnSpc>
            </a:pPr>
            <a:r>
              <a:rPr lang="ar-SA" sz="1900" b="1" dirty="0">
                <a:solidFill>
                  <a:schemeClr val="tx1"/>
                </a:solidFill>
                <a:cs typeface="B Nazanin" panose="00000400000000000000" pitchFamily="2" charset="-78"/>
              </a:rPr>
              <a:t>سبک‌های ارتباطی: </a:t>
            </a:r>
            <a:r>
              <a:rPr lang="ar-SA" sz="1900" dirty="0">
                <a:solidFill>
                  <a:schemeClr val="tx1"/>
                </a:solidFill>
                <a:cs typeface="B Nazanin" panose="00000400000000000000" pitchFamily="2" charset="-78"/>
              </a:rPr>
              <a:t>شیوه‌های مختلفی که افراد در برقراری ارتباط با یکدیگر به کار می‌برند، می‌تواند باعث بروز تضاد شود. برخی افراد ممکن است مستقیماً انتقادات خود را بیان کنند، در حالی که دیگران ممکن است از ابراز احساسات خود اجتناب کنند</a:t>
            </a:r>
            <a:r>
              <a:rPr lang="en-US" sz="1900" dirty="0">
                <a:solidFill>
                  <a:schemeClr val="tx1"/>
                </a:solidFill>
                <a:cs typeface="B Nazanin" panose="00000400000000000000" pitchFamily="2" charset="-78"/>
              </a:rPr>
              <a:t>.</a:t>
            </a:r>
          </a:p>
          <a:p>
            <a:pPr lvl="0" algn="r" rtl="1">
              <a:lnSpc>
                <a:spcPct val="150000"/>
              </a:lnSpc>
            </a:pPr>
            <a:r>
              <a:rPr lang="ar-SA" sz="1900" b="1" dirty="0">
                <a:solidFill>
                  <a:schemeClr val="tx1"/>
                </a:solidFill>
                <a:cs typeface="B Nazanin" panose="00000400000000000000" pitchFamily="2" charset="-78"/>
              </a:rPr>
              <a:t>انتظارات متفاوت: </a:t>
            </a:r>
            <a:r>
              <a:rPr lang="ar-SA" sz="1900" dirty="0">
                <a:solidFill>
                  <a:schemeClr val="tx1"/>
                </a:solidFill>
                <a:cs typeface="B Nazanin" panose="00000400000000000000" pitchFamily="2" charset="-78"/>
              </a:rPr>
              <a:t>هر فرد ممکن است انتظارات خاصی از همکاران یا مدیریت داشته باشد. عدم برآورده شدن این انتظارات می‌تواند منجر به نارضایتی و تضاد شود</a:t>
            </a:r>
            <a:r>
              <a:rPr lang="en-US" sz="1900" dirty="0">
                <a:solidFill>
                  <a:schemeClr val="tx1"/>
                </a:solidFill>
                <a:cs typeface="B Nazanin" panose="00000400000000000000" pitchFamily="2" charset="-78"/>
              </a:rPr>
              <a:t>.</a:t>
            </a:r>
          </a:p>
          <a:p>
            <a:pPr lvl="0" algn="r" rtl="1">
              <a:lnSpc>
                <a:spcPct val="150000"/>
              </a:lnSpc>
            </a:pPr>
            <a:r>
              <a:rPr lang="ar-SA" sz="1900" b="1" dirty="0">
                <a:solidFill>
                  <a:schemeClr val="tx1"/>
                </a:solidFill>
                <a:cs typeface="B Nazanin" panose="00000400000000000000" pitchFamily="2" charset="-78"/>
              </a:rPr>
              <a:t>رقابت فردی: </a:t>
            </a:r>
            <a:r>
              <a:rPr lang="ar-SA" sz="1900" dirty="0">
                <a:solidFill>
                  <a:schemeClr val="tx1"/>
                </a:solidFill>
                <a:cs typeface="B Nazanin" panose="00000400000000000000" pitchFamily="2" charset="-78"/>
              </a:rPr>
              <a:t>افراد ممکن است برای کسب اعتبار یا منابع با یکدیگر رقابت کنند که این رقابت می‌تواند به تضاد منجر شود</a:t>
            </a:r>
            <a:r>
              <a:rPr lang="en-US" sz="1900" dirty="0">
                <a:solidFill>
                  <a:schemeClr val="tx1"/>
                </a:solidFill>
                <a:cs typeface="B Nazanin" panose="00000400000000000000" pitchFamily="2" charset="-78"/>
              </a:rPr>
              <a:t>.</a:t>
            </a:r>
          </a:p>
        </p:txBody>
      </p:sp>
      <p:sp>
        <p:nvSpPr>
          <p:cNvPr id="4" name="Footer Placeholder 3"/>
          <p:cNvSpPr>
            <a:spLocks noGrp="1"/>
          </p:cNvSpPr>
          <p:nvPr>
            <p:ph type="ftr" sz="quarter" idx="11"/>
          </p:nvPr>
        </p:nvSpPr>
        <p:spPr/>
        <p:txBody>
          <a:bodyPr/>
          <a:lstStyle/>
          <a:p>
            <a:r>
              <a:rPr lang="en-US">
                <a:solidFill>
                  <a:schemeClr val="tx1"/>
                </a:solidFill>
              </a:rPr>
              <a:t>Dr. Anahita Babak</a:t>
            </a:r>
          </a:p>
        </p:txBody>
      </p:sp>
      <p:sp>
        <p:nvSpPr>
          <p:cNvPr id="5" name="Slide Number Placeholder 4"/>
          <p:cNvSpPr>
            <a:spLocks noGrp="1"/>
          </p:cNvSpPr>
          <p:nvPr>
            <p:ph type="sldNum" sz="quarter" idx="12"/>
          </p:nvPr>
        </p:nvSpPr>
        <p:spPr/>
        <p:txBody>
          <a:bodyPr/>
          <a:lstStyle/>
          <a:p>
            <a:fld id="{A5AB5983-C3ED-4C51-81C4-FE69B85493D5}" type="slidenum">
              <a:rPr lang="en-US" smtClean="0">
                <a:solidFill>
                  <a:schemeClr val="tx1"/>
                </a:solidFill>
              </a:rPr>
              <a:pPr/>
              <a:t>39</a:t>
            </a:fld>
            <a:endParaRPr lang="en-US">
              <a:solidFill>
                <a:schemeClr val="tx1"/>
              </a:solidFill>
            </a:endParaRPr>
          </a:p>
        </p:txBody>
      </p:sp>
    </p:spTree>
    <p:extLst>
      <p:ext uri="{BB962C8B-B14F-4D97-AF65-F5344CB8AC3E}">
        <p14:creationId xmlns:p14="http://schemas.microsoft.com/office/powerpoint/2010/main" val="40971448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rrowheads="1"/>
          </p:cNvSpPr>
          <p:nvPr>
            <p:ph type="title"/>
          </p:nvPr>
        </p:nvSpPr>
        <p:spPr/>
        <p:txBody>
          <a:bodyPr>
            <a:normAutofit/>
          </a:bodyPr>
          <a:lstStyle/>
          <a:p>
            <a:pPr algn="ctr" rtl="1" eaLnBrk="1" hangingPunct="1">
              <a:defRPr/>
            </a:pPr>
            <a:r>
              <a:rPr lang="fa-IR" sz="4400" b="1" dirty="0">
                <a:solidFill>
                  <a:srgbClr val="C00000"/>
                </a:solidFill>
                <a:cs typeface="B Titr" panose="00000700000000000000" pitchFamily="2" charset="-78"/>
              </a:rPr>
              <a:t>تعریف خشم</a:t>
            </a:r>
            <a:endParaRPr lang="en-US" sz="4400" b="1" dirty="0">
              <a:solidFill>
                <a:srgbClr val="C00000"/>
              </a:solidFill>
              <a:cs typeface="B Titr" panose="00000700000000000000" pitchFamily="2" charset="-78"/>
            </a:endParaRPr>
          </a:p>
        </p:txBody>
      </p:sp>
      <p:sp>
        <p:nvSpPr>
          <p:cNvPr id="35843" name="Rectangle 3"/>
          <p:cNvSpPr>
            <a:spLocks noGrp="1" noRot="1" noChangeArrowheads="1"/>
          </p:cNvSpPr>
          <p:nvPr>
            <p:ph type="body" idx="1"/>
          </p:nvPr>
        </p:nvSpPr>
        <p:spPr>
          <a:xfrm>
            <a:off x="1330036" y="2369128"/>
            <a:ext cx="10174576" cy="4211782"/>
          </a:xfrm>
        </p:spPr>
        <p:txBody>
          <a:bodyPr>
            <a:normAutofit/>
          </a:bodyPr>
          <a:lstStyle/>
          <a:p>
            <a:pPr algn="justLow" rtl="1">
              <a:lnSpc>
                <a:spcPct val="150000"/>
              </a:lnSpc>
              <a:buFont typeface="Wingdings" panose="05000000000000000000" pitchFamily="2" charset="2"/>
              <a:buChar char="q"/>
            </a:pPr>
            <a:r>
              <a:rPr lang="fa-IR" sz="2200" b="1" dirty="0">
                <a:cs typeface="B Nazanin" panose="00000400000000000000" pitchFamily="2" charset="-78"/>
              </a:rPr>
              <a:t>خشم احساس یا هیجانی است که دامنه آن از ناراحتی کم تا غضب شدید ادامه دارد. </a:t>
            </a:r>
          </a:p>
          <a:p>
            <a:pPr algn="justLow" rtl="1">
              <a:lnSpc>
                <a:spcPct val="150000"/>
              </a:lnSpc>
              <a:buFont typeface="Wingdings" panose="05000000000000000000" pitchFamily="2" charset="2"/>
              <a:buChar char="q"/>
            </a:pPr>
            <a:r>
              <a:rPr lang="fa-IR" sz="2200" b="1" dirty="0">
                <a:cs typeface="B Nazanin" panose="00000400000000000000" pitchFamily="2" charset="-78"/>
              </a:rPr>
              <a:t>خشم، پاسخی طبیعی به موقعیت هایی است که ما آن را تهدید کننده تلقی می کنیم  یا بر این باوریم که آسیبی متوجه ماست و یا فکر می کنیم شخص دیگری عمدا برای ما مشکل ایجاد کرده است. </a:t>
            </a:r>
          </a:p>
          <a:p>
            <a:pPr algn="justLow" rtl="1">
              <a:lnSpc>
                <a:spcPct val="150000"/>
              </a:lnSpc>
              <a:buFont typeface="Wingdings" panose="05000000000000000000" pitchFamily="2" charset="2"/>
              <a:buChar char="q"/>
            </a:pPr>
            <a:r>
              <a:rPr lang="fa-IR" sz="2200" b="1" dirty="0">
                <a:cs typeface="B Nazanin" panose="00000400000000000000" pitchFamily="2" charset="-78"/>
              </a:rPr>
              <a:t>خشم ممکن است ناشی از ناکامی در  رسیدن به نیازها، تمایلات و اهداف باشد.</a:t>
            </a:r>
          </a:p>
        </p:txBody>
      </p:sp>
      <p:sp>
        <p:nvSpPr>
          <p:cNvPr id="3" name="Slide Number Placeholder 2"/>
          <p:cNvSpPr>
            <a:spLocks noGrp="1"/>
          </p:cNvSpPr>
          <p:nvPr>
            <p:ph type="sldNum" sz="quarter" idx="12"/>
          </p:nvPr>
        </p:nvSpPr>
        <p:spPr/>
        <p:txBody>
          <a:bodyPr/>
          <a:lstStyle/>
          <a:p>
            <a:fld id="{A5AB5983-C3ED-4C51-81C4-FE69B85493D5}" type="slidenum">
              <a:rPr lang="en-US" smtClean="0"/>
              <a:t>4</a:t>
            </a:fld>
            <a:endParaRPr lang="en-US"/>
          </a:p>
        </p:txBody>
      </p:sp>
      <p:sp>
        <p:nvSpPr>
          <p:cNvPr id="4" name="Footer Placeholder 3"/>
          <p:cNvSpPr>
            <a:spLocks noGrp="1"/>
          </p:cNvSpPr>
          <p:nvPr>
            <p:ph type="ftr" sz="quarter" idx="11"/>
          </p:nvPr>
        </p:nvSpPr>
        <p:spPr/>
        <p:txBody>
          <a:bodyPr/>
          <a:lstStyle/>
          <a:p>
            <a:r>
              <a:rPr lang="en-US"/>
              <a:t>Dr. Anahita Babak</a:t>
            </a:r>
          </a:p>
        </p:txBody>
      </p:sp>
    </p:spTree>
    <p:extLst>
      <p:ext uri="{BB962C8B-B14F-4D97-AF65-F5344CB8AC3E}">
        <p14:creationId xmlns:p14="http://schemas.microsoft.com/office/powerpoint/2010/main" val="41727837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ar-SA" b="1" dirty="0">
                <a:solidFill>
                  <a:srgbClr val="FF0000"/>
                </a:solidFill>
                <a:cs typeface="B Titr" panose="00000700000000000000" pitchFamily="2" charset="-78"/>
              </a:rPr>
              <a:t>عوامل سازمانی</a:t>
            </a:r>
            <a:br>
              <a:rPr lang="en-US" dirty="0">
                <a:solidFill>
                  <a:srgbClr val="FF0000"/>
                </a:solidFill>
                <a:cs typeface="B Titr" panose="00000700000000000000" pitchFamily="2" charset="-78"/>
              </a:rPr>
            </a:b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1266596" y="2130534"/>
            <a:ext cx="9661982" cy="3416300"/>
          </a:xfrm>
        </p:spPr>
        <p:txBody>
          <a:bodyPr>
            <a:noAutofit/>
          </a:bodyPr>
          <a:lstStyle/>
          <a:p>
            <a:pPr lvl="0" algn="r" rtl="1">
              <a:lnSpc>
                <a:spcPct val="150000"/>
              </a:lnSpc>
            </a:pPr>
            <a:r>
              <a:rPr lang="ar-SA" sz="2000" b="1" dirty="0">
                <a:solidFill>
                  <a:schemeClr val="tx1"/>
                </a:solidFill>
                <a:cs typeface="B Nazanin" panose="00000400000000000000" pitchFamily="2" charset="-78"/>
              </a:rPr>
              <a:t>اهداف متضاد: </a:t>
            </a:r>
            <a:r>
              <a:rPr lang="ar-SA" sz="2000" dirty="0">
                <a:solidFill>
                  <a:schemeClr val="tx1"/>
                </a:solidFill>
                <a:cs typeface="B Nazanin" panose="00000400000000000000" pitchFamily="2" charset="-78"/>
              </a:rPr>
              <a:t>هر واحد یا گروه در یک سازمان ممکن است اهداف متفاوتی داشته باشد که با یکدیگر در تضاد هستند. این تعارضات در هدف می‌تواند موجب ایجاد تنش و درگیری شود</a:t>
            </a:r>
            <a:r>
              <a:rPr lang="en-US" sz="2000" dirty="0">
                <a:solidFill>
                  <a:schemeClr val="tx1"/>
                </a:solidFill>
                <a:cs typeface="B Nazanin" panose="00000400000000000000" pitchFamily="2" charset="-78"/>
              </a:rPr>
              <a:t>.</a:t>
            </a:r>
          </a:p>
          <a:p>
            <a:pPr lvl="0" algn="r" rtl="1">
              <a:lnSpc>
                <a:spcPct val="150000"/>
              </a:lnSpc>
            </a:pPr>
            <a:r>
              <a:rPr lang="ar-SA" sz="2000" b="1" dirty="0">
                <a:solidFill>
                  <a:schemeClr val="tx1"/>
                </a:solidFill>
                <a:cs typeface="B Nazanin" panose="00000400000000000000" pitchFamily="2" charset="-78"/>
              </a:rPr>
              <a:t>تقسیم ناعادلانه منابع: </a:t>
            </a:r>
            <a:r>
              <a:rPr lang="ar-SA" sz="2000" dirty="0">
                <a:solidFill>
                  <a:schemeClr val="tx1"/>
                </a:solidFill>
                <a:cs typeface="B Nazanin" panose="00000400000000000000" pitchFamily="2" charset="-78"/>
              </a:rPr>
              <a:t>در بسیاری از موارد، عدم توزیع عادلانه منابع </a:t>
            </a:r>
            <a:r>
              <a:rPr lang="fa-IR" sz="2000" dirty="0">
                <a:solidFill>
                  <a:schemeClr val="tx1"/>
                </a:solidFill>
                <a:cs typeface="B Nazanin" panose="00000400000000000000" pitchFamily="2" charset="-78"/>
              </a:rPr>
              <a:t>(</a:t>
            </a:r>
            <a:r>
              <a:rPr lang="ar-SA" sz="2000" dirty="0">
                <a:solidFill>
                  <a:schemeClr val="tx1"/>
                </a:solidFill>
                <a:cs typeface="B Nazanin" panose="00000400000000000000" pitchFamily="2" charset="-78"/>
              </a:rPr>
              <a:t>مانند بودجه، تجهیزات، نیروی انسانی) می‌تواند به تعارضات سازمانی منجر شود. زمانی که یک گروه احساس کند که منابع کمتری نسبت به دیگران دریافت کرده، ممکن است با آنها درگیر شود</a:t>
            </a:r>
            <a:r>
              <a:rPr lang="en-US" sz="2000" dirty="0">
                <a:solidFill>
                  <a:schemeClr val="tx1"/>
                </a:solidFill>
                <a:cs typeface="B Nazanin" panose="00000400000000000000" pitchFamily="2" charset="-78"/>
              </a:rPr>
              <a:t>.</a:t>
            </a:r>
            <a:endParaRPr lang="fa-IR" sz="2000" dirty="0">
              <a:solidFill>
                <a:schemeClr val="tx1"/>
              </a:solidFill>
              <a:cs typeface="B Nazanin" panose="00000400000000000000" pitchFamily="2" charset="-78"/>
            </a:endParaRPr>
          </a:p>
          <a:p>
            <a:pPr algn="r" rtl="1"/>
            <a:r>
              <a:rPr lang="fa-IR" sz="2000" b="1" dirty="0">
                <a:solidFill>
                  <a:schemeClr val="tx1"/>
                </a:solidFill>
                <a:cs typeface="B Nazanin" panose="00000400000000000000" pitchFamily="2" charset="-78"/>
              </a:rPr>
              <a:t>عدم پاسخگویی</a:t>
            </a:r>
            <a:endParaRPr lang="fa-IR" sz="2000" dirty="0">
              <a:solidFill>
                <a:schemeClr val="tx1"/>
              </a:solidFill>
              <a:cs typeface="B Nazanin" panose="00000400000000000000" pitchFamily="2" charset="-78"/>
            </a:endParaRPr>
          </a:p>
          <a:p>
            <a:pPr marL="0" indent="0" algn="r" rtl="1">
              <a:buNone/>
            </a:pPr>
            <a:r>
              <a:rPr lang="fa-IR" sz="2000" dirty="0">
                <a:solidFill>
                  <a:schemeClr val="tx1"/>
                </a:solidFill>
                <a:cs typeface="B Nazanin" panose="00000400000000000000" pitchFamily="2" charset="-78"/>
              </a:rPr>
              <a:t>اگر مشکلی پیش بیاید و هیچ کس آمادگی پذیرش مسئولیت این اتفاق را ندارد، می تواند باعث تعارض سازمانی شود.</a:t>
            </a:r>
          </a:p>
          <a:p>
            <a:pPr lvl="0" algn="r" rtl="1">
              <a:lnSpc>
                <a:spcPct val="150000"/>
              </a:lnSpc>
            </a:pPr>
            <a:endParaRPr lang="en-US" sz="2000" dirty="0">
              <a:solidFill>
                <a:schemeClr val="tx1"/>
              </a:solidFill>
              <a:cs typeface="B Nazanin" panose="00000400000000000000" pitchFamily="2" charset="-78"/>
            </a:endParaRPr>
          </a:p>
          <a:p>
            <a:pPr algn="r">
              <a:lnSpc>
                <a:spcPct val="150000"/>
              </a:lnSpc>
            </a:pPr>
            <a:endParaRPr lang="en-US" sz="2000" dirty="0">
              <a:solidFill>
                <a:schemeClr val="tx1"/>
              </a:solidFill>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dirty="0">
                <a:solidFill>
                  <a:schemeClr val="tx1"/>
                </a:solidFill>
              </a:rPr>
              <a:t>Dr. Anahita </a:t>
            </a:r>
            <a:r>
              <a:rPr lang="en-US" dirty="0" err="1">
                <a:solidFill>
                  <a:schemeClr val="tx1"/>
                </a:solidFill>
              </a:rPr>
              <a:t>Babak</a:t>
            </a:r>
            <a:endParaRPr lang="en-US" dirty="0">
              <a:solidFill>
                <a:schemeClr val="tx1"/>
              </a:solidFill>
            </a:endParaRPr>
          </a:p>
        </p:txBody>
      </p:sp>
      <p:sp>
        <p:nvSpPr>
          <p:cNvPr id="5" name="Slide Number Placeholder 4"/>
          <p:cNvSpPr>
            <a:spLocks noGrp="1"/>
          </p:cNvSpPr>
          <p:nvPr>
            <p:ph type="sldNum" sz="quarter" idx="12"/>
          </p:nvPr>
        </p:nvSpPr>
        <p:spPr/>
        <p:txBody>
          <a:bodyPr/>
          <a:lstStyle/>
          <a:p>
            <a:fld id="{A5AB5983-C3ED-4C51-81C4-FE69B85493D5}" type="slidenum">
              <a:rPr lang="en-US" smtClean="0">
                <a:solidFill>
                  <a:schemeClr val="tx1"/>
                </a:solidFill>
              </a:rPr>
              <a:pPr/>
              <a:t>40</a:t>
            </a:fld>
            <a:endParaRPr lang="en-US">
              <a:solidFill>
                <a:schemeClr val="tx1"/>
              </a:solidFill>
            </a:endParaRPr>
          </a:p>
        </p:txBody>
      </p:sp>
    </p:spTree>
    <p:extLst>
      <p:ext uri="{BB962C8B-B14F-4D97-AF65-F5344CB8AC3E}">
        <p14:creationId xmlns:p14="http://schemas.microsoft.com/office/powerpoint/2010/main" val="2084496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solidFill>
                  <a:srgbClr val="FF0000"/>
                </a:solidFill>
                <a:cs typeface="B Titr" panose="00000700000000000000" pitchFamily="2" charset="-78"/>
              </a:rPr>
              <a:t>ادامه</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1478744" y="2083738"/>
            <a:ext cx="9537291" cy="3803487"/>
          </a:xfrm>
        </p:spPr>
        <p:txBody>
          <a:bodyPr>
            <a:normAutofit fontScale="92500" lnSpcReduction="10000"/>
          </a:bodyPr>
          <a:lstStyle/>
          <a:p>
            <a:pPr lvl="0" algn="r" rtl="1">
              <a:lnSpc>
                <a:spcPct val="150000"/>
              </a:lnSpc>
            </a:pPr>
            <a:r>
              <a:rPr lang="ar-SA" sz="2000" b="1" dirty="0">
                <a:solidFill>
                  <a:schemeClr val="tx1"/>
                </a:solidFill>
                <a:cs typeface="B Nazanin" panose="00000400000000000000" pitchFamily="2" charset="-78"/>
              </a:rPr>
              <a:t>ساختار سازمانی</a:t>
            </a:r>
            <a:r>
              <a:rPr lang="fa-IR" sz="2000" b="1" dirty="0">
                <a:solidFill>
                  <a:schemeClr val="tx1"/>
                </a:solidFill>
                <a:cs typeface="B Nazanin" panose="00000400000000000000" pitchFamily="2" charset="-78"/>
              </a:rPr>
              <a:t>:</a:t>
            </a:r>
            <a:r>
              <a:rPr lang="en-US" sz="2000" b="1" dirty="0">
                <a:solidFill>
                  <a:schemeClr val="tx1"/>
                </a:solidFill>
                <a:cs typeface="B Nazanin" panose="00000400000000000000" pitchFamily="2" charset="-78"/>
              </a:rPr>
              <a:t> </a:t>
            </a:r>
            <a:r>
              <a:rPr lang="ar-SA" sz="2000" dirty="0">
                <a:solidFill>
                  <a:schemeClr val="tx1"/>
                </a:solidFill>
                <a:cs typeface="B Nazanin" panose="00000400000000000000" pitchFamily="2" charset="-78"/>
              </a:rPr>
              <a:t>ساختار سازمانی می‌تواند در بروز آن موثر باشد. مثلاً در سازمان‌های با ساختار سلسله‌مراتبی، ممکن است بین سطوح مختلف مدیریتی و کارمندان تنش ایجاد شود</a:t>
            </a:r>
            <a:r>
              <a:rPr lang="en-US" sz="2000" dirty="0">
                <a:solidFill>
                  <a:schemeClr val="tx1"/>
                </a:solidFill>
                <a:cs typeface="B Nazanin" panose="00000400000000000000" pitchFamily="2" charset="-78"/>
              </a:rPr>
              <a:t>.</a:t>
            </a:r>
          </a:p>
          <a:p>
            <a:pPr lvl="0" algn="r" rtl="1">
              <a:lnSpc>
                <a:spcPct val="150000"/>
              </a:lnSpc>
            </a:pPr>
            <a:r>
              <a:rPr lang="ar-SA" sz="2000" b="1" dirty="0">
                <a:solidFill>
                  <a:schemeClr val="tx1"/>
                </a:solidFill>
                <a:cs typeface="B Nazanin" panose="00000400000000000000" pitchFamily="2" charset="-78"/>
              </a:rPr>
              <a:t>فرآیندهای تصمیم‌گیری: </a:t>
            </a:r>
            <a:r>
              <a:rPr lang="ar-SA" sz="2000" dirty="0">
                <a:solidFill>
                  <a:schemeClr val="tx1"/>
                </a:solidFill>
                <a:cs typeface="B Nazanin" panose="00000400000000000000" pitchFamily="2" charset="-78"/>
              </a:rPr>
              <a:t>اگر فرآیندهای تصمیم‌گیری شفاف نباشند یا به طور مناسب انجام نشوند، می‌توانند منجر به بروز آن شوند. افراد ممکن است احساس کنند که صدای آنها شنیده نمی‌شود یا نظرات آنها نادیده گرفته می‌شود</a:t>
            </a:r>
            <a:r>
              <a:rPr lang="en-US" sz="2000" dirty="0">
                <a:solidFill>
                  <a:schemeClr val="tx1"/>
                </a:solidFill>
                <a:cs typeface="B Nazanin" panose="00000400000000000000" pitchFamily="2" charset="-78"/>
              </a:rPr>
              <a:t>.</a:t>
            </a:r>
            <a:endParaRPr lang="fa-IR" sz="2000" dirty="0">
              <a:solidFill>
                <a:schemeClr val="tx1"/>
              </a:solidFill>
              <a:cs typeface="B Nazanin" panose="00000400000000000000" pitchFamily="2" charset="-78"/>
            </a:endParaRPr>
          </a:p>
          <a:p>
            <a:pPr algn="r" rtl="1">
              <a:lnSpc>
                <a:spcPct val="150000"/>
              </a:lnSpc>
            </a:pPr>
            <a:r>
              <a:rPr lang="ar-SA" sz="2000" b="1" dirty="0">
                <a:solidFill>
                  <a:schemeClr val="tx1"/>
                </a:solidFill>
                <a:cs typeface="B Nazanin" panose="00000400000000000000" pitchFamily="2" charset="-78"/>
              </a:rPr>
              <a:t>عدم وضوح در وظایف و مسئولیت‌ها: </a:t>
            </a:r>
            <a:r>
              <a:rPr lang="ar-SA" sz="2000" dirty="0">
                <a:solidFill>
                  <a:schemeClr val="tx1"/>
                </a:solidFill>
                <a:cs typeface="B Nazanin" panose="00000400000000000000" pitchFamily="2" charset="-78"/>
              </a:rPr>
              <a:t>اگر وظایف و مسئولیت‌ها به وضوح تعریف نشوند، افراد ممکن است در درک وظایف یکدیگر دچار مشکل شوند که این امر می‌تواند به بروز تضاد منجر شود</a:t>
            </a:r>
            <a:r>
              <a:rPr lang="en-US" sz="2000" dirty="0">
                <a:solidFill>
                  <a:schemeClr val="tx1"/>
                </a:solidFill>
                <a:cs typeface="B Nazanin" panose="00000400000000000000" pitchFamily="2" charset="-78"/>
              </a:rPr>
              <a:t>.</a:t>
            </a:r>
            <a:endParaRPr lang="fa-IR" sz="2000" dirty="0">
              <a:solidFill>
                <a:schemeClr val="tx1"/>
              </a:solidFill>
              <a:cs typeface="B Nazanin" panose="00000400000000000000" pitchFamily="2" charset="-78"/>
            </a:endParaRPr>
          </a:p>
          <a:p>
            <a:pPr algn="r" rtl="1"/>
            <a:r>
              <a:rPr lang="fa-IR" sz="2000" b="1" dirty="0">
                <a:solidFill>
                  <a:schemeClr val="tx1"/>
                </a:solidFill>
                <a:cs typeface="B Nazanin" panose="00000400000000000000" pitchFamily="2" charset="-78"/>
              </a:rPr>
              <a:t>فقدان استانداردهای عملکرد مشترک</a:t>
            </a:r>
            <a:endParaRPr lang="fa-IR" sz="2000" dirty="0">
              <a:solidFill>
                <a:schemeClr val="tx1"/>
              </a:solidFill>
              <a:cs typeface="B Nazanin" panose="00000400000000000000" pitchFamily="2" charset="-78"/>
            </a:endParaRPr>
          </a:p>
          <a:p>
            <a:pPr marL="0" indent="0" algn="r" rtl="1">
              <a:buNone/>
            </a:pPr>
            <a:r>
              <a:rPr lang="fa-IR" sz="2000" dirty="0">
                <a:solidFill>
                  <a:schemeClr val="tx1"/>
                </a:solidFill>
                <a:cs typeface="B Nazanin" panose="00000400000000000000" pitchFamily="2" charset="-78"/>
              </a:rPr>
              <a:t>تفاوت در سیستم های پاداش یا معیارهای عملکرد یکی از علل شدید درگیری سازمانی است.</a:t>
            </a:r>
          </a:p>
          <a:p>
            <a:pPr algn="r" rtl="1">
              <a:lnSpc>
                <a:spcPct val="150000"/>
              </a:lnSpc>
            </a:pPr>
            <a:endParaRPr lang="en-US" sz="2000" dirty="0">
              <a:solidFill>
                <a:schemeClr val="tx1"/>
              </a:solidFill>
              <a:cs typeface="B Nazanin" panose="00000400000000000000" pitchFamily="2" charset="-78"/>
            </a:endParaRPr>
          </a:p>
          <a:p>
            <a:pPr lvl="0" algn="r" rtl="1">
              <a:lnSpc>
                <a:spcPct val="150000"/>
              </a:lnSpc>
            </a:pPr>
            <a:endParaRPr lang="en-US" sz="2000" dirty="0">
              <a:solidFill>
                <a:schemeClr val="tx1"/>
              </a:solidFill>
              <a:cs typeface="B Nazanin" panose="00000400000000000000" pitchFamily="2" charset="-78"/>
            </a:endParaRPr>
          </a:p>
          <a:p>
            <a:pPr algn="r">
              <a:lnSpc>
                <a:spcPct val="150000"/>
              </a:lnSpc>
            </a:pPr>
            <a:endParaRPr lang="en-US" sz="2000" dirty="0">
              <a:solidFill>
                <a:schemeClr val="tx1"/>
              </a:solidFill>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a:solidFill>
                  <a:schemeClr val="tx1"/>
                </a:solidFill>
              </a:rPr>
              <a:t>Dr. Anahita Babak</a:t>
            </a:r>
          </a:p>
        </p:txBody>
      </p:sp>
      <p:sp>
        <p:nvSpPr>
          <p:cNvPr id="5" name="Slide Number Placeholder 4"/>
          <p:cNvSpPr>
            <a:spLocks noGrp="1"/>
          </p:cNvSpPr>
          <p:nvPr>
            <p:ph type="sldNum" sz="quarter" idx="12"/>
          </p:nvPr>
        </p:nvSpPr>
        <p:spPr/>
        <p:txBody>
          <a:bodyPr/>
          <a:lstStyle/>
          <a:p>
            <a:fld id="{A5AB5983-C3ED-4C51-81C4-FE69B85493D5}" type="slidenum">
              <a:rPr lang="en-US" smtClean="0">
                <a:solidFill>
                  <a:schemeClr val="tx1"/>
                </a:solidFill>
              </a:rPr>
              <a:pPr/>
              <a:t>41</a:t>
            </a:fld>
            <a:endParaRPr lang="en-US">
              <a:solidFill>
                <a:schemeClr val="tx1"/>
              </a:solidFill>
            </a:endParaRPr>
          </a:p>
        </p:txBody>
      </p:sp>
    </p:spTree>
    <p:extLst>
      <p:ext uri="{BB962C8B-B14F-4D97-AF65-F5344CB8AC3E}">
        <p14:creationId xmlns:p14="http://schemas.microsoft.com/office/powerpoint/2010/main" val="29171013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1247907"/>
          </a:xfrm>
        </p:spPr>
        <p:txBody>
          <a:bodyPr>
            <a:normAutofit/>
          </a:bodyPr>
          <a:lstStyle/>
          <a:p>
            <a:pPr algn="ctr" rtl="1"/>
            <a:r>
              <a:rPr lang="ar-SA" sz="4400" b="1" dirty="0">
                <a:solidFill>
                  <a:srgbClr val="FF0000"/>
                </a:solidFill>
                <a:cs typeface="B Titr" panose="00000700000000000000" pitchFamily="2" charset="-78"/>
              </a:rPr>
              <a:t>عوامل محیطی</a:t>
            </a:r>
            <a:endParaRPr lang="en-US" sz="4400" dirty="0">
              <a:solidFill>
                <a:srgbClr val="FF0000"/>
              </a:solidFill>
              <a:cs typeface="B Titr" panose="00000700000000000000" pitchFamily="2" charset="-78"/>
            </a:endParaRPr>
          </a:p>
        </p:txBody>
      </p:sp>
      <p:sp>
        <p:nvSpPr>
          <p:cNvPr id="3" name="Content Placeholder 2"/>
          <p:cNvSpPr>
            <a:spLocks noGrp="1"/>
          </p:cNvSpPr>
          <p:nvPr>
            <p:ph idx="1"/>
          </p:nvPr>
        </p:nvSpPr>
        <p:spPr>
          <a:xfrm>
            <a:off x="1407202" y="2246148"/>
            <a:ext cx="9197586" cy="3416300"/>
          </a:xfrm>
        </p:spPr>
        <p:txBody>
          <a:bodyPr>
            <a:normAutofit/>
          </a:bodyPr>
          <a:lstStyle/>
          <a:p>
            <a:pPr lvl="0" algn="r" rtl="1">
              <a:lnSpc>
                <a:spcPct val="150000"/>
              </a:lnSpc>
            </a:pPr>
            <a:r>
              <a:rPr lang="ar-SA" sz="2000" b="1" dirty="0">
                <a:solidFill>
                  <a:schemeClr val="tx1"/>
                </a:solidFill>
                <a:cs typeface="B Nazanin" panose="00000400000000000000" pitchFamily="2" charset="-78"/>
              </a:rPr>
              <a:t>تغییرات محیطی: </a:t>
            </a:r>
            <a:r>
              <a:rPr lang="ar-SA" sz="2000" dirty="0">
                <a:solidFill>
                  <a:schemeClr val="tx1"/>
                </a:solidFill>
                <a:cs typeface="B Nazanin" panose="00000400000000000000" pitchFamily="2" charset="-78"/>
              </a:rPr>
              <a:t>تغییرات در بازار، فناوری، و قوانین و مقررات می‌توانند فشارهایی به سازمان وارد کنند که منجر به بروز تعارضات جدید شود</a:t>
            </a:r>
            <a:r>
              <a:rPr lang="en-US" sz="2000" dirty="0">
                <a:solidFill>
                  <a:schemeClr val="tx1"/>
                </a:solidFill>
                <a:cs typeface="B Nazanin" panose="00000400000000000000" pitchFamily="2" charset="-78"/>
              </a:rPr>
              <a:t>.</a:t>
            </a:r>
          </a:p>
          <a:p>
            <a:pPr lvl="0" algn="r" rtl="1">
              <a:lnSpc>
                <a:spcPct val="150000"/>
              </a:lnSpc>
            </a:pPr>
            <a:r>
              <a:rPr lang="ar-SA" sz="2000" b="1" dirty="0">
                <a:solidFill>
                  <a:schemeClr val="tx1"/>
                </a:solidFill>
                <a:cs typeface="B Nazanin" panose="00000400000000000000" pitchFamily="2" charset="-78"/>
              </a:rPr>
              <a:t>رقابت در صنعت: </a:t>
            </a:r>
            <a:r>
              <a:rPr lang="ar-SA" sz="2000" dirty="0">
                <a:solidFill>
                  <a:schemeClr val="tx1"/>
                </a:solidFill>
                <a:cs typeface="B Nazanin" panose="00000400000000000000" pitchFamily="2" charset="-78"/>
              </a:rPr>
              <a:t>وجود رقبا و فشار برای عملکرد بهتر می‌تواند باعث ایجاد فشار و تنش در داخل سازمان شود</a:t>
            </a:r>
            <a:r>
              <a:rPr lang="en-US" sz="2000" dirty="0">
                <a:solidFill>
                  <a:schemeClr val="tx1"/>
                </a:solidFill>
                <a:cs typeface="B Nazanin" panose="00000400000000000000" pitchFamily="2" charset="-78"/>
              </a:rPr>
              <a:t>.</a:t>
            </a:r>
          </a:p>
          <a:p>
            <a:pPr algn="r">
              <a:lnSpc>
                <a:spcPct val="150000"/>
              </a:lnSpc>
            </a:pPr>
            <a:endParaRPr lang="en-US" sz="2000" dirty="0">
              <a:solidFill>
                <a:schemeClr val="tx1"/>
              </a:solidFill>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a:solidFill>
                  <a:schemeClr val="tx1"/>
                </a:solidFill>
              </a:rPr>
              <a:t>Dr. Anahita Babak</a:t>
            </a:r>
          </a:p>
        </p:txBody>
      </p:sp>
      <p:sp>
        <p:nvSpPr>
          <p:cNvPr id="5" name="Slide Number Placeholder 4"/>
          <p:cNvSpPr>
            <a:spLocks noGrp="1"/>
          </p:cNvSpPr>
          <p:nvPr>
            <p:ph type="sldNum" sz="quarter" idx="12"/>
          </p:nvPr>
        </p:nvSpPr>
        <p:spPr/>
        <p:txBody>
          <a:bodyPr/>
          <a:lstStyle/>
          <a:p>
            <a:fld id="{A5AB5983-C3ED-4C51-81C4-FE69B85493D5}" type="slidenum">
              <a:rPr lang="en-US" smtClean="0">
                <a:solidFill>
                  <a:schemeClr val="tx1"/>
                </a:solidFill>
              </a:rPr>
              <a:pPr/>
              <a:t>42</a:t>
            </a:fld>
            <a:endParaRPr lang="en-US">
              <a:solidFill>
                <a:schemeClr val="tx1"/>
              </a:solidFill>
            </a:endParaRPr>
          </a:p>
        </p:txBody>
      </p:sp>
    </p:spTree>
    <p:extLst>
      <p:ext uri="{BB962C8B-B14F-4D97-AF65-F5344CB8AC3E}">
        <p14:creationId xmlns:p14="http://schemas.microsoft.com/office/powerpoint/2010/main" val="180649757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1074111"/>
          </a:xfrm>
        </p:spPr>
        <p:txBody>
          <a:bodyPr/>
          <a:lstStyle/>
          <a:p>
            <a:pPr algn="ctr" rtl="1"/>
            <a:r>
              <a:rPr lang="ar-SA" b="1" dirty="0">
                <a:cs typeface="B Titr" panose="00000700000000000000" pitchFamily="2" charset="-78"/>
              </a:rPr>
              <a:t> </a:t>
            </a:r>
            <a:r>
              <a:rPr lang="fa-IR" b="1" dirty="0">
                <a:cs typeface="B Titr" panose="00000700000000000000" pitchFamily="2" charset="-78"/>
              </a:rPr>
              <a:t>شیوه های </a:t>
            </a:r>
            <a:r>
              <a:rPr lang="ar-SA" b="1" dirty="0">
                <a:cs typeface="B Titr" panose="00000700000000000000" pitchFamily="2" charset="-78"/>
              </a:rPr>
              <a:t>مدیریت تضاد </a:t>
            </a:r>
            <a:endParaRPr lang="en-US" b="1" dirty="0">
              <a:cs typeface="B Titr" panose="00000700000000000000" pitchFamily="2" charset="-78"/>
            </a:endParaRPr>
          </a:p>
        </p:txBody>
      </p:sp>
      <p:pic>
        <p:nvPicPr>
          <p:cNvPr id="3" name="Picture 2"/>
          <p:cNvPicPr>
            <a:picLocks noChangeAspect="1"/>
          </p:cNvPicPr>
          <p:nvPr/>
        </p:nvPicPr>
        <p:blipFill>
          <a:blip r:embed="rId2"/>
          <a:stretch>
            <a:fillRect/>
          </a:stretch>
        </p:blipFill>
        <p:spPr>
          <a:xfrm>
            <a:off x="3107377" y="1756168"/>
            <a:ext cx="6456218" cy="4703617"/>
          </a:xfrm>
          <a:prstGeom prst="rect">
            <a:avLst/>
          </a:prstGeom>
        </p:spPr>
      </p:pic>
      <p:sp>
        <p:nvSpPr>
          <p:cNvPr id="4" name="Footer Placeholder 3"/>
          <p:cNvSpPr>
            <a:spLocks noGrp="1"/>
          </p:cNvSpPr>
          <p:nvPr>
            <p:ph type="ftr" sz="quarter" idx="11"/>
          </p:nvPr>
        </p:nvSpPr>
        <p:spPr/>
        <p:txBody>
          <a:bodyPr/>
          <a:lstStyle/>
          <a:p>
            <a:r>
              <a:rPr lang="en-US"/>
              <a:t>Dr. Anahita Babak</a:t>
            </a:r>
          </a:p>
        </p:txBody>
      </p:sp>
      <p:sp>
        <p:nvSpPr>
          <p:cNvPr id="5" name="Slide Number Placeholder 4"/>
          <p:cNvSpPr>
            <a:spLocks noGrp="1"/>
          </p:cNvSpPr>
          <p:nvPr>
            <p:ph type="sldNum" sz="quarter" idx="12"/>
          </p:nvPr>
        </p:nvSpPr>
        <p:spPr/>
        <p:txBody>
          <a:bodyPr/>
          <a:lstStyle/>
          <a:p>
            <a:fld id="{A5AB5983-C3ED-4C51-81C4-FE69B85493D5}" type="slidenum">
              <a:rPr lang="en-US" smtClean="0"/>
              <a:t>43</a:t>
            </a:fld>
            <a:endParaRPr lang="en-US"/>
          </a:p>
        </p:txBody>
      </p:sp>
    </p:spTree>
    <p:extLst>
      <p:ext uri="{BB962C8B-B14F-4D97-AF65-F5344CB8AC3E}">
        <p14:creationId xmlns:p14="http://schemas.microsoft.com/office/powerpoint/2010/main" val="32926988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6171" y="511630"/>
            <a:ext cx="10058400" cy="1519646"/>
          </a:xfrm>
        </p:spPr>
        <p:txBody>
          <a:bodyPr>
            <a:normAutofit fontScale="90000"/>
          </a:bodyPr>
          <a:lstStyle/>
          <a:p>
            <a:pPr algn="r" rtl="1"/>
            <a:r>
              <a:rPr lang="ar-SA" sz="4000" b="1" dirty="0">
                <a:solidFill>
                  <a:srgbClr val="FF0000"/>
                </a:solidFill>
                <a:cs typeface="B Titr" panose="00000700000000000000" pitchFamily="2" charset="-78"/>
              </a:rPr>
              <a:t>اجتناب کردن</a:t>
            </a:r>
            <a:r>
              <a:rPr lang="fa-IR" sz="4000" b="1" dirty="0">
                <a:solidFill>
                  <a:srgbClr val="FF0000"/>
                </a:solidFill>
                <a:cs typeface="B Titr" panose="00000700000000000000" pitchFamily="2" charset="-78"/>
              </a:rPr>
              <a:t> </a:t>
            </a:r>
            <a:r>
              <a:rPr lang="en-US" sz="4000" b="1" dirty="0">
                <a:solidFill>
                  <a:srgbClr val="FF0000"/>
                </a:solidFill>
                <a:latin typeface="Aharoni" panose="02010803020104030203" pitchFamily="2" charset="-79"/>
                <a:cs typeface="Aharoni" panose="02010803020104030203" pitchFamily="2" charset="-79"/>
              </a:rPr>
              <a:t>Avoidance (or Denial)</a:t>
            </a:r>
            <a:br>
              <a:rPr lang="en-US" sz="4000" b="1" dirty="0"/>
            </a:br>
            <a:br>
              <a:rPr lang="en-US" sz="4000" b="1" dirty="0">
                <a:solidFill>
                  <a:srgbClr val="FF0000"/>
                </a:solidFill>
                <a:cs typeface="B Titr" panose="00000700000000000000" pitchFamily="2" charset="-78"/>
              </a:rPr>
            </a:br>
            <a:endParaRPr lang="en-US" sz="4000" dirty="0">
              <a:solidFill>
                <a:srgbClr val="FF0000"/>
              </a:solidFill>
              <a:cs typeface="B Titr" panose="00000700000000000000" pitchFamily="2" charset="-78"/>
            </a:endParaRPr>
          </a:p>
        </p:txBody>
      </p:sp>
      <p:sp>
        <p:nvSpPr>
          <p:cNvPr id="3" name="Content Placeholder 2"/>
          <p:cNvSpPr>
            <a:spLocks noGrp="1"/>
          </p:cNvSpPr>
          <p:nvPr>
            <p:ph idx="1"/>
          </p:nvPr>
        </p:nvSpPr>
        <p:spPr>
          <a:xfrm>
            <a:off x="936171" y="2133600"/>
            <a:ext cx="10757065" cy="4308764"/>
          </a:xfrm>
        </p:spPr>
        <p:txBody>
          <a:bodyPr>
            <a:normAutofit/>
          </a:bodyPr>
          <a:lstStyle/>
          <a:p>
            <a:pPr algn="r" rtl="1">
              <a:lnSpc>
                <a:spcPct val="150000"/>
              </a:lnSpc>
              <a:buFont typeface="Wingdings" panose="05000000000000000000" pitchFamily="2" charset="2"/>
              <a:buChar char="Ø"/>
            </a:pPr>
            <a:r>
              <a:rPr lang="ar-SA" sz="2000" b="1" dirty="0">
                <a:solidFill>
                  <a:schemeClr val="tx1"/>
                </a:solidFill>
                <a:cs typeface="B Nazanin" panose="00000400000000000000" pitchFamily="2" charset="-78"/>
              </a:rPr>
              <a:t>زمانی که شخص از اختلاف پیش آمده اجتناب می کند، در حقیقت روی آن سرپوش می گذارد</a:t>
            </a:r>
            <a:r>
              <a:rPr lang="en-US" sz="2000" b="1" dirty="0">
                <a:solidFill>
                  <a:schemeClr val="tx1"/>
                </a:solidFill>
                <a:cs typeface="B Nazanin" panose="00000400000000000000" pitchFamily="2" charset="-78"/>
              </a:rPr>
              <a:t>.</a:t>
            </a:r>
            <a:endParaRPr lang="fa-IR" sz="2000" b="1" dirty="0">
              <a:solidFill>
                <a:schemeClr val="tx1"/>
              </a:solidFill>
              <a:cs typeface="B Nazanin" panose="00000400000000000000" pitchFamily="2" charset="-78"/>
            </a:endParaRPr>
          </a:p>
          <a:p>
            <a:pPr algn="r" rtl="1">
              <a:lnSpc>
                <a:spcPct val="150000"/>
              </a:lnSpc>
              <a:buFont typeface="Wingdings" panose="05000000000000000000" pitchFamily="2" charset="2"/>
              <a:buChar char="Ø"/>
            </a:pPr>
            <a:r>
              <a:rPr lang="ar-SA" sz="2000" b="1" dirty="0">
                <a:solidFill>
                  <a:schemeClr val="tx1"/>
                </a:solidFill>
                <a:cs typeface="B Nazanin" panose="00000400000000000000" pitchFamily="2" charset="-78"/>
              </a:rPr>
              <a:t>او با به تاخیر انداختن یا نادیده گرفتن مسائل امیدوار است که آنها خود به خود و به مرور زمان حل بشوند</a:t>
            </a:r>
            <a:r>
              <a:rPr lang="en-US" sz="2000" b="1" dirty="0">
                <a:solidFill>
                  <a:schemeClr val="tx1"/>
                </a:solidFill>
                <a:cs typeface="B Nazanin" panose="00000400000000000000" pitchFamily="2" charset="-78"/>
              </a:rPr>
              <a:t>.</a:t>
            </a:r>
            <a:endParaRPr lang="fa-IR" sz="2000" b="1" dirty="0">
              <a:solidFill>
                <a:schemeClr val="tx1"/>
              </a:solidFill>
              <a:cs typeface="B Nazanin" panose="00000400000000000000" pitchFamily="2" charset="-78"/>
            </a:endParaRPr>
          </a:p>
          <a:p>
            <a:pPr algn="r" rtl="1">
              <a:lnSpc>
                <a:spcPct val="150000"/>
              </a:lnSpc>
              <a:buFont typeface="Wingdings" panose="05000000000000000000" pitchFamily="2" charset="2"/>
              <a:buChar char="Ø"/>
            </a:pPr>
            <a:r>
              <a:rPr lang="ar-SA" sz="2000" b="1" dirty="0">
                <a:solidFill>
                  <a:schemeClr val="tx1"/>
                </a:solidFill>
                <a:cs typeface="B Nazanin" panose="00000400000000000000" pitchFamily="2" charset="-78"/>
              </a:rPr>
              <a:t>افرادی که اغلب از اختلافات و تضادها اجتناب می کنند یا اعتماد به نفس پایینی دارند یا در موضع ضعف قرار دارند</a:t>
            </a:r>
            <a:r>
              <a:rPr lang="en-US" sz="2000" b="1" dirty="0">
                <a:solidFill>
                  <a:schemeClr val="tx1"/>
                </a:solidFill>
                <a:cs typeface="B Nazanin" panose="00000400000000000000" pitchFamily="2" charset="-78"/>
              </a:rPr>
              <a:t>.</a:t>
            </a:r>
            <a:endParaRPr lang="fa-IR" sz="2000" b="1" dirty="0">
              <a:solidFill>
                <a:schemeClr val="tx1"/>
              </a:solidFill>
              <a:cs typeface="B Nazanin" panose="00000400000000000000" pitchFamily="2" charset="-78"/>
            </a:endParaRPr>
          </a:p>
          <a:p>
            <a:pPr algn="r" rtl="1">
              <a:lnSpc>
                <a:spcPct val="150000"/>
              </a:lnSpc>
              <a:buFont typeface="Wingdings" panose="05000000000000000000" pitchFamily="2" charset="2"/>
              <a:buChar char="Ø"/>
            </a:pPr>
            <a:r>
              <a:rPr lang="ar-SA" b="1" dirty="0">
                <a:solidFill>
                  <a:schemeClr val="tx1"/>
                </a:solidFill>
                <a:cs typeface="B Nazanin" panose="00000400000000000000" pitchFamily="2" charset="-78"/>
              </a:rPr>
              <a:t>نادیده گرفتن اختلاف و تضادهای جدی مانند پشت گوش انداختن درمان سرطان است</a:t>
            </a:r>
            <a:r>
              <a:rPr lang="fa-IR" b="1" dirty="0">
                <a:solidFill>
                  <a:schemeClr val="tx1"/>
                </a:solidFill>
                <a:cs typeface="B Nazanin" panose="00000400000000000000" pitchFamily="2" charset="-78"/>
              </a:rPr>
              <a:t> و</a:t>
            </a:r>
            <a:r>
              <a:rPr lang="ar-SA" b="1" dirty="0">
                <a:solidFill>
                  <a:schemeClr val="tx1"/>
                </a:solidFill>
                <a:cs typeface="B Nazanin" panose="00000400000000000000" pitchFamily="2" charset="-78"/>
              </a:rPr>
              <a:t> ممکن است پس از مدتی به یک تهدید جدی تبدیل بشود</a:t>
            </a:r>
            <a:r>
              <a:rPr lang="en-US" b="1" dirty="0">
                <a:solidFill>
                  <a:schemeClr val="tx1"/>
                </a:solidFill>
                <a:cs typeface="B Nazanin" panose="00000400000000000000" pitchFamily="2" charset="-78"/>
              </a:rPr>
              <a:t>.</a:t>
            </a:r>
            <a:endParaRPr lang="fa-IR" b="1" dirty="0">
              <a:solidFill>
                <a:schemeClr val="tx1"/>
              </a:solidFill>
              <a:cs typeface="B Nazanin" panose="00000400000000000000" pitchFamily="2" charset="-78"/>
            </a:endParaRPr>
          </a:p>
          <a:p>
            <a:pPr algn="r" rtl="1">
              <a:lnSpc>
                <a:spcPct val="150000"/>
              </a:lnSpc>
              <a:buFont typeface="Wingdings" panose="05000000000000000000" pitchFamily="2" charset="2"/>
              <a:buChar char="Ø"/>
            </a:pPr>
            <a:r>
              <a:rPr lang="ar-SA" b="1" dirty="0">
                <a:solidFill>
                  <a:schemeClr val="tx1"/>
                </a:solidFill>
                <a:cs typeface="B Nazanin" panose="00000400000000000000" pitchFamily="2" charset="-78"/>
              </a:rPr>
              <a:t>در برخی موارد راه حل مفیدی است. </a:t>
            </a:r>
            <a:r>
              <a:rPr lang="fa-IR" b="1" dirty="0">
                <a:solidFill>
                  <a:schemeClr val="tx1"/>
                </a:solidFill>
                <a:cs typeface="B Nazanin" panose="00000400000000000000" pitchFamily="2" charset="-78"/>
              </a:rPr>
              <a:t>مثل </a:t>
            </a:r>
            <a:r>
              <a:rPr lang="ar-SA" b="1" dirty="0">
                <a:solidFill>
                  <a:schemeClr val="tx1"/>
                </a:solidFill>
                <a:cs typeface="B Nazanin" panose="00000400000000000000" pitchFamily="2" charset="-78"/>
              </a:rPr>
              <a:t>نادیده گرفتن اعتراض ها تا زمانی که </a:t>
            </a:r>
            <a:r>
              <a:rPr lang="fa-IR" b="1" dirty="0">
                <a:solidFill>
                  <a:schemeClr val="tx1"/>
                </a:solidFill>
                <a:cs typeface="B Nazanin" panose="00000400000000000000" pitchFamily="2" charset="-78"/>
              </a:rPr>
              <a:t>کارمند </a:t>
            </a:r>
            <a:r>
              <a:rPr lang="ar-SA" b="1" dirty="0">
                <a:solidFill>
                  <a:schemeClr val="tx1"/>
                </a:solidFill>
                <a:cs typeface="B Nazanin" panose="00000400000000000000" pitchFamily="2" charset="-78"/>
              </a:rPr>
              <a:t>جدید جا بیفتد</a:t>
            </a:r>
            <a:r>
              <a:rPr lang="fa-IR" b="1" dirty="0">
                <a:solidFill>
                  <a:schemeClr val="tx1"/>
                </a:solidFill>
                <a:cs typeface="B Nazanin" panose="00000400000000000000" pitchFamily="2" charset="-78"/>
              </a:rPr>
              <a:t>.</a:t>
            </a:r>
          </a:p>
          <a:p>
            <a:pPr algn="r" rtl="1">
              <a:lnSpc>
                <a:spcPct val="150000"/>
              </a:lnSpc>
              <a:buFont typeface="Wingdings" panose="05000000000000000000" pitchFamily="2" charset="2"/>
              <a:buChar char="Ø"/>
            </a:pPr>
            <a:endParaRPr lang="fa-IR" b="1" dirty="0">
              <a:solidFill>
                <a:schemeClr val="tx1"/>
              </a:solidFill>
            </a:endParaRPr>
          </a:p>
          <a:p>
            <a:pPr algn="r" rtl="1">
              <a:lnSpc>
                <a:spcPct val="150000"/>
              </a:lnSpc>
              <a:buFont typeface="Wingdings" panose="05000000000000000000" pitchFamily="2" charset="2"/>
              <a:buChar char="Ø"/>
            </a:pPr>
            <a:endParaRPr lang="en-US" sz="2000" b="1" dirty="0">
              <a:solidFill>
                <a:schemeClr val="tx1"/>
              </a:solidFill>
              <a:cs typeface="B Nazanin" panose="00000400000000000000" pitchFamily="2" charset="-78"/>
            </a:endParaRPr>
          </a:p>
          <a:p>
            <a:pPr algn="r" rtl="1">
              <a:lnSpc>
                <a:spcPct val="150000"/>
              </a:lnSpc>
              <a:buFont typeface="Wingdings" panose="05000000000000000000" pitchFamily="2" charset="2"/>
              <a:buChar char="Ø"/>
            </a:pPr>
            <a:endParaRPr lang="en-US" sz="2000" b="1" dirty="0">
              <a:solidFill>
                <a:schemeClr val="tx1"/>
              </a:solidFill>
              <a:cs typeface="B Nazanin" panose="00000400000000000000" pitchFamily="2" charset="-78"/>
            </a:endParaRPr>
          </a:p>
        </p:txBody>
      </p:sp>
      <p:sp>
        <p:nvSpPr>
          <p:cNvPr id="5" name="Footer Placeholder 4"/>
          <p:cNvSpPr>
            <a:spLocks noGrp="1"/>
          </p:cNvSpPr>
          <p:nvPr>
            <p:ph type="ftr" sz="quarter" idx="11"/>
          </p:nvPr>
        </p:nvSpPr>
        <p:spPr/>
        <p:txBody>
          <a:bodyPr/>
          <a:lstStyle/>
          <a:p>
            <a:r>
              <a:rPr lang="en-US"/>
              <a:t>Dr. Anahita Babak</a:t>
            </a:r>
          </a:p>
        </p:txBody>
      </p:sp>
      <p:sp>
        <p:nvSpPr>
          <p:cNvPr id="6" name="Slide Number Placeholder 5"/>
          <p:cNvSpPr>
            <a:spLocks noGrp="1"/>
          </p:cNvSpPr>
          <p:nvPr>
            <p:ph type="sldNum" sz="quarter" idx="12"/>
          </p:nvPr>
        </p:nvSpPr>
        <p:spPr/>
        <p:txBody>
          <a:bodyPr/>
          <a:lstStyle/>
          <a:p>
            <a:fld id="{A5AB5983-C3ED-4C51-81C4-FE69B85493D5}" type="slidenum">
              <a:rPr lang="en-US" smtClean="0"/>
              <a:t>44</a:t>
            </a:fld>
            <a:endParaRPr lang="en-US"/>
          </a:p>
        </p:txBody>
      </p:sp>
    </p:spTree>
    <p:extLst>
      <p:ext uri="{BB962C8B-B14F-4D97-AF65-F5344CB8AC3E}">
        <p14:creationId xmlns:p14="http://schemas.microsoft.com/office/powerpoint/2010/main" val="7934665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8387" y="785758"/>
            <a:ext cx="10058400" cy="1450757"/>
          </a:xfrm>
        </p:spPr>
        <p:txBody>
          <a:bodyPr>
            <a:normAutofit fontScale="90000"/>
          </a:bodyPr>
          <a:lstStyle/>
          <a:p>
            <a:pPr algn="r" rtl="1"/>
            <a:r>
              <a:rPr lang="fa-IR" sz="4000" b="1" dirty="0">
                <a:solidFill>
                  <a:srgbClr val="FF0000"/>
                </a:solidFill>
                <a:cs typeface="B Titr" panose="00000700000000000000" pitchFamily="2" charset="-78"/>
              </a:rPr>
              <a:t>تطابق</a:t>
            </a:r>
            <a:r>
              <a:rPr lang="en-US" sz="4000" b="1" dirty="0">
                <a:solidFill>
                  <a:srgbClr val="FF0000"/>
                </a:solidFill>
                <a:latin typeface="Aharoni" panose="02010803020104030203" pitchFamily="2" charset="-79"/>
                <a:cs typeface="Aharoni" panose="02010803020104030203" pitchFamily="2" charset="-79"/>
              </a:rPr>
              <a:t>Accommodation (or Smoothing Over the Problem)</a:t>
            </a:r>
            <a:br>
              <a:rPr lang="en-US" sz="4000" b="1" dirty="0">
                <a:solidFill>
                  <a:srgbClr val="FF0000"/>
                </a:solidFill>
                <a:cs typeface="B Titr" panose="00000700000000000000" pitchFamily="2" charset="-78"/>
              </a:rPr>
            </a:br>
            <a:br>
              <a:rPr lang="en-US" sz="4000" b="1" dirty="0">
                <a:solidFill>
                  <a:srgbClr val="FF0000"/>
                </a:solidFill>
                <a:cs typeface="B Titr" panose="00000700000000000000" pitchFamily="2" charset="-78"/>
              </a:rPr>
            </a:br>
            <a:endParaRPr lang="en-US" sz="4000" dirty="0">
              <a:solidFill>
                <a:srgbClr val="FF0000"/>
              </a:solidFill>
              <a:cs typeface="B Titr" panose="00000700000000000000" pitchFamily="2" charset="-78"/>
            </a:endParaRPr>
          </a:p>
        </p:txBody>
      </p:sp>
      <p:sp>
        <p:nvSpPr>
          <p:cNvPr id="3" name="Content Placeholder 2"/>
          <p:cNvSpPr>
            <a:spLocks noGrp="1"/>
          </p:cNvSpPr>
          <p:nvPr>
            <p:ph idx="1"/>
          </p:nvPr>
        </p:nvSpPr>
        <p:spPr>
          <a:xfrm>
            <a:off x="635431" y="1798721"/>
            <a:ext cx="10982098" cy="4373480"/>
          </a:xfrm>
        </p:spPr>
        <p:txBody>
          <a:bodyPr>
            <a:noAutofit/>
          </a:bodyPr>
          <a:lstStyle/>
          <a:p>
            <a:pPr algn="r" rtl="1">
              <a:lnSpc>
                <a:spcPct val="150000"/>
              </a:lnSpc>
              <a:buFont typeface="Wingdings" panose="05000000000000000000" pitchFamily="2" charset="2"/>
              <a:buChar char="Ø"/>
            </a:pPr>
            <a:r>
              <a:rPr lang="ar-SA" b="1" dirty="0">
                <a:solidFill>
                  <a:schemeClr val="tx1"/>
                </a:solidFill>
                <a:cs typeface="B Nazanin" panose="00000400000000000000" pitchFamily="2" charset="-78"/>
              </a:rPr>
              <a:t>وفق دادن زمانی اتفاق می افتد که یکی از طرفین اختلاف از خواسته خود (یا بخش بزرگی از آن) صرف نظر می کند که صلح برقرار شود</a:t>
            </a:r>
            <a:r>
              <a:rPr lang="en-US" b="1" dirty="0">
                <a:solidFill>
                  <a:schemeClr val="tx1"/>
                </a:solidFill>
                <a:cs typeface="B Nazanin" panose="00000400000000000000" pitchFamily="2" charset="-78"/>
              </a:rPr>
              <a:t>.</a:t>
            </a:r>
            <a:endParaRPr lang="fa-IR" b="1" dirty="0">
              <a:solidFill>
                <a:schemeClr val="tx1"/>
              </a:solidFill>
              <a:cs typeface="B Nazanin" panose="00000400000000000000" pitchFamily="2" charset="-78"/>
            </a:endParaRPr>
          </a:p>
          <a:p>
            <a:pPr algn="r" rtl="1">
              <a:lnSpc>
                <a:spcPct val="150000"/>
              </a:lnSpc>
              <a:buFont typeface="Wingdings" panose="05000000000000000000" pitchFamily="2" charset="2"/>
              <a:buChar char="Ø"/>
            </a:pPr>
            <a:r>
              <a:rPr lang="ar-SA" b="1" dirty="0">
                <a:solidFill>
                  <a:schemeClr val="tx1"/>
                </a:solidFill>
                <a:cs typeface="B Nazanin" panose="00000400000000000000" pitchFamily="2" charset="-78"/>
              </a:rPr>
              <a:t>راهکار وفق دادن زمانی ارزشمند و سالم است که یکی از طرفین متوجه اشتباه خود شده باشد و بخواهد جلوی اختلاف بیشتر را بگیرد.</a:t>
            </a:r>
            <a:r>
              <a:rPr lang="fa-IR" b="1" dirty="0">
                <a:solidFill>
                  <a:schemeClr val="tx1"/>
                </a:solidFill>
                <a:cs typeface="B Nazanin" panose="00000400000000000000" pitchFamily="2" charset="-78"/>
              </a:rPr>
              <a:t> </a:t>
            </a:r>
            <a:r>
              <a:rPr lang="ar-SA" b="1" dirty="0">
                <a:solidFill>
                  <a:schemeClr val="tx1"/>
                </a:solidFill>
                <a:cs typeface="B Nazanin" panose="00000400000000000000" pitchFamily="2" charset="-78"/>
              </a:rPr>
              <a:t>به بیان بهتر، در این شرایط او می پذیرد که حق با او نبوده و بیش از آن پافشاری نمی کند</a:t>
            </a:r>
            <a:r>
              <a:rPr lang="en-US" b="1" dirty="0">
                <a:solidFill>
                  <a:schemeClr val="tx1"/>
                </a:solidFill>
                <a:cs typeface="B Nazanin" panose="00000400000000000000" pitchFamily="2" charset="-78"/>
              </a:rPr>
              <a:t>.</a:t>
            </a:r>
            <a:endParaRPr lang="fa-IR" b="1" dirty="0">
              <a:solidFill>
                <a:schemeClr val="tx1"/>
              </a:solidFill>
              <a:cs typeface="B Nazanin" panose="00000400000000000000" pitchFamily="2" charset="-78"/>
            </a:endParaRPr>
          </a:p>
          <a:p>
            <a:pPr algn="r" rtl="1">
              <a:lnSpc>
                <a:spcPct val="150000"/>
              </a:lnSpc>
              <a:buFont typeface="Wingdings" panose="05000000000000000000" pitchFamily="2" charset="2"/>
              <a:buChar char="Ø"/>
            </a:pPr>
            <a:r>
              <a:rPr lang="ar-SA" b="1" dirty="0">
                <a:solidFill>
                  <a:schemeClr val="tx1"/>
                </a:solidFill>
                <a:cs typeface="B Nazanin" panose="00000400000000000000" pitchFamily="2" charset="-78"/>
              </a:rPr>
              <a:t>در حالت دیگر، یکی از طرفین برای فیصله دادن تعارض از حق خود کوتاه می آید و به نفع طرف دیگر کنار می رود؛ زیرا تمایل دارد صلح و آرامش برقرار شود</a:t>
            </a:r>
            <a:r>
              <a:rPr lang="en-US" b="1" dirty="0">
                <a:solidFill>
                  <a:schemeClr val="tx1"/>
                </a:solidFill>
                <a:cs typeface="B Nazanin" panose="00000400000000000000" pitchFamily="2" charset="-78"/>
              </a:rPr>
              <a:t>.</a:t>
            </a:r>
            <a:r>
              <a:rPr lang="fa-IR" b="1" dirty="0">
                <a:solidFill>
                  <a:schemeClr val="tx1"/>
                </a:solidFill>
                <a:cs typeface="B Nazanin" panose="00000400000000000000" pitchFamily="2" charset="-78"/>
              </a:rPr>
              <a:t> </a:t>
            </a:r>
            <a:r>
              <a:rPr lang="ar-SA" b="1" dirty="0">
                <a:solidFill>
                  <a:schemeClr val="tx1"/>
                </a:solidFill>
                <a:cs typeface="B Nazanin" panose="00000400000000000000" pitchFamily="2" charset="-78"/>
              </a:rPr>
              <a:t>چنین افرادی نیت خیر دارند و می خواهند با کل گروه همکاری کنند،</a:t>
            </a:r>
            <a:r>
              <a:rPr lang="fa-IR" b="1" dirty="0">
                <a:solidFill>
                  <a:schemeClr val="tx1"/>
                </a:solidFill>
                <a:cs typeface="B Nazanin" panose="00000400000000000000" pitchFamily="2" charset="-78"/>
              </a:rPr>
              <a:t> </a:t>
            </a:r>
            <a:r>
              <a:rPr lang="ar-SA" b="1" dirty="0">
                <a:solidFill>
                  <a:schemeClr val="tx1"/>
                </a:solidFill>
                <a:cs typeface="B Nazanin" panose="00000400000000000000" pitchFamily="2" charset="-78"/>
              </a:rPr>
              <a:t>اما در طولانی مدت سرخورده و دلسرد می شوند</a:t>
            </a:r>
            <a:r>
              <a:rPr lang="en-US" b="1" dirty="0">
                <a:solidFill>
                  <a:schemeClr val="tx1"/>
                </a:solidFill>
                <a:cs typeface="B Nazanin" panose="00000400000000000000" pitchFamily="2" charset="-78"/>
              </a:rPr>
              <a:t>.</a:t>
            </a:r>
            <a:endParaRPr lang="fa-IR" b="1" dirty="0">
              <a:solidFill>
                <a:schemeClr val="tx1"/>
              </a:solidFill>
              <a:cs typeface="B Nazanin" panose="00000400000000000000" pitchFamily="2" charset="-78"/>
            </a:endParaRPr>
          </a:p>
          <a:p>
            <a:pPr algn="r" rtl="1">
              <a:lnSpc>
                <a:spcPct val="150000"/>
              </a:lnSpc>
              <a:buFont typeface="Wingdings" panose="05000000000000000000" pitchFamily="2" charset="2"/>
              <a:buChar char="Ø"/>
            </a:pPr>
            <a:r>
              <a:rPr lang="ar-SA" b="1" dirty="0">
                <a:solidFill>
                  <a:schemeClr val="tx1"/>
                </a:solidFill>
                <a:cs typeface="B Nazanin" panose="00000400000000000000" pitchFamily="2" charset="-78"/>
              </a:rPr>
              <a:t>وفق دادن مانند اجتناب کردن، ممکن است مشکلات را حل نشده باقی بگذارد</a:t>
            </a:r>
            <a:r>
              <a:rPr lang="en-US" b="1" dirty="0">
                <a:solidFill>
                  <a:schemeClr val="tx1"/>
                </a:solidFill>
                <a:cs typeface="B Nazanin" panose="00000400000000000000" pitchFamily="2" charset="-78"/>
              </a:rPr>
              <a:t>.</a:t>
            </a:r>
            <a:br>
              <a:rPr lang="en-US" b="1" dirty="0">
                <a:solidFill>
                  <a:schemeClr val="tx1"/>
                </a:solidFill>
                <a:cs typeface="B Nazanin" panose="00000400000000000000" pitchFamily="2" charset="-78"/>
              </a:rPr>
            </a:br>
            <a:endParaRPr lang="en-US" b="1" dirty="0">
              <a:solidFill>
                <a:schemeClr val="tx1"/>
              </a:solidFill>
              <a:cs typeface="B Nazanin" panose="00000400000000000000" pitchFamily="2" charset="-78"/>
            </a:endParaRPr>
          </a:p>
          <a:p>
            <a:pPr marL="0" indent="0" algn="r" rtl="1">
              <a:lnSpc>
                <a:spcPct val="150000"/>
              </a:lnSpc>
              <a:buNone/>
            </a:pPr>
            <a:br>
              <a:rPr lang="en-US" b="1" dirty="0">
                <a:solidFill>
                  <a:schemeClr val="tx1"/>
                </a:solidFill>
                <a:cs typeface="B Nazanin" panose="00000400000000000000" pitchFamily="2" charset="-78"/>
              </a:rPr>
            </a:br>
            <a:endParaRPr lang="en-US" b="1" dirty="0">
              <a:solidFill>
                <a:schemeClr val="tx1"/>
              </a:solidFill>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a:t>Dr. Anahita Babak</a:t>
            </a:r>
          </a:p>
        </p:txBody>
      </p:sp>
      <p:sp>
        <p:nvSpPr>
          <p:cNvPr id="5" name="Slide Number Placeholder 4"/>
          <p:cNvSpPr>
            <a:spLocks noGrp="1"/>
          </p:cNvSpPr>
          <p:nvPr>
            <p:ph type="sldNum" sz="quarter" idx="12"/>
          </p:nvPr>
        </p:nvSpPr>
        <p:spPr/>
        <p:txBody>
          <a:bodyPr/>
          <a:lstStyle/>
          <a:p>
            <a:fld id="{A5AB5983-C3ED-4C51-81C4-FE69B85493D5}" type="slidenum">
              <a:rPr lang="en-US" smtClean="0"/>
              <a:t>45</a:t>
            </a:fld>
            <a:endParaRPr lang="en-US"/>
          </a:p>
        </p:txBody>
      </p:sp>
    </p:spTree>
    <p:extLst>
      <p:ext uri="{BB962C8B-B14F-4D97-AF65-F5344CB8AC3E}">
        <p14:creationId xmlns:p14="http://schemas.microsoft.com/office/powerpoint/2010/main" val="38890808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79" y="855490"/>
            <a:ext cx="10058400" cy="1389797"/>
          </a:xfrm>
        </p:spPr>
        <p:txBody>
          <a:bodyPr>
            <a:normAutofit fontScale="90000"/>
          </a:bodyPr>
          <a:lstStyle/>
          <a:p>
            <a:pPr algn="r" rtl="1"/>
            <a:r>
              <a:rPr lang="fa-IR" sz="4000" b="1" dirty="0">
                <a:solidFill>
                  <a:srgbClr val="FF0000"/>
                </a:solidFill>
                <a:cs typeface="B Titr" panose="00000700000000000000" pitchFamily="2" charset="-78"/>
              </a:rPr>
              <a:t>مشارکت </a:t>
            </a:r>
            <a:r>
              <a:rPr lang="en-US" sz="4000" b="1" dirty="0">
                <a:solidFill>
                  <a:srgbClr val="FF0000"/>
                </a:solidFill>
                <a:latin typeface="Aharoni" panose="02010803020104030203" pitchFamily="2" charset="-79"/>
                <a:cs typeface="Aharoni" panose="02010803020104030203" pitchFamily="2" charset="-79"/>
              </a:rPr>
              <a:t>Collaboration (or integrating)</a:t>
            </a:r>
            <a:br>
              <a:rPr lang="en-US" sz="4000" b="1" dirty="0">
                <a:solidFill>
                  <a:srgbClr val="FF0000"/>
                </a:solidFill>
                <a:latin typeface="Aharoni" panose="02010803020104030203" pitchFamily="2" charset="-79"/>
                <a:cs typeface="Aharoni" panose="02010803020104030203" pitchFamily="2" charset="-79"/>
              </a:rPr>
            </a:br>
            <a:br>
              <a:rPr lang="en-US" b="1" dirty="0">
                <a:solidFill>
                  <a:srgbClr val="FF0000"/>
                </a:solidFill>
              </a:rPr>
            </a:br>
            <a:endParaRPr lang="en-US" dirty="0">
              <a:solidFill>
                <a:srgbClr val="FF0000"/>
              </a:solidFill>
            </a:endParaRPr>
          </a:p>
        </p:txBody>
      </p:sp>
      <p:sp>
        <p:nvSpPr>
          <p:cNvPr id="3" name="Content Placeholder 2"/>
          <p:cNvSpPr>
            <a:spLocks noGrp="1"/>
          </p:cNvSpPr>
          <p:nvPr>
            <p:ph idx="1"/>
          </p:nvPr>
        </p:nvSpPr>
        <p:spPr>
          <a:xfrm>
            <a:off x="1097279" y="1845734"/>
            <a:ext cx="10517777" cy="4023360"/>
          </a:xfrm>
        </p:spPr>
        <p:txBody>
          <a:bodyPr>
            <a:normAutofit/>
          </a:bodyPr>
          <a:lstStyle/>
          <a:p>
            <a:pPr algn="r" rtl="1">
              <a:lnSpc>
                <a:spcPct val="150000"/>
              </a:lnSpc>
              <a:buFont typeface="Wingdings" panose="05000000000000000000" pitchFamily="2" charset="2"/>
              <a:buChar char="Ø"/>
            </a:pPr>
            <a:r>
              <a:rPr lang="ar-SA" sz="2200" b="1" dirty="0">
                <a:solidFill>
                  <a:schemeClr val="tx1"/>
                </a:solidFill>
                <a:cs typeface="B Nazanin" panose="00000400000000000000" pitchFamily="2" charset="-78"/>
              </a:rPr>
              <a:t>همکاری زمانی قابل اجراست که هر دو طرف به یک اندازه مشتاق رفع کردن مشکل باشند</a:t>
            </a:r>
            <a:r>
              <a:rPr lang="en-US" sz="2200" b="1" dirty="0">
                <a:solidFill>
                  <a:schemeClr val="tx1"/>
                </a:solidFill>
                <a:cs typeface="B Nazanin" panose="00000400000000000000" pitchFamily="2" charset="-78"/>
              </a:rPr>
              <a:t>.</a:t>
            </a:r>
            <a:endParaRPr lang="fa-IR" sz="2200" b="1" dirty="0">
              <a:solidFill>
                <a:schemeClr val="tx1"/>
              </a:solidFill>
              <a:cs typeface="B Nazanin" panose="00000400000000000000" pitchFamily="2" charset="-78"/>
            </a:endParaRPr>
          </a:p>
          <a:p>
            <a:pPr algn="r" rtl="1">
              <a:lnSpc>
                <a:spcPct val="150000"/>
              </a:lnSpc>
              <a:buFont typeface="Wingdings" panose="05000000000000000000" pitchFamily="2" charset="2"/>
              <a:buChar char="Ø"/>
            </a:pPr>
            <a:r>
              <a:rPr lang="ar-SA" sz="2200" b="1" dirty="0">
                <a:solidFill>
                  <a:schemeClr val="tx1"/>
                </a:solidFill>
                <a:cs typeface="B Nazanin" panose="00000400000000000000" pitchFamily="2" charset="-78"/>
              </a:rPr>
              <a:t>در این حالت باید راه حلی پیدا شود که مورد توافق همه باشد</a:t>
            </a:r>
            <a:r>
              <a:rPr lang="en-US" sz="2200" b="1" dirty="0">
                <a:solidFill>
                  <a:schemeClr val="tx1"/>
                </a:solidFill>
                <a:cs typeface="B Nazanin" panose="00000400000000000000" pitchFamily="2" charset="-78"/>
              </a:rPr>
              <a:t>.</a:t>
            </a:r>
            <a:endParaRPr lang="fa-IR" sz="2200" b="1" dirty="0">
              <a:solidFill>
                <a:schemeClr val="tx1"/>
              </a:solidFill>
              <a:cs typeface="B Nazanin" panose="00000400000000000000" pitchFamily="2" charset="-78"/>
            </a:endParaRPr>
          </a:p>
          <a:p>
            <a:pPr algn="r" rtl="1">
              <a:lnSpc>
                <a:spcPct val="150000"/>
              </a:lnSpc>
              <a:buFont typeface="Wingdings" panose="05000000000000000000" pitchFamily="2" charset="2"/>
              <a:buChar char="Ø"/>
            </a:pPr>
            <a:r>
              <a:rPr lang="ar-SA" sz="2200" b="1" dirty="0">
                <a:solidFill>
                  <a:schemeClr val="tx1"/>
                </a:solidFill>
                <a:cs typeface="B Nazanin" panose="00000400000000000000" pitchFamily="2" charset="-78"/>
              </a:rPr>
              <a:t>هرچند این راهکار در نهایت نتایج به مراتب بهتری به همراه دارد اما زمان و انرژی زیادی را هم طلب می کند</a:t>
            </a:r>
            <a:r>
              <a:rPr lang="en-US" sz="2200" b="1" dirty="0">
                <a:solidFill>
                  <a:schemeClr val="tx1"/>
                </a:solidFill>
                <a:cs typeface="B Nazanin" panose="00000400000000000000" pitchFamily="2" charset="-78"/>
              </a:rPr>
              <a:t>.</a:t>
            </a:r>
            <a:endParaRPr lang="fa-IR" sz="2200" b="1" dirty="0">
              <a:solidFill>
                <a:schemeClr val="tx1"/>
              </a:solidFill>
              <a:cs typeface="B Nazanin" panose="00000400000000000000" pitchFamily="2" charset="-78"/>
            </a:endParaRPr>
          </a:p>
          <a:p>
            <a:pPr algn="r" rtl="1">
              <a:lnSpc>
                <a:spcPct val="150000"/>
              </a:lnSpc>
              <a:buFont typeface="Wingdings" panose="05000000000000000000" pitchFamily="2" charset="2"/>
              <a:buChar char="Ø"/>
            </a:pPr>
            <a:r>
              <a:rPr lang="fa-IR" sz="2200" b="1" dirty="0">
                <a:solidFill>
                  <a:schemeClr val="tx1"/>
                </a:solidFill>
                <a:cs typeface="B Nazanin" panose="00000400000000000000" pitchFamily="2" charset="-78"/>
              </a:rPr>
              <a:t>یک رابطه برد-برد است.</a:t>
            </a:r>
            <a:endParaRPr lang="en-US" sz="2200" b="1" dirty="0">
              <a:solidFill>
                <a:schemeClr val="tx1"/>
              </a:solidFill>
              <a:cs typeface="B Nazanin" panose="00000400000000000000" pitchFamily="2" charset="-78"/>
            </a:endParaRPr>
          </a:p>
          <a:p>
            <a:pPr algn="r" rtl="1">
              <a:lnSpc>
                <a:spcPct val="150000"/>
              </a:lnSpc>
              <a:buFont typeface="Wingdings" panose="05000000000000000000" pitchFamily="2" charset="2"/>
              <a:buChar char="Ø"/>
            </a:pPr>
            <a:endParaRPr lang="en-US" sz="2200" b="1" dirty="0">
              <a:solidFill>
                <a:schemeClr val="tx1"/>
              </a:solidFill>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a:t>Dr. Anahita Babak</a:t>
            </a:r>
          </a:p>
        </p:txBody>
      </p:sp>
      <p:sp>
        <p:nvSpPr>
          <p:cNvPr id="5" name="Slide Number Placeholder 4"/>
          <p:cNvSpPr>
            <a:spLocks noGrp="1"/>
          </p:cNvSpPr>
          <p:nvPr>
            <p:ph type="sldNum" sz="quarter" idx="12"/>
          </p:nvPr>
        </p:nvSpPr>
        <p:spPr/>
        <p:txBody>
          <a:bodyPr/>
          <a:lstStyle/>
          <a:p>
            <a:fld id="{A5AB5983-C3ED-4C51-81C4-FE69B85493D5}" type="slidenum">
              <a:rPr lang="en-US" smtClean="0"/>
              <a:t>46</a:t>
            </a:fld>
            <a:endParaRPr lang="en-US"/>
          </a:p>
        </p:txBody>
      </p:sp>
    </p:spTree>
    <p:extLst>
      <p:ext uri="{BB962C8B-B14F-4D97-AF65-F5344CB8AC3E}">
        <p14:creationId xmlns:p14="http://schemas.microsoft.com/office/powerpoint/2010/main" val="5088960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8387" y="678489"/>
            <a:ext cx="10058400" cy="1450757"/>
          </a:xfrm>
        </p:spPr>
        <p:txBody>
          <a:bodyPr>
            <a:normAutofit fontScale="90000"/>
          </a:bodyPr>
          <a:lstStyle/>
          <a:p>
            <a:pPr algn="r" rtl="1"/>
            <a:r>
              <a:rPr lang="ar-SA" sz="4000" b="1" dirty="0">
                <a:solidFill>
                  <a:srgbClr val="FF0000"/>
                </a:solidFill>
                <a:cs typeface="B Titr" panose="00000700000000000000" pitchFamily="2" charset="-78"/>
              </a:rPr>
              <a:t>مصالحه</a:t>
            </a:r>
            <a:r>
              <a:rPr lang="fa-IR" sz="4000" b="1" dirty="0">
                <a:solidFill>
                  <a:srgbClr val="FF0000"/>
                </a:solidFill>
                <a:cs typeface="B Titr" panose="00000700000000000000" pitchFamily="2" charset="-78"/>
              </a:rPr>
              <a:t> یا مذاکره </a:t>
            </a:r>
            <a:r>
              <a:rPr lang="en-US" sz="4000" b="1" dirty="0">
                <a:solidFill>
                  <a:srgbClr val="FF0000"/>
                </a:solidFill>
                <a:latin typeface="Aharoni" panose="02010803020104030203" pitchFamily="2" charset="-79"/>
                <a:cs typeface="Aharoni" panose="02010803020104030203" pitchFamily="2" charset="-79"/>
              </a:rPr>
              <a:t>Compromise (or Negotiation)</a:t>
            </a:r>
            <a:br>
              <a:rPr lang="en-US" sz="4000" b="1" dirty="0">
                <a:solidFill>
                  <a:srgbClr val="FF0000"/>
                </a:solidFill>
                <a:latin typeface="Aharoni" panose="02010803020104030203" pitchFamily="2" charset="-79"/>
                <a:cs typeface="Aharoni" panose="02010803020104030203" pitchFamily="2" charset="-79"/>
              </a:rPr>
            </a:br>
            <a:br>
              <a:rPr lang="en-US" b="1" dirty="0">
                <a:solidFill>
                  <a:srgbClr val="FF0000"/>
                </a:solidFill>
              </a:rPr>
            </a:br>
            <a:endParaRPr lang="en-US" dirty="0">
              <a:solidFill>
                <a:srgbClr val="FF0000"/>
              </a:solidFill>
            </a:endParaRPr>
          </a:p>
        </p:txBody>
      </p:sp>
      <p:sp>
        <p:nvSpPr>
          <p:cNvPr id="3" name="Content Placeholder 2"/>
          <p:cNvSpPr>
            <a:spLocks noGrp="1"/>
          </p:cNvSpPr>
          <p:nvPr>
            <p:ph idx="1"/>
          </p:nvPr>
        </p:nvSpPr>
        <p:spPr>
          <a:xfrm>
            <a:off x="740229" y="1976846"/>
            <a:ext cx="10906887" cy="4331804"/>
          </a:xfrm>
        </p:spPr>
        <p:txBody>
          <a:bodyPr>
            <a:normAutofit lnSpcReduction="10000"/>
          </a:bodyPr>
          <a:lstStyle/>
          <a:p>
            <a:pPr algn="r" rtl="1">
              <a:lnSpc>
                <a:spcPct val="150000"/>
              </a:lnSpc>
              <a:buFont typeface="Wingdings" panose="05000000000000000000" pitchFamily="2" charset="2"/>
              <a:buChar char="Ø"/>
            </a:pPr>
            <a:r>
              <a:rPr lang="fa-IR" sz="2400" b="1" dirty="0">
                <a:solidFill>
                  <a:schemeClr val="tx1"/>
                </a:solidFill>
                <a:cs typeface="B Nazanin" pitchFamily="2" charset="-78"/>
              </a:rPr>
              <a:t>گفت و گویی بین دو یا چند نفر که با هدف خاصی که عموما رسیدن به یک راه حل و یا حل اختلاف است، صورت می گیرد. </a:t>
            </a:r>
          </a:p>
          <a:p>
            <a:pPr algn="r" rtl="1">
              <a:lnSpc>
                <a:spcPct val="150000"/>
              </a:lnSpc>
              <a:buFont typeface="Wingdings" panose="05000000000000000000" pitchFamily="2" charset="2"/>
              <a:buChar char="Ø"/>
            </a:pPr>
            <a:r>
              <a:rPr lang="ar-SA" sz="2400" b="1" dirty="0">
                <a:solidFill>
                  <a:schemeClr val="tx1"/>
                </a:solidFill>
                <a:cs typeface="B Nazanin" panose="00000400000000000000" pitchFamily="2" charset="-78"/>
              </a:rPr>
              <a:t>این روش معمولا زمانی به کار گرفته می شود که طرفین اختلاف دارای جایگاه و قدرت برابر هستند</a:t>
            </a:r>
            <a:r>
              <a:rPr lang="en-US" sz="2400" b="1" dirty="0">
                <a:solidFill>
                  <a:schemeClr val="tx1"/>
                </a:solidFill>
                <a:cs typeface="B Nazanin" panose="00000400000000000000" pitchFamily="2" charset="-78"/>
              </a:rPr>
              <a:t>.</a:t>
            </a:r>
            <a:endParaRPr lang="fa-IR" sz="2400" b="1" dirty="0">
              <a:solidFill>
                <a:schemeClr val="tx1"/>
              </a:solidFill>
              <a:cs typeface="B Nazanin" panose="00000400000000000000" pitchFamily="2" charset="-78"/>
            </a:endParaRPr>
          </a:p>
          <a:p>
            <a:pPr algn="r" rtl="1">
              <a:lnSpc>
                <a:spcPct val="150000"/>
              </a:lnSpc>
              <a:buFont typeface="Wingdings" panose="05000000000000000000" pitchFamily="2" charset="2"/>
              <a:buChar char="Ø"/>
            </a:pPr>
            <a:r>
              <a:rPr lang="ar-SA" sz="2400" b="1" dirty="0">
                <a:solidFill>
                  <a:schemeClr val="tx1"/>
                </a:solidFill>
                <a:cs typeface="B Nazanin" panose="00000400000000000000" pitchFamily="2" charset="-78"/>
              </a:rPr>
              <a:t>هنگامی که دو نفر هر کدام بخشی از امتیازها یا منابع خود را به نفع یک تصمیم مشترک واگذار می کند، مصالحه کرده اند</a:t>
            </a:r>
            <a:r>
              <a:rPr lang="en-US" sz="2400" b="1" dirty="0">
                <a:solidFill>
                  <a:schemeClr val="tx1"/>
                </a:solidFill>
                <a:cs typeface="B Nazanin" panose="00000400000000000000" pitchFamily="2" charset="-78"/>
              </a:rPr>
              <a:t>.</a:t>
            </a:r>
            <a:endParaRPr lang="fa-IR" sz="2400" b="1" dirty="0">
              <a:solidFill>
                <a:schemeClr val="tx1"/>
              </a:solidFill>
              <a:cs typeface="B Nazanin" panose="00000400000000000000" pitchFamily="2" charset="-78"/>
            </a:endParaRPr>
          </a:p>
          <a:p>
            <a:pPr algn="r" rtl="1">
              <a:lnSpc>
                <a:spcPct val="150000"/>
              </a:lnSpc>
              <a:buFont typeface="Wingdings" panose="05000000000000000000" pitchFamily="2" charset="2"/>
              <a:buChar char="Ø"/>
            </a:pPr>
            <a:r>
              <a:rPr lang="ar-SA" sz="2400" b="1" dirty="0">
                <a:solidFill>
                  <a:schemeClr val="tx1"/>
                </a:solidFill>
                <a:cs typeface="B Nazanin" panose="00000400000000000000" pitchFamily="2" charset="-78"/>
              </a:rPr>
              <a:t>پس از مصالحه ممکن است افراد به تمام چیزهایی که می خواستند نرسیده باشند، اما یک تصمیم مشترک و قابل اجرا حاصل شده باشد</a:t>
            </a:r>
            <a:r>
              <a:rPr lang="en-US" sz="2400" b="1" dirty="0">
                <a:solidFill>
                  <a:schemeClr val="tx1"/>
                </a:solidFill>
                <a:cs typeface="B Nazanin" panose="00000400000000000000" pitchFamily="2" charset="-78"/>
              </a:rPr>
              <a:t>.</a:t>
            </a:r>
          </a:p>
          <a:p>
            <a:pPr algn="r" rtl="1">
              <a:lnSpc>
                <a:spcPct val="150000"/>
              </a:lnSpc>
              <a:buFont typeface="Wingdings" panose="05000000000000000000" pitchFamily="2" charset="2"/>
              <a:buChar char="Ø"/>
            </a:pPr>
            <a:endParaRPr lang="en-US" sz="2400" b="1" dirty="0">
              <a:solidFill>
                <a:schemeClr val="tx1"/>
              </a:solidFill>
              <a:cs typeface="B Nazanin" panose="00000400000000000000" pitchFamily="2" charset="-78"/>
            </a:endParaRPr>
          </a:p>
        </p:txBody>
      </p:sp>
      <p:sp>
        <p:nvSpPr>
          <p:cNvPr id="5" name="Footer Placeholder 4"/>
          <p:cNvSpPr>
            <a:spLocks noGrp="1"/>
          </p:cNvSpPr>
          <p:nvPr>
            <p:ph type="ftr" sz="quarter" idx="11"/>
          </p:nvPr>
        </p:nvSpPr>
        <p:spPr/>
        <p:txBody>
          <a:bodyPr/>
          <a:lstStyle/>
          <a:p>
            <a:r>
              <a:rPr lang="en-US"/>
              <a:t>Dr. Anahita Babak</a:t>
            </a:r>
          </a:p>
        </p:txBody>
      </p:sp>
      <p:sp>
        <p:nvSpPr>
          <p:cNvPr id="6" name="Slide Number Placeholder 5"/>
          <p:cNvSpPr>
            <a:spLocks noGrp="1"/>
          </p:cNvSpPr>
          <p:nvPr>
            <p:ph type="sldNum" sz="quarter" idx="12"/>
          </p:nvPr>
        </p:nvSpPr>
        <p:spPr/>
        <p:txBody>
          <a:bodyPr/>
          <a:lstStyle/>
          <a:p>
            <a:fld id="{A5AB5983-C3ED-4C51-81C4-FE69B85493D5}" type="slidenum">
              <a:rPr lang="en-US" smtClean="0"/>
              <a:t>47</a:t>
            </a:fld>
            <a:endParaRPr lang="en-US"/>
          </a:p>
        </p:txBody>
      </p:sp>
    </p:spTree>
    <p:extLst>
      <p:ext uri="{BB962C8B-B14F-4D97-AF65-F5344CB8AC3E}">
        <p14:creationId xmlns:p14="http://schemas.microsoft.com/office/powerpoint/2010/main" val="30471780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sz="4000" b="1" dirty="0">
                <a:solidFill>
                  <a:srgbClr val="FF0000"/>
                </a:solidFill>
                <a:cs typeface="B Titr" panose="00000700000000000000" pitchFamily="2" charset="-78"/>
              </a:rPr>
              <a:t>شرایط مذاکره</a:t>
            </a:r>
            <a:br>
              <a:rPr lang="fa-IR" sz="4000" b="1" dirty="0">
                <a:solidFill>
                  <a:srgbClr val="FF0000"/>
                </a:solidFill>
                <a:cs typeface="B Titr" panose="00000700000000000000" pitchFamily="2" charset="-78"/>
              </a:rPr>
            </a:br>
            <a:endParaRPr lang="en-US" sz="4000" b="1" dirty="0">
              <a:solidFill>
                <a:srgbClr val="FF0000"/>
              </a:solidFill>
              <a:cs typeface="B Titr" panose="00000700000000000000" pitchFamily="2" charset="-78"/>
            </a:endParaRPr>
          </a:p>
        </p:txBody>
      </p:sp>
      <p:sp>
        <p:nvSpPr>
          <p:cNvPr id="3" name="Content Placeholder 2"/>
          <p:cNvSpPr>
            <a:spLocks noGrp="1"/>
          </p:cNvSpPr>
          <p:nvPr>
            <p:ph sz="half" idx="1"/>
          </p:nvPr>
        </p:nvSpPr>
        <p:spPr/>
        <p:txBody>
          <a:bodyPr>
            <a:normAutofit/>
          </a:bodyPr>
          <a:lstStyle/>
          <a:p>
            <a:pPr algn="r" rtl="1">
              <a:lnSpc>
                <a:spcPct val="170000"/>
              </a:lnSpc>
              <a:buFont typeface="Wingdings" panose="05000000000000000000" pitchFamily="2" charset="2"/>
              <a:buChar char="q"/>
            </a:pPr>
            <a:r>
              <a:rPr lang="fa-IR" sz="2000" b="1" dirty="0">
                <a:cs typeface="B Nazanin" panose="00000400000000000000" pitchFamily="2" charset="-78"/>
              </a:rPr>
              <a:t>پرداختن به یک مشکل (نه بیشتر)</a:t>
            </a:r>
          </a:p>
          <a:p>
            <a:pPr algn="r" rtl="1">
              <a:lnSpc>
                <a:spcPct val="170000"/>
              </a:lnSpc>
              <a:buFont typeface="Wingdings" panose="05000000000000000000" pitchFamily="2" charset="2"/>
              <a:buChar char="q"/>
            </a:pPr>
            <a:r>
              <a:rPr lang="fa-IR" sz="2000" b="1" dirty="0">
                <a:cs typeface="B Nazanin" panose="00000400000000000000" pitchFamily="2" charset="-78"/>
              </a:rPr>
              <a:t>جدا کردن احساس از رفتار</a:t>
            </a:r>
          </a:p>
          <a:p>
            <a:pPr algn="r" rtl="1">
              <a:lnSpc>
                <a:spcPct val="170000"/>
              </a:lnSpc>
              <a:buFont typeface="Wingdings" panose="05000000000000000000" pitchFamily="2" charset="2"/>
              <a:buChar char="q"/>
            </a:pPr>
            <a:r>
              <a:rPr lang="fa-IR" sz="2000" b="1" dirty="0">
                <a:cs typeface="B Nazanin" panose="00000400000000000000" pitchFamily="2" charset="-78"/>
              </a:rPr>
              <a:t>همدلی کردن</a:t>
            </a:r>
          </a:p>
          <a:p>
            <a:pPr algn="r" rtl="1">
              <a:lnSpc>
                <a:spcPct val="170000"/>
              </a:lnSpc>
              <a:buFont typeface="Wingdings" panose="05000000000000000000" pitchFamily="2" charset="2"/>
              <a:buChar char="q"/>
            </a:pPr>
            <a:r>
              <a:rPr lang="fa-IR" sz="2000" b="1" dirty="0">
                <a:cs typeface="B Nazanin" panose="00000400000000000000" pitchFamily="2" charset="-78"/>
              </a:rPr>
              <a:t>در نظر گرفتن فن وقفه</a:t>
            </a:r>
          </a:p>
          <a:p>
            <a:pPr algn="r" rtl="1">
              <a:lnSpc>
                <a:spcPct val="170000"/>
              </a:lnSpc>
              <a:buFont typeface="Wingdings" panose="05000000000000000000" pitchFamily="2" charset="2"/>
              <a:buChar char="q"/>
            </a:pPr>
            <a:r>
              <a:rPr lang="fa-IR" sz="2000" b="1" dirty="0">
                <a:cs typeface="B Nazanin" panose="00000400000000000000" pitchFamily="2" charset="-78"/>
              </a:rPr>
              <a:t>در نظر گرفتن روش برد- برد</a:t>
            </a:r>
          </a:p>
          <a:p>
            <a:pPr algn="r" rtl="1">
              <a:buFont typeface="Wingdings" panose="05000000000000000000" pitchFamily="2" charset="2"/>
              <a:buChar char="q"/>
            </a:pPr>
            <a:endParaRPr lang="en-US" sz="2000" dirty="0"/>
          </a:p>
        </p:txBody>
      </p:sp>
      <p:sp>
        <p:nvSpPr>
          <p:cNvPr id="4" name="Content Placeholder 3"/>
          <p:cNvSpPr>
            <a:spLocks noGrp="1"/>
          </p:cNvSpPr>
          <p:nvPr>
            <p:ph sz="half" idx="2"/>
          </p:nvPr>
        </p:nvSpPr>
        <p:spPr/>
        <p:txBody>
          <a:bodyPr/>
          <a:lstStyle/>
          <a:p>
            <a:pPr algn="r" rtl="1">
              <a:lnSpc>
                <a:spcPct val="150000"/>
              </a:lnSpc>
              <a:buFont typeface="Wingdings" panose="05000000000000000000" pitchFamily="2" charset="2"/>
              <a:buChar char="q"/>
            </a:pPr>
            <a:r>
              <a:rPr lang="fa-IR" sz="2000" b="1" dirty="0">
                <a:cs typeface="B Nazanin" panose="00000400000000000000" pitchFamily="2" charset="-78"/>
              </a:rPr>
              <a:t>گوش دادن </a:t>
            </a:r>
          </a:p>
          <a:p>
            <a:pPr algn="r" rtl="1">
              <a:lnSpc>
                <a:spcPct val="150000"/>
              </a:lnSpc>
              <a:buFont typeface="Wingdings" panose="05000000000000000000" pitchFamily="2" charset="2"/>
              <a:buChar char="q"/>
            </a:pPr>
            <a:r>
              <a:rPr lang="fa-IR" sz="2000" b="1" dirty="0">
                <a:cs typeface="B Nazanin" panose="00000400000000000000" pitchFamily="2" charset="-78"/>
              </a:rPr>
              <a:t>اجازه صحبت به دیگری دادن </a:t>
            </a:r>
          </a:p>
          <a:p>
            <a:pPr algn="r" rtl="1">
              <a:lnSpc>
                <a:spcPct val="150000"/>
              </a:lnSpc>
              <a:buFont typeface="Wingdings" panose="05000000000000000000" pitchFamily="2" charset="2"/>
              <a:buChar char="q"/>
            </a:pPr>
            <a:r>
              <a:rPr lang="fa-IR" sz="2000" b="1" dirty="0">
                <a:cs typeface="B Nazanin" panose="00000400000000000000" pitchFamily="2" charset="-78"/>
              </a:rPr>
              <a:t>مشخص کردن نوع تعارض</a:t>
            </a:r>
          </a:p>
          <a:p>
            <a:pPr algn="r" rtl="1">
              <a:lnSpc>
                <a:spcPct val="150000"/>
              </a:lnSpc>
              <a:buFont typeface="Wingdings" panose="05000000000000000000" pitchFamily="2" charset="2"/>
              <a:buChar char="q"/>
            </a:pPr>
            <a:r>
              <a:rPr lang="fa-IR" sz="2000" b="1" dirty="0">
                <a:cs typeface="B Nazanin" panose="00000400000000000000" pitchFamily="2" charset="-78"/>
              </a:rPr>
              <a:t>پرداختن به مشکل و دنبال مقصر نگشتن</a:t>
            </a:r>
          </a:p>
          <a:p>
            <a:pPr algn="r" rtl="1">
              <a:lnSpc>
                <a:spcPct val="150000"/>
              </a:lnSpc>
              <a:buFont typeface="Wingdings" panose="05000000000000000000" pitchFamily="2" charset="2"/>
              <a:buChar char="q"/>
            </a:pPr>
            <a:r>
              <a:rPr lang="fa-IR" sz="2000" b="1" dirty="0">
                <a:cs typeface="B Nazanin" panose="00000400000000000000" pitchFamily="2" charset="-78"/>
              </a:rPr>
              <a:t>راه حل ارائه دادن</a:t>
            </a:r>
          </a:p>
          <a:p>
            <a:pPr algn="r" rtl="1"/>
            <a:endParaRPr lang="en-US" dirty="0"/>
          </a:p>
        </p:txBody>
      </p:sp>
      <p:sp>
        <p:nvSpPr>
          <p:cNvPr id="5" name="Footer Placeholder 4"/>
          <p:cNvSpPr>
            <a:spLocks noGrp="1"/>
          </p:cNvSpPr>
          <p:nvPr>
            <p:ph type="ftr" sz="quarter" idx="11"/>
          </p:nvPr>
        </p:nvSpPr>
        <p:spPr/>
        <p:txBody>
          <a:bodyPr/>
          <a:lstStyle/>
          <a:p>
            <a:r>
              <a:rPr lang="en-US"/>
              <a:t>Dr. Anahita Babak</a:t>
            </a:r>
          </a:p>
        </p:txBody>
      </p:sp>
      <p:sp>
        <p:nvSpPr>
          <p:cNvPr id="6" name="Slide Number Placeholder 5"/>
          <p:cNvSpPr>
            <a:spLocks noGrp="1"/>
          </p:cNvSpPr>
          <p:nvPr>
            <p:ph type="sldNum" sz="quarter" idx="12"/>
          </p:nvPr>
        </p:nvSpPr>
        <p:spPr/>
        <p:txBody>
          <a:bodyPr/>
          <a:lstStyle/>
          <a:p>
            <a:fld id="{A5AB5983-C3ED-4C51-81C4-FE69B85493D5}" type="slidenum">
              <a:rPr lang="en-US" smtClean="0"/>
              <a:pPr/>
              <a:t>48</a:t>
            </a:fld>
            <a:endParaRPr lang="en-US"/>
          </a:p>
        </p:txBody>
      </p:sp>
    </p:spTree>
    <p:extLst>
      <p:ext uri="{BB962C8B-B14F-4D97-AF65-F5344CB8AC3E}">
        <p14:creationId xmlns:p14="http://schemas.microsoft.com/office/powerpoint/2010/main" val="19997042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963" y="686142"/>
            <a:ext cx="10058400" cy="1450757"/>
          </a:xfrm>
        </p:spPr>
        <p:txBody>
          <a:bodyPr>
            <a:normAutofit fontScale="90000"/>
          </a:bodyPr>
          <a:lstStyle/>
          <a:p>
            <a:pPr algn="r" rtl="1"/>
            <a:r>
              <a:rPr lang="ar-SA" sz="4000" b="1" dirty="0">
                <a:solidFill>
                  <a:srgbClr val="FF0000"/>
                </a:solidFill>
                <a:cs typeface="B Titr" panose="00000700000000000000" pitchFamily="2" charset="-78"/>
              </a:rPr>
              <a:t>رقابت</a:t>
            </a:r>
            <a:r>
              <a:rPr lang="fa-IR" sz="4000" b="1" dirty="0">
                <a:solidFill>
                  <a:srgbClr val="FF0000"/>
                </a:solidFill>
                <a:cs typeface="B Titr" panose="00000700000000000000" pitchFamily="2" charset="-78"/>
              </a:rPr>
              <a:t> </a:t>
            </a:r>
            <a:r>
              <a:rPr lang="en-US" sz="4000" b="1" dirty="0">
                <a:solidFill>
                  <a:srgbClr val="FF0000"/>
                </a:solidFill>
                <a:latin typeface="Aharoni" panose="02010803020104030203" pitchFamily="2" charset="-79"/>
                <a:cs typeface="Aharoni" panose="02010803020104030203" pitchFamily="2" charset="-79"/>
              </a:rPr>
              <a:t>Competition (or Fighting)</a:t>
            </a:r>
            <a:br>
              <a:rPr lang="en-US" sz="4000" b="1" dirty="0">
                <a:solidFill>
                  <a:srgbClr val="FF0000"/>
                </a:solidFill>
                <a:latin typeface="Aharoni" panose="02010803020104030203" pitchFamily="2" charset="-79"/>
                <a:cs typeface="Aharoni" panose="02010803020104030203" pitchFamily="2" charset="-79"/>
              </a:rPr>
            </a:br>
            <a:br>
              <a:rPr lang="en-US" b="1" dirty="0">
                <a:solidFill>
                  <a:srgbClr val="FF0000"/>
                </a:solidFill>
              </a:rPr>
            </a:br>
            <a:endParaRPr lang="en-US" dirty="0">
              <a:solidFill>
                <a:srgbClr val="FF0000"/>
              </a:solidFill>
            </a:endParaRPr>
          </a:p>
        </p:txBody>
      </p:sp>
      <p:sp>
        <p:nvSpPr>
          <p:cNvPr id="3" name="Content Placeholder 2"/>
          <p:cNvSpPr>
            <a:spLocks noGrp="1"/>
          </p:cNvSpPr>
          <p:nvPr>
            <p:ph idx="1"/>
          </p:nvPr>
        </p:nvSpPr>
        <p:spPr>
          <a:xfrm>
            <a:off x="489857" y="1861457"/>
            <a:ext cx="10960326" cy="3698454"/>
          </a:xfrm>
        </p:spPr>
        <p:txBody>
          <a:bodyPr>
            <a:noAutofit/>
          </a:bodyPr>
          <a:lstStyle/>
          <a:p>
            <a:pPr algn="r" rtl="1">
              <a:lnSpc>
                <a:spcPct val="150000"/>
              </a:lnSpc>
              <a:buFont typeface="Wingdings" panose="05000000000000000000" pitchFamily="2" charset="2"/>
              <a:buChar char="Ø"/>
            </a:pPr>
            <a:r>
              <a:rPr lang="ar-SA" sz="2200" b="1" dirty="0">
                <a:solidFill>
                  <a:schemeClr val="tx1"/>
                </a:solidFill>
                <a:cs typeface="B Nazanin" panose="00000400000000000000" pitchFamily="2" charset="-78"/>
              </a:rPr>
              <a:t>رقابت راهکاری است که در آن یک نفر برنده و طرف مقابل بازنده می شود</a:t>
            </a:r>
            <a:r>
              <a:rPr lang="en-US" sz="2200" b="1" dirty="0">
                <a:solidFill>
                  <a:schemeClr val="tx1"/>
                </a:solidFill>
                <a:cs typeface="B Nazanin" panose="00000400000000000000" pitchFamily="2" charset="-78"/>
              </a:rPr>
              <a:t>.</a:t>
            </a:r>
            <a:endParaRPr lang="fa-IR" sz="2200" b="1" dirty="0">
              <a:solidFill>
                <a:schemeClr val="tx1"/>
              </a:solidFill>
              <a:cs typeface="B Nazanin" panose="00000400000000000000" pitchFamily="2" charset="-78"/>
            </a:endParaRPr>
          </a:p>
          <a:p>
            <a:pPr algn="r" rtl="1">
              <a:lnSpc>
                <a:spcPct val="150000"/>
              </a:lnSpc>
              <a:buFont typeface="Wingdings" panose="05000000000000000000" pitchFamily="2" charset="2"/>
              <a:buChar char="Ø"/>
            </a:pPr>
            <a:r>
              <a:rPr lang="ar-SA" sz="2200" b="1" dirty="0">
                <a:solidFill>
                  <a:schemeClr val="tx1"/>
                </a:solidFill>
                <a:cs typeface="B Nazanin" panose="00000400000000000000" pitchFamily="2" charset="-78"/>
              </a:rPr>
              <a:t>افراد تهاجمی معمولا از این راهکار استفاده می کنند. در این حالت راه برای تعاملات سازنده یا تصمیم گیری مشترک بسته می شود</a:t>
            </a:r>
            <a:r>
              <a:rPr lang="en-US" sz="2200" b="1" dirty="0">
                <a:solidFill>
                  <a:schemeClr val="tx1"/>
                </a:solidFill>
                <a:cs typeface="B Nazanin" panose="00000400000000000000" pitchFamily="2" charset="-78"/>
              </a:rPr>
              <a:t>.</a:t>
            </a:r>
            <a:endParaRPr lang="fa-IR" sz="2200" b="1" dirty="0">
              <a:solidFill>
                <a:schemeClr val="tx1"/>
              </a:solidFill>
              <a:cs typeface="B Nazanin" panose="00000400000000000000" pitchFamily="2" charset="-78"/>
            </a:endParaRPr>
          </a:p>
          <a:p>
            <a:pPr algn="r" rtl="1">
              <a:lnSpc>
                <a:spcPct val="150000"/>
              </a:lnSpc>
              <a:buFont typeface="Wingdings" panose="05000000000000000000" pitchFamily="2" charset="2"/>
              <a:buChar char="Ø"/>
            </a:pPr>
            <a:r>
              <a:rPr lang="ar-SA" sz="2200" b="1" dirty="0">
                <a:solidFill>
                  <a:schemeClr val="tx1"/>
                </a:solidFill>
                <a:cs typeface="B Nazanin" panose="00000400000000000000" pitchFamily="2" charset="-78"/>
              </a:rPr>
              <a:t>البته زمانی که یکی از طرفین تعارض (در حالتی که در جایگاه برابر با طرف مقابل باشد) احساس کند حرف و نقطه نظر او نادیده گرفته می شود، ممکن است حالت تهاجمی و رقابتی به خود بگیرد</a:t>
            </a:r>
            <a:r>
              <a:rPr lang="fa-IR" sz="2200" b="1" dirty="0">
                <a:solidFill>
                  <a:schemeClr val="tx1"/>
                </a:solidFill>
                <a:cs typeface="B Nazanin" panose="00000400000000000000" pitchFamily="2" charset="-78"/>
              </a:rPr>
              <a:t>.</a:t>
            </a:r>
            <a:endParaRPr lang="en-US" sz="2200" b="1" dirty="0">
              <a:solidFill>
                <a:schemeClr val="tx1"/>
              </a:solidFill>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a:t>Dr. Anahita Babak</a:t>
            </a:r>
          </a:p>
        </p:txBody>
      </p:sp>
      <p:sp>
        <p:nvSpPr>
          <p:cNvPr id="5" name="Slide Number Placeholder 4"/>
          <p:cNvSpPr>
            <a:spLocks noGrp="1"/>
          </p:cNvSpPr>
          <p:nvPr>
            <p:ph type="sldNum" sz="quarter" idx="12"/>
          </p:nvPr>
        </p:nvSpPr>
        <p:spPr/>
        <p:txBody>
          <a:bodyPr/>
          <a:lstStyle/>
          <a:p>
            <a:fld id="{A5AB5983-C3ED-4C51-81C4-FE69B85493D5}" type="slidenum">
              <a:rPr lang="en-US" smtClean="0"/>
              <a:t>49</a:t>
            </a:fld>
            <a:endParaRPr lang="en-US"/>
          </a:p>
        </p:txBody>
      </p:sp>
    </p:spTree>
    <p:extLst>
      <p:ext uri="{BB962C8B-B14F-4D97-AF65-F5344CB8AC3E}">
        <p14:creationId xmlns:p14="http://schemas.microsoft.com/office/powerpoint/2010/main" val="10767176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solidFill>
                  <a:schemeClr val="tx1"/>
                </a:solidFill>
                <a:latin typeface="Helvetica" pitchFamily="34" charset="0"/>
                <a:cs typeface="B Titr" panose="00000700000000000000" pitchFamily="2" charset="-78"/>
              </a:rPr>
              <a:t>مراحل خشم :</a:t>
            </a:r>
            <a:br>
              <a:rPr lang="fa-IR" b="1" dirty="0">
                <a:solidFill>
                  <a:schemeClr val="tx1"/>
                </a:solidFill>
                <a:latin typeface="Helvetica" pitchFamily="34" charset="0"/>
                <a:cs typeface="B Titr" panose="00000700000000000000" pitchFamily="2" charset="-78"/>
              </a:rPr>
            </a:br>
            <a:endParaRPr lang="en-US" dirty="0">
              <a:solidFill>
                <a:schemeClr val="tx1"/>
              </a:solidFill>
              <a:cs typeface="B Titr" panose="00000700000000000000" pitchFamily="2" charset="-78"/>
            </a:endParaRPr>
          </a:p>
        </p:txBody>
      </p:sp>
      <p:sp>
        <p:nvSpPr>
          <p:cNvPr id="3" name="Content Placeholder 2"/>
          <p:cNvSpPr>
            <a:spLocks noGrp="1"/>
          </p:cNvSpPr>
          <p:nvPr>
            <p:ph idx="1"/>
          </p:nvPr>
        </p:nvSpPr>
        <p:spPr>
          <a:xfrm>
            <a:off x="424543" y="1607127"/>
            <a:ext cx="11080069" cy="4516582"/>
          </a:xfrm>
        </p:spPr>
        <p:txBody>
          <a:bodyPr>
            <a:normAutofit/>
          </a:bodyPr>
          <a:lstStyle/>
          <a:p>
            <a:pPr algn="just" rtl="1">
              <a:lnSpc>
                <a:spcPct val="150000"/>
              </a:lnSpc>
              <a:defRPr/>
            </a:pPr>
            <a:r>
              <a:rPr lang="fa-IR" sz="2400" b="1" dirty="0">
                <a:solidFill>
                  <a:srgbClr val="FF0000"/>
                </a:solidFill>
                <a:latin typeface="Helvetica" pitchFamily="34" charset="0"/>
                <a:ea typeface="+mj-ea"/>
                <a:cs typeface="B Titr" panose="00000700000000000000" pitchFamily="2" charset="-78"/>
              </a:rPr>
              <a:t>الف) مرحله پیش از خشم</a:t>
            </a:r>
          </a:p>
          <a:p>
            <a:pPr algn="just" rtl="1">
              <a:lnSpc>
                <a:spcPct val="150000"/>
              </a:lnSpc>
              <a:buFont typeface="Wingdings" panose="05000000000000000000" pitchFamily="2" charset="2"/>
              <a:buChar char="q"/>
              <a:defRPr/>
            </a:pPr>
            <a:r>
              <a:rPr lang="fa-IR" sz="2400" b="1" dirty="0">
                <a:solidFill>
                  <a:schemeClr val="tx1"/>
                </a:solidFill>
                <a:latin typeface="Helvetica" pitchFamily="34" charset="0"/>
                <a:ea typeface="+mj-ea"/>
                <a:cs typeface="B Nazanin" panose="00000400000000000000" pitchFamily="2" charset="-78"/>
              </a:rPr>
              <a:t>مرحله ای است که درآن اتفاقی که روی می دهد یک عامل بیرونی است. مانند: دیر کردن شوهر، بدقولی یک دوست، کسی به شما توهین می کند، کسی رفتار بدی در حق شما انجام می دهد به دنبال این اتفاق ، فکرهای منفی به ذهنتان می آید.</a:t>
            </a:r>
          </a:p>
          <a:p>
            <a:pPr algn="r" rtl="1">
              <a:lnSpc>
                <a:spcPct val="150000"/>
              </a:lnSpc>
              <a:buFont typeface="Wingdings" panose="05000000000000000000" pitchFamily="2" charset="2"/>
              <a:buChar char="q"/>
            </a:pPr>
            <a:r>
              <a:rPr lang="fa-IR" sz="2400" b="1" dirty="0">
                <a:solidFill>
                  <a:schemeClr val="tx1"/>
                </a:solidFill>
                <a:latin typeface="Helvetica" pitchFamily="34" charset="0"/>
                <a:ea typeface="+mj-ea"/>
                <a:cs typeface="B Nazanin" panose="00000400000000000000" pitchFamily="2" charset="-78"/>
              </a:rPr>
              <a:t>مرحله پیش از خشم مرحله ای است که به دلیل اتفاقات روی داده و افکار منفی، دچار احساس ناراحتی و تنش می شوید و اگر ناراحتی و تنش را برطرف نکنید خودبه خود به طرف مرحله خشم می روید. </a:t>
            </a:r>
          </a:p>
          <a:p>
            <a:pPr algn="r" rtl="1">
              <a:lnSpc>
                <a:spcPct val="150000"/>
              </a:lnSpc>
              <a:buFont typeface="Wingdings" panose="05000000000000000000" pitchFamily="2" charset="2"/>
              <a:buChar char="q"/>
            </a:pPr>
            <a:r>
              <a:rPr lang="fa-IR" sz="2400" b="1" dirty="0">
                <a:solidFill>
                  <a:schemeClr val="tx1"/>
                </a:solidFill>
                <a:latin typeface="Helvetica" pitchFamily="34" charset="0"/>
                <a:ea typeface="+mj-ea"/>
                <a:cs typeface="B Nazanin" panose="00000400000000000000" pitchFamily="2" charset="-78"/>
              </a:rPr>
              <a:t>نشانه هایی که در این مرحله تجربه می کنید نشانه های برانگیختگی بدنی نامیده می شود. </a:t>
            </a:r>
          </a:p>
          <a:p>
            <a:pPr algn="r" rtl="1">
              <a:lnSpc>
                <a:spcPct val="150000"/>
              </a:lnSpc>
            </a:pPr>
            <a:endParaRPr lang="en-US" sz="2400" dirty="0"/>
          </a:p>
          <a:p>
            <a:pPr algn="just" rtl="1">
              <a:lnSpc>
                <a:spcPct val="150000"/>
              </a:lnSpc>
              <a:defRPr/>
            </a:pPr>
            <a:endParaRPr lang="fa-IR" sz="2400" b="1" dirty="0">
              <a:solidFill>
                <a:schemeClr val="tx1"/>
              </a:solidFill>
              <a:latin typeface="Helvetica" pitchFamily="34" charset="0"/>
              <a:ea typeface="+mj-ea"/>
              <a:cs typeface="B Nazanin" panose="00000400000000000000" pitchFamily="2" charset="-78"/>
            </a:endParaRPr>
          </a:p>
          <a:p>
            <a:pPr algn="r" rtl="1"/>
            <a:endParaRPr lang="en-US" dirty="0">
              <a:solidFill>
                <a:schemeClr val="tx1"/>
              </a:solidFill>
              <a:cs typeface="B Nazanin" panose="00000400000000000000" pitchFamily="2" charset="-78"/>
            </a:endParaRPr>
          </a:p>
        </p:txBody>
      </p:sp>
      <p:sp>
        <p:nvSpPr>
          <p:cNvPr id="5" name="Slide Number Placeholder 4"/>
          <p:cNvSpPr>
            <a:spLocks noGrp="1"/>
          </p:cNvSpPr>
          <p:nvPr>
            <p:ph type="sldNum" sz="quarter" idx="12"/>
          </p:nvPr>
        </p:nvSpPr>
        <p:spPr/>
        <p:txBody>
          <a:bodyPr/>
          <a:lstStyle/>
          <a:p>
            <a:fld id="{A5AB5983-C3ED-4C51-81C4-FE69B85493D5}" type="slidenum">
              <a:rPr lang="en-US" smtClean="0"/>
              <a:t>5</a:t>
            </a:fld>
            <a:endParaRPr lang="en-US"/>
          </a:p>
        </p:txBody>
      </p:sp>
      <p:sp>
        <p:nvSpPr>
          <p:cNvPr id="6" name="Footer Placeholder 5"/>
          <p:cNvSpPr>
            <a:spLocks noGrp="1"/>
          </p:cNvSpPr>
          <p:nvPr>
            <p:ph type="ftr" sz="quarter" idx="11"/>
          </p:nvPr>
        </p:nvSpPr>
        <p:spPr/>
        <p:txBody>
          <a:bodyPr/>
          <a:lstStyle/>
          <a:p>
            <a:r>
              <a:rPr lang="en-US"/>
              <a:t>Dr. Anahita Babak</a:t>
            </a:r>
          </a:p>
        </p:txBody>
      </p:sp>
    </p:spTree>
    <p:extLst>
      <p:ext uri="{BB962C8B-B14F-4D97-AF65-F5344CB8AC3E}">
        <p14:creationId xmlns:p14="http://schemas.microsoft.com/office/powerpoint/2010/main" val="27807797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b="1" dirty="0">
                <a:solidFill>
                  <a:srgbClr val="FF0000"/>
                </a:solidFill>
                <a:cs typeface="B Titr" panose="00000700000000000000" pitchFamily="2" charset="-78"/>
              </a:rPr>
              <a:t>چند نکته دیگر برای حل تعارض</a:t>
            </a:r>
            <a:br>
              <a:rPr lang="en-US" b="1" dirty="0">
                <a:solidFill>
                  <a:srgbClr val="FF0000"/>
                </a:solidFill>
                <a:cs typeface="B Titr" panose="00000700000000000000" pitchFamily="2" charset="-78"/>
              </a:rPr>
            </a:b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p:txBody>
          <a:bodyPr>
            <a:noAutofit/>
          </a:bodyPr>
          <a:lstStyle/>
          <a:p>
            <a:pPr marL="0" indent="0" algn="r" rtl="1">
              <a:lnSpc>
                <a:spcPct val="150000"/>
              </a:lnSpc>
              <a:buNone/>
            </a:pPr>
            <a:r>
              <a:rPr lang="fa-IR" sz="2000" b="1" dirty="0">
                <a:cs typeface="B Nazanin" panose="00000400000000000000" pitchFamily="2" charset="-78"/>
              </a:rPr>
              <a:t>1- روی یک موضوع تمرکز کنید.</a:t>
            </a:r>
          </a:p>
          <a:p>
            <a:pPr marL="0" indent="0" algn="r" rtl="1">
              <a:lnSpc>
                <a:spcPct val="150000"/>
              </a:lnSpc>
              <a:buNone/>
            </a:pPr>
            <a:r>
              <a:rPr lang="fa-IR" sz="2000" b="1" dirty="0">
                <a:cs typeface="B Nazanin" panose="00000400000000000000" pitchFamily="2" charset="-78"/>
              </a:rPr>
              <a:t>2- به گذشته و وقایع ماضی نپردازید.</a:t>
            </a:r>
          </a:p>
          <a:p>
            <a:pPr marL="0" indent="0" algn="r" rtl="1">
              <a:lnSpc>
                <a:spcPct val="150000"/>
              </a:lnSpc>
              <a:buNone/>
            </a:pPr>
            <a:r>
              <a:rPr lang="fa-IR" sz="2000" b="1" dirty="0">
                <a:cs typeface="B Nazanin" panose="00000400000000000000" pitchFamily="2" charset="-78"/>
              </a:rPr>
              <a:t>3- جهت مطرح کردن تعارض، از به کاربردن جملات با ضمیر "تو" دوری کنید.</a:t>
            </a:r>
          </a:p>
          <a:p>
            <a:pPr marL="0" indent="0" algn="r" rtl="1">
              <a:lnSpc>
                <a:spcPct val="150000"/>
              </a:lnSpc>
              <a:buNone/>
            </a:pPr>
            <a:r>
              <a:rPr lang="fa-IR" sz="2000" b="1" dirty="0">
                <a:cs typeface="B Nazanin" panose="00000400000000000000" pitchFamily="2" charset="-78"/>
              </a:rPr>
              <a:t>4- از ضمیر "من" جهت بیان اختلاف و تعارض استفاده کنید.</a:t>
            </a:r>
          </a:p>
          <a:p>
            <a:pPr marL="0" indent="0" algn="r" rtl="1">
              <a:lnSpc>
                <a:spcPct val="150000"/>
              </a:lnSpc>
              <a:buNone/>
            </a:pPr>
            <a:r>
              <a:rPr lang="fa-IR" sz="2000" b="1" dirty="0">
                <a:cs typeface="B Nazanin" panose="00000400000000000000" pitchFamily="2" charset="-78"/>
              </a:rPr>
              <a:t>5- بلندی صدای خود را کنترل کنید.</a:t>
            </a:r>
          </a:p>
          <a:p>
            <a:pPr marL="0" indent="0" algn="r" rtl="1">
              <a:lnSpc>
                <a:spcPct val="150000"/>
              </a:lnSpc>
              <a:buNone/>
            </a:pPr>
            <a:r>
              <a:rPr lang="fa-IR" sz="2000" b="1" dirty="0">
                <a:cs typeface="B Nazanin" panose="00000400000000000000" pitchFamily="2" charset="-78"/>
              </a:rPr>
              <a:t>6- برای هم سخنرانی نکنید و به مانند کودک به طرف مقابل نگاه نکنید.</a:t>
            </a:r>
          </a:p>
          <a:p>
            <a:pPr algn="r" rtl="1"/>
            <a:endParaRPr lang="en-US" sz="2000" dirty="0"/>
          </a:p>
        </p:txBody>
      </p:sp>
      <p:sp>
        <p:nvSpPr>
          <p:cNvPr id="4" name="Footer Placeholder 3"/>
          <p:cNvSpPr>
            <a:spLocks noGrp="1"/>
          </p:cNvSpPr>
          <p:nvPr>
            <p:ph type="ftr" sz="quarter" idx="11"/>
          </p:nvPr>
        </p:nvSpPr>
        <p:spPr/>
        <p:txBody>
          <a:bodyPr/>
          <a:lstStyle/>
          <a:p>
            <a:r>
              <a:rPr lang="en-US"/>
              <a:t>Dr. Anahita Babak</a:t>
            </a:r>
          </a:p>
        </p:txBody>
      </p:sp>
      <p:sp>
        <p:nvSpPr>
          <p:cNvPr id="5" name="Slide Number Placeholder 4"/>
          <p:cNvSpPr>
            <a:spLocks noGrp="1"/>
          </p:cNvSpPr>
          <p:nvPr>
            <p:ph type="sldNum" sz="quarter" idx="12"/>
          </p:nvPr>
        </p:nvSpPr>
        <p:spPr/>
        <p:txBody>
          <a:bodyPr/>
          <a:lstStyle/>
          <a:p>
            <a:fld id="{A5AB5983-C3ED-4C51-81C4-FE69B85493D5}" type="slidenum">
              <a:rPr lang="en-US" smtClean="0"/>
              <a:pPr/>
              <a:t>50</a:t>
            </a:fld>
            <a:endParaRPr lang="en-US"/>
          </a:p>
        </p:txBody>
      </p:sp>
    </p:spTree>
    <p:extLst>
      <p:ext uri="{BB962C8B-B14F-4D97-AF65-F5344CB8AC3E}">
        <p14:creationId xmlns:p14="http://schemas.microsoft.com/office/powerpoint/2010/main" val="41370070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9672" y="171669"/>
            <a:ext cx="10058400" cy="968440"/>
          </a:xfrm>
        </p:spPr>
        <p:txBody>
          <a:bodyPr>
            <a:normAutofit/>
          </a:bodyPr>
          <a:lstStyle/>
          <a:p>
            <a:pPr algn="ctr" rtl="1"/>
            <a:r>
              <a:rPr lang="fa-IR" sz="3200" dirty="0">
                <a:solidFill>
                  <a:srgbClr val="FF0000"/>
                </a:solidFill>
                <a:cs typeface="B Titr" panose="00000700000000000000" pitchFamily="2" charset="-78"/>
              </a:rPr>
              <a:t>ارتباط روش های حل تعارض با میزان اهمیت به خود و دیگران</a:t>
            </a:r>
            <a:endParaRPr lang="en-US" sz="3200" dirty="0">
              <a:solidFill>
                <a:srgbClr val="FF0000"/>
              </a:solidFill>
              <a:cs typeface="B Titr" panose="00000700000000000000" pitchFamily="2" charset="-78"/>
            </a:endParaRPr>
          </a:p>
        </p:txBody>
      </p:sp>
      <p:sp>
        <p:nvSpPr>
          <p:cNvPr id="3" name="Content Placeholder 2"/>
          <p:cNvSpPr>
            <a:spLocks noGrp="1"/>
          </p:cNvSpPr>
          <p:nvPr>
            <p:ph idx="1"/>
          </p:nvPr>
        </p:nvSpPr>
        <p:spPr/>
        <p:txBody>
          <a:bodyPr/>
          <a:lstStyle/>
          <a:p>
            <a:endParaRPr lang="en-US"/>
          </a:p>
        </p:txBody>
      </p:sp>
      <p:sp>
        <p:nvSpPr>
          <p:cNvPr id="4" name="Footer Placeholder 3"/>
          <p:cNvSpPr>
            <a:spLocks noGrp="1"/>
          </p:cNvSpPr>
          <p:nvPr>
            <p:ph type="ftr" sz="quarter" idx="11"/>
          </p:nvPr>
        </p:nvSpPr>
        <p:spPr/>
        <p:txBody>
          <a:bodyPr/>
          <a:lstStyle/>
          <a:p>
            <a:r>
              <a:rPr lang="en-US"/>
              <a:t>Dr. Anahita Babak</a:t>
            </a:r>
          </a:p>
        </p:txBody>
      </p:sp>
      <p:sp>
        <p:nvSpPr>
          <p:cNvPr id="5" name="Slide Number Placeholder 4"/>
          <p:cNvSpPr>
            <a:spLocks noGrp="1"/>
          </p:cNvSpPr>
          <p:nvPr>
            <p:ph type="sldNum" sz="quarter" idx="12"/>
          </p:nvPr>
        </p:nvSpPr>
        <p:spPr/>
        <p:txBody>
          <a:bodyPr/>
          <a:lstStyle/>
          <a:p>
            <a:fld id="{A5AB5983-C3ED-4C51-81C4-FE69B85493D5}" type="slidenum">
              <a:rPr lang="en-US" smtClean="0"/>
              <a:pPr/>
              <a:t>51</a:t>
            </a:fld>
            <a:endParaRPr lang="en-US"/>
          </a:p>
        </p:txBody>
      </p:sp>
      <p:pic>
        <p:nvPicPr>
          <p:cNvPr id="7" name="Picture 6"/>
          <p:cNvPicPr>
            <a:picLocks noChangeAspect="1"/>
          </p:cNvPicPr>
          <p:nvPr/>
        </p:nvPicPr>
        <p:blipFill>
          <a:blip r:embed="rId2"/>
          <a:stretch>
            <a:fillRect/>
          </a:stretch>
        </p:blipFill>
        <p:spPr>
          <a:xfrm>
            <a:off x="1154953" y="1435454"/>
            <a:ext cx="8991600" cy="4866319"/>
          </a:xfrm>
          <a:prstGeom prst="rect">
            <a:avLst/>
          </a:prstGeom>
        </p:spPr>
      </p:pic>
    </p:spTree>
    <p:extLst>
      <p:ext uri="{BB962C8B-B14F-4D97-AF65-F5344CB8AC3E}">
        <p14:creationId xmlns:p14="http://schemas.microsoft.com/office/powerpoint/2010/main" val="66768218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4000" dirty="0">
                <a:solidFill>
                  <a:srgbClr val="C00000"/>
                </a:solidFill>
                <a:cs typeface="B Titr" panose="00000700000000000000" pitchFamily="2" charset="-78"/>
              </a:rPr>
              <a:t>مهارت های ضروری جهت مدیریت صحیح تعارض</a:t>
            </a:r>
            <a:endParaRPr lang="en-US" sz="4000" dirty="0">
              <a:solidFill>
                <a:srgbClr val="C0000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algn="r" rtl="1">
              <a:lnSpc>
                <a:spcPct val="150000"/>
              </a:lnSpc>
              <a:buFont typeface="Wingdings" panose="05000000000000000000" pitchFamily="2" charset="2"/>
              <a:buChar char="Ø"/>
            </a:pPr>
            <a:r>
              <a:rPr lang="fa-IR" sz="2400" b="1" dirty="0">
                <a:cs typeface="B Nazanin" panose="00000400000000000000" pitchFamily="2" charset="-78"/>
              </a:rPr>
              <a:t>قاطعیت (جرات ورزی)</a:t>
            </a:r>
          </a:p>
          <a:p>
            <a:pPr algn="r" rtl="1">
              <a:lnSpc>
                <a:spcPct val="150000"/>
              </a:lnSpc>
              <a:buFont typeface="Wingdings" panose="05000000000000000000" pitchFamily="2" charset="2"/>
              <a:buChar char="Ø"/>
            </a:pPr>
            <a:r>
              <a:rPr lang="fa-IR" sz="2400" b="1" dirty="0">
                <a:cs typeface="B Nazanin" panose="00000400000000000000" pitchFamily="2" charset="-78"/>
              </a:rPr>
              <a:t>مهارت ارتباط بین فردی موثر</a:t>
            </a:r>
          </a:p>
          <a:p>
            <a:pPr algn="r" rtl="1">
              <a:lnSpc>
                <a:spcPct val="150000"/>
              </a:lnSpc>
              <a:buFont typeface="Wingdings" panose="05000000000000000000" pitchFamily="2" charset="2"/>
              <a:buChar char="Ø"/>
            </a:pPr>
            <a:r>
              <a:rPr lang="fa-IR" sz="2400" b="1" dirty="0">
                <a:cs typeface="B Nazanin" panose="00000400000000000000" pitchFamily="2" charset="-78"/>
              </a:rPr>
              <a:t>مهارت حل مسئله</a:t>
            </a:r>
          </a:p>
          <a:p>
            <a:pPr algn="r" rtl="1">
              <a:lnSpc>
                <a:spcPct val="150000"/>
              </a:lnSpc>
              <a:buFont typeface="Wingdings" panose="05000000000000000000" pitchFamily="2" charset="2"/>
              <a:buChar char="Ø"/>
            </a:pPr>
            <a:r>
              <a:rPr lang="fa-IR" sz="2400" b="1" dirty="0">
                <a:cs typeface="B Nazanin" panose="00000400000000000000" pitchFamily="2" charset="-78"/>
              </a:rPr>
              <a:t>توان همدلی</a:t>
            </a:r>
          </a:p>
          <a:p>
            <a:pPr algn="r" rtl="1">
              <a:lnSpc>
                <a:spcPct val="150000"/>
              </a:lnSpc>
              <a:buFont typeface="Wingdings" panose="05000000000000000000" pitchFamily="2" charset="2"/>
              <a:buChar char="Ø"/>
            </a:pPr>
            <a:r>
              <a:rPr lang="fa-IR" sz="2400" b="1" dirty="0">
                <a:cs typeface="B Nazanin" panose="00000400000000000000" pitchFamily="2" charset="-78"/>
              </a:rPr>
              <a:t>هوش هیجانی</a:t>
            </a:r>
            <a:endParaRPr lang="en-US" sz="2400" b="1" dirty="0">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a:t>Dr. Anahita Babak</a:t>
            </a:r>
          </a:p>
        </p:txBody>
      </p:sp>
      <p:sp>
        <p:nvSpPr>
          <p:cNvPr id="5" name="Slide Number Placeholder 4"/>
          <p:cNvSpPr>
            <a:spLocks noGrp="1"/>
          </p:cNvSpPr>
          <p:nvPr>
            <p:ph type="sldNum" sz="quarter" idx="12"/>
          </p:nvPr>
        </p:nvSpPr>
        <p:spPr/>
        <p:txBody>
          <a:bodyPr/>
          <a:lstStyle/>
          <a:p>
            <a:fld id="{A5AB5983-C3ED-4C51-81C4-FE69B85493D5}" type="slidenum">
              <a:rPr lang="en-US" smtClean="0"/>
              <a:t>52</a:t>
            </a:fld>
            <a:endParaRPr lang="en-US"/>
          </a:p>
        </p:txBody>
      </p:sp>
    </p:spTree>
    <p:extLst>
      <p:ext uri="{BB962C8B-B14F-4D97-AF65-F5344CB8AC3E}">
        <p14:creationId xmlns:p14="http://schemas.microsoft.com/office/powerpoint/2010/main" val="8891247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sz="3200" b="1" dirty="0">
                <a:solidFill>
                  <a:srgbClr val="FF0000"/>
                </a:solidFill>
                <a:cs typeface="B Titr" panose="00000700000000000000" pitchFamily="2" charset="-78"/>
              </a:rPr>
              <a:t>بكارگيري استراتژي مناسب</a:t>
            </a:r>
            <a:br>
              <a:rPr lang="fa-IR" sz="3200" dirty="0">
                <a:solidFill>
                  <a:srgbClr val="FF0000"/>
                </a:solidFill>
                <a:cs typeface="B Titr" panose="00000700000000000000" pitchFamily="2" charset="-78"/>
              </a:rPr>
            </a:br>
            <a:endParaRPr lang="en-US" sz="3200" dirty="0">
              <a:solidFill>
                <a:srgbClr val="FF0000"/>
              </a:solidFill>
              <a:cs typeface="B Titr" panose="00000700000000000000" pitchFamily="2" charset="-78"/>
            </a:endParaRPr>
          </a:p>
        </p:txBody>
      </p:sp>
      <p:sp>
        <p:nvSpPr>
          <p:cNvPr id="3" name="Content Placeholder 2"/>
          <p:cNvSpPr>
            <a:spLocks noGrp="1"/>
          </p:cNvSpPr>
          <p:nvPr>
            <p:ph idx="1"/>
          </p:nvPr>
        </p:nvSpPr>
        <p:spPr/>
        <p:txBody>
          <a:bodyPr>
            <a:normAutofit/>
          </a:bodyPr>
          <a:lstStyle/>
          <a:p>
            <a:pPr algn="r" rtl="1">
              <a:lnSpc>
                <a:spcPct val="150000"/>
              </a:lnSpc>
            </a:pPr>
            <a:r>
              <a:rPr lang="fa-IR" sz="2400" b="1" dirty="0">
                <a:cs typeface="B Nazanin" panose="00000400000000000000" pitchFamily="2" charset="-78"/>
              </a:rPr>
              <a:t>نكته مهم در اينجا اين است كه هيچ يك از اين سبكها مردود نيست بلكه براي موقعيتهاي مختلف مي توان از هريك از اين سبكها استفاده كرد.</a:t>
            </a:r>
          </a:p>
          <a:p>
            <a:pPr algn="r" rtl="1">
              <a:lnSpc>
                <a:spcPct val="150000"/>
              </a:lnSpc>
            </a:pPr>
            <a:r>
              <a:rPr lang="fa-IR" sz="2400" b="1" dirty="0">
                <a:cs typeface="B Nazanin" panose="00000400000000000000" pitchFamily="2" charset="-78"/>
              </a:rPr>
              <a:t>مديريت تعارض هنر به كاربردن سبك مناسب در شرايط مختلف مي باشد. </a:t>
            </a:r>
            <a:br>
              <a:rPr lang="fa-IR" sz="2400" b="1" dirty="0">
                <a:cs typeface="B Nazanin" panose="00000400000000000000" pitchFamily="2" charset="-78"/>
              </a:rPr>
            </a:br>
            <a:endParaRPr lang="en-US" sz="2400" b="1" dirty="0">
              <a:cs typeface="B Nazanin" panose="00000400000000000000" pitchFamily="2" charset="-78"/>
            </a:endParaRPr>
          </a:p>
        </p:txBody>
      </p:sp>
      <p:sp>
        <p:nvSpPr>
          <p:cNvPr id="4" name="Footer Placeholder 3"/>
          <p:cNvSpPr>
            <a:spLocks noGrp="1"/>
          </p:cNvSpPr>
          <p:nvPr>
            <p:ph type="ftr" sz="quarter" idx="11"/>
          </p:nvPr>
        </p:nvSpPr>
        <p:spPr/>
        <p:txBody>
          <a:bodyPr/>
          <a:lstStyle/>
          <a:p>
            <a:r>
              <a:rPr lang="en-US"/>
              <a:t>Dr. Anahita Babak</a:t>
            </a:r>
          </a:p>
        </p:txBody>
      </p:sp>
      <p:sp>
        <p:nvSpPr>
          <p:cNvPr id="5" name="Slide Number Placeholder 4"/>
          <p:cNvSpPr>
            <a:spLocks noGrp="1"/>
          </p:cNvSpPr>
          <p:nvPr>
            <p:ph type="sldNum" sz="quarter" idx="12"/>
          </p:nvPr>
        </p:nvSpPr>
        <p:spPr/>
        <p:txBody>
          <a:bodyPr/>
          <a:lstStyle/>
          <a:p>
            <a:fld id="{A5AB5983-C3ED-4C51-81C4-FE69B85493D5}" type="slidenum">
              <a:rPr lang="en-US" smtClean="0"/>
              <a:pPr/>
              <a:t>53</a:t>
            </a:fld>
            <a:endParaRPr lang="en-US"/>
          </a:p>
        </p:txBody>
      </p:sp>
    </p:spTree>
    <p:extLst>
      <p:ext uri="{BB962C8B-B14F-4D97-AF65-F5344CB8AC3E}">
        <p14:creationId xmlns:p14="http://schemas.microsoft.com/office/powerpoint/2010/main" val="65500955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Slide Number Placeholder 3"/>
          <p:cNvSpPr>
            <a:spLocks noGrp="1"/>
          </p:cNvSpPr>
          <p:nvPr>
            <p:ph type="sldNum" sz="quarter" idx="12"/>
          </p:nvPr>
        </p:nvSpPr>
        <p:spPr/>
        <p:txBody>
          <a:bodyPr/>
          <a:lstStyle/>
          <a:p>
            <a:pPr>
              <a:defRPr/>
            </a:pPr>
            <a:fld id="{DF76F2E6-87D6-46E1-9E6F-0416FC5AE5DB}" type="slidenum">
              <a:rPr lang="ar-SA" smtClean="0"/>
              <a:pPr>
                <a:defRPr/>
              </a:pPr>
              <a:t>54</a:t>
            </a:fld>
            <a:endParaRPr lang="en-US"/>
          </a:p>
        </p:txBody>
      </p:sp>
      <p:pic>
        <p:nvPicPr>
          <p:cNvPr id="24580" name="Picture 4" descr="J0175428"/>
          <p:cNvPicPr>
            <a:picLocks noChangeAspect="1" noChangeArrowheads="1"/>
          </p:cNvPicPr>
          <p:nvPr/>
        </p:nvPicPr>
        <p:blipFill>
          <a:blip r:embed="rId2" cstate="print"/>
          <a:srcRect/>
          <a:stretch>
            <a:fillRect/>
          </a:stretch>
        </p:blipFill>
        <p:spPr bwMode="auto">
          <a:xfrm>
            <a:off x="1524000" y="1820"/>
            <a:ext cx="9144000" cy="6858000"/>
          </a:xfrm>
          <a:prstGeom prst="rect">
            <a:avLst/>
          </a:prstGeom>
          <a:noFill/>
          <a:ln w="9525">
            <a:noFill/>
            <a:miter lim="800000"/>
            <a:headEnd/>
            <a:tailEnd/>
          </a:ln>
        </p:spPr>
      </p:pic>
      <p:sp>
        <p:nvSpPr>
          <p:cNvPr id="2" name="TextBox 1"/>
          <p:cNvSpPr txBox="1"/>
          <p:nvPr/>
        </p:nvSpPr>
        <p:spPr>
          <a:xfrm>
            <a:off x="2351584" y="404664"/>
            <a:ext cx="7704856" cy="707886"/>
          </a:xfrm>
          <a:prstGeom prst="rect">
            <a:avLst/>
          </a:prstGeom>
          <a:noFill/>
        </p:spPr>
        <p:txBody>
          <a:bodyPr wrap="square" rtlCol="0">
            <a:spAutoFit/>
          </a:bodyPr>
          <a:lstStyle/>
          <a:p>
            <a:pPr algn="ctr" rtl="1"/>
            <a:r>
              <a:rPr lang="fa-IR" sz="4000" b="1" dirty="0">
                <a:effectLst>
                  <a:outerShdw blurRad="38100" dist="38100" dir="2700000" algn="tl">
                    <a:srgbClr val="000000">
                      <a:alpha val="43137"/>
                    </a:srgbClr>
                  </a:outerShdw>
                </a:effectLst>
                <a:cs typeface="B Titr" panose="00000700000000000000" pitchFamily="2" charset="-78"/>
              </a:rPr>
              <a:t>از توجه شما سپاسگزارم</a:t>
            </a:r>
            <a:endParaRPr lang="en-US" sz="4000" dirty="0">
              <a:cs typeface="B Titr" panose="00000700000000000000" pitchFamily="2" charset="-78"/>
            </a:endParaRPr>
          </a:p>
        </p:txBody>
      </p:sp>
      <p:sp>
        <p:nvSpPr>
          <p:cNvPr id="3" name="Footer Placeholder 2"/>
          <p:cNvSpPr>
            <a:spLocks noGrp="1"/>
          </p:cNvSpPr>
          <p:nvPr>
            <p:ph type="ftr" sz="quarter" idx="11"/>
          </p:nvPr>
        </p:nvSpPr>
        <p:spPr/>
        <p:txBody>
          <a:bodyPr/>
          <a:lstStyle/>
          <a:p>
            <a:r>
              <a:rPr lang="en-US"/>
              <a:t>Dr. Anahita Babak</a:t>
            </a:r>
          </a:p>
        </p:txBody>
      </p:sp>
    </p:spTree>
    <p:extLst>
      <p:ext uri="{BB962C8B-B14F-4D97-AF65-F5344CB8AC3E}">
        <p14:creationId xmlns:p14="http://schemas.microsoft.com/office/powerpoint/2010/main" val="35024607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4400" b="1" dirty="0">
                <a:cs typeface="B Titr" panose="00000700000000000000" pitchFamily="2" charset="-78"/>
              </a:rPr>
              <a:t>مثال افکار منفی</a:t>
            </a:r>
            <a:endParaRPr lang="en-US" sz="4400" b="1" dirty="0">
              <a:cs typeface="B Titr" panose="00000700000000000000" pitchFamily="2" charset="-78"/>
            </a:endParaRPr>
          </a:p>
        </p:txBody>
      </p:sp>
      <p:sp>
        <p:nvSpPr>
          <p:cNvPr id="3" name="Content Placeholder 2"/>
          <p:cNvSpPr>
            <a:spLocks noGrp="1"/>
          </p:cNvSpPr>
          <p:nvPr>
            <p:ph idx="1"/>
          </p:nvPr>
        </p:nvSpPr>
        <p:spPr>
          <a:xfrm>
            <a:off x="1097280" y="1904999"/>
            <a:ext cx="10407332" cy="4509655"/>
          </a:xfrm>
        </p:spPr>
        <p:txBody>
          <a:bodyPr>
            <a:normAutofit/>
          </a:bodyPr>
          <a:lstStyle/>
          <a:p>
            <a:pPr algn="just" rtl="1">
              <a:lnSpc>
                <a:spcPct val="150000"/>
              </a:lnSpc>
              <a:buFont typeface="Wingdings" panose="05000000000000000000" pitchFamily="2" charset="2"/>
              <a:buChar char="v"/>
              <a:defRPr/>
            </a:pPr>
            <a:r>
              <a:rPr lang="fa-IR" sz="2400" b="1" dirty="0">
                <a:solidFill>
                  <a:schemeClr val="tx1">
                    <a:lumMod val="85000"/>
                    <a:lumOff val="15000"/>
                  </a:schemeClr>
                </a:solidFill>
                <a:latin typeface="+mj-lt"/>
                <a:ea typeface="+mj-ea"/>
                <a:cs typeface="B Nazanin" panose="00000400000000000000" pitchFamily="2" charset="-78"/>
              </a:rPr>
              <a:t>دایم دیر می کند، چند بار به او تذکر دادم دیر نکند، اصلاً نظر من برایش مهم نیست، هر کاری دلش خواست می کند.</a:t>
            </a:r>
          </a:p>
          <a:p>
            <a:pPr algn="just" rtl="1">
              <a:lnSpc>
                <a:spcPct val="150000"/>
              </a:lnSpc>
              <a:buFont typeface="Wingdings" panose="05000000000000000000" pitchFamily="2" charset="2"/>
              <a:buChar char="v"/>
              <a:defRPr/>
            </a:pPr>
            <a:r>
              <a:rPr lang="fa-IR" sz="2400" b="1" dirty="0">
                <a:solidFill>
                  <a:schemeClr val="tx1">
                    <a:lumMod val="85000"/>
                    <a:lumOff val="15000"/>
                  </a:schemeClr>
                </a:solidFill>
                <a:latin typeface="+mj-lt"/>
                <a:ea typeface="+mj-ea"/>
                <a:cs typeface="B Nazanin" panose="00000400000000000000" pitchFamily="2" charset="-78"/>
              </a:rPr>
              <a:t> بدقول است، این اولین بارش نیست که بدقولی می کند و مرا جدی نمی گیرد، عمداً بدقولی می کند تا حرص مرا در بیاورد.</a:t>
            </a:r>
          </a:p>
          <a:p>
            <a:pPr algn="just" rtl="1">
              <a:lnSpc>
                <a:spcPct val="150000"/>
              </a:lnSpc>
              <a:buFont typeface="Wingdings" panose="05000000000000000000" pitchFamily="2" charset="2"/>
              <a:buChar char="v"/>
              <a:defRPr/>
            </a:pPr>
            <a:r>
              <a:rPr lang="fa-IR" sz="2400" b="1" dirty="0">
                <a:solidFill>
                  <a:schemeClr val="tx1">
                    <a:lumMod val="85000"/>
                    <a:lumOff val="15000"/>
                  </a:schemeClr>
                </a:solidFill>
                <a:latin typeface="+mj-lt"/>
                <a:ea typeface="+mj-ea"/>
                <a:cs typeface="B Nazanin" panose="00000400000000000000" pitchFamily="2" charset="-78"/>
              </a:rPr>
              <a:t> توهین می کند. خیلی بی فرهنگ و بی ادب است. اگر جوابش را ندهم فکر می کند که از او ترسیده  و جا زده ام. بهتر است پاسخ دندان شکنی بدهم تا سر جایش بنشیند.</a:t>
            </a:r>
          </a:p>
          <a:p>
            <a:pPr algn="r" rtl="1">
              <a:lnSpc>
                <a:spcPct val="150000"/>
              </a:lnSpc>
              <a:buFont typeface="Wingdings" panose="05000000000000000000" pitchFamily="2" charset="2"/>
              <a:buChar char="v"/>
            </a:pPr>
            <a:endParaRPr lang="en-US" sz="2400" b="1" dirty="0">
              <a:solidFill>
                <a:schemeClr val="tx1">
                  <a:lumMod val="85000"/>
                  <a:lumOff val="15000"/>
                </a:schemeClr>
              </a:solidFill>
              <a:latin typeface="+mj-lt"/>
              <a:ea typeface="+mj-ea"/>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A5AB5983-C3ED-4C51-81C4-FE69B85493D5}" type="slidenum">
              <a:rPr lang="en-US" smtClean="0"/>
              <a:t>6</a:t>
            </a:fld>
            <a:endParaRPr lang="en-US"/>
          </a:p>
        </p:txBody>
      </p:sp>
      <p:sp>
        <p:nvSpPr>
          <p:cNvPr id="5" name="Footer Placeholder 4"/>
          <p:cNvSpPr>
            <a:spLocks noGrp="1"/>
          </p:cNvSpPr>
          <p:nvPr>
            <p:ph type="ftr" sz="quarter" idx="11"/>
          </p:nvPr>
        </p:nvSpPr>
        <p:spPr/>
        <p:txBody>
          <a:bodyPr/>
          <a:lstStyle/>
          <a:p>
            <a:r>
              <a:rPr lang="en-US"/>
              <a:t>Dr. Anahita Babak</a:t>
            </a:r>
          </a:p>
        </p:txBody>
      </p:sp>
    </p:spTree>
    <p:extLst>
      <p:ext uri="{BB962C8B-B14F-4D97-AF65-F5344CB8AC3E}">
        <p14:creationId xmlns:p14="http://schemas.microsoft.com/office/powerpoint/2010/main" val="7865606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4000" b="1" dirty="0">
                <a:solidFill>
                  <a:schemeClr val="tx1"/>
                </a:solidFill>
                <a:latin typeface="Helvetica" pitchFamily="34" charset="0"/>
                <a:cs typeface="B Titr" panose="00000700000000000000" pitchFamily="2" charset="-78"/>
              </a:rPr>
              <a:t>نشانه های برانگیختگی بدنی</a:t>
            </a:r>
            <a:br>
              <a:rPr lang="fa-IR" sz="4000" b="1" dirty="0">
                <a:solidFill>
                  <a:schemeClr val="tx1"/>
                </a:solidFill>
                <a:latin typeface="Helvetica" pitchFamily="34" charset="0"/>
                <a:cs typeface="B Titr" panose="00000700000000000000" pitchFamily="2" charset="-78"/>
              </a:rPr>
            </a:br>
            <a:endParaRPr lang="en-US" sz="4000" dirty="0"/>
          </a:p>
        </p:txBody>
      </p:sp>
      <p:sp>
        <p:nvSpPr>
          <p:cNvPr id="3" name="Content Placeholder 2"/>
          <p:cNvSpPr>
            <a:spLocks noGrp="1"/>
          </p:cNvSpPr>
          <p:nvPr>
            <p:ph sz="half" idx="1"/>
          </p:nvPr>
        </p:nvSpPr>
        <p:spPr/>
        <p:txBody>
          <a:bodyPr/>
          <a:lstStyle/>
          <a:p>
            <a:pPr algn="r" rtl="1">
              <a:lnSpc>
                <a:spcPct val="125000"/>
              </a:lnSpc>
              <a:buFont typeface="Wingdings" panose="05000000000000000000" pitchFamily="2" charset="2"/>
              <a:buChar char="Ø"/>
            </a:pPr>
            <a:r>
              <a:rPr lang="fa-IR" b="1" dirty="0">
                <a:cs typeface="B Nazanin" panose="00000400000000000000" pitchFamily="2" charset="-78"/>
              </a:rPr>
              <a:t>فشار در قفسه سینه</a:t>
            </a:r>
          </a:p>
          <a:p>
            <a:pPr algn="r" rtl="1">
              <a:lnSpc>
                <a:spcPct val="125000"/>
              </a:lnSpc>
              <a:buFont typeface="Wingdings" panose="05000000000000000000" pitchFamily="2" charset="2"/>
              <a:buChar char="Ø"/>
            </a:pPr>
            <a:r>
              <a:rPr lang="fa-IR" b="1" dirty="0">
                <a:cs typeface="B Nazanin" panose="00000400000000000000" pitchFamily="2" charset="-78"/>
              </a:rPr>
              <a:t>تعریق کف دستان</a:t>
            </a:r>
          </a:p>
          <a:p>
            <a:pPr algn="r" rtl="1">
              <a:lnSpc>
                <a:spcPct val="125000"/>
              </a:lnSpc>
              <a:buFont typeface="Wingdings" panose="05000000000000000000" pitchFamily="2" charset="2"/>
              <a:buChar char="Ø"/>
            </a:pPr>
            <a:r>
              <a:rPr lang="fa-IR" b="1" dirty="0">
                <a:cs typeface="B Nazanin" panose="00000400000000000000" pitchFamily="2" charset="-78"/>
              </a:rPr>
              <a:t>فشردن دندان ها</a:t>
            </a:r>
          </a:p>
          <a:p>
            <a:pPr algn="r" rtl="1">
              <a:lnSpc>
                <a:spcPct val="125000"/>
              </a:lnSpc>
              <a:buFont typeface="Wingdings" panose="05000000000000000000" pitchFamily="2" charset="2"/>
              <a:buChar char="Ø"/>
            </a:pPr>
            <a:r>
              <a:rPr lang="fa-IR" b="1" dirty="0">
                <a:cs typeface="B Nazanin" panose="00000400000000000000" pitchFamily="2" charset="-78"/>
              </a:rPr>
              <a:t>لرزش دست</a:t>
            </a:r>
          </a:p>
          <a:p>
            <a:pPr algn="r" rtl="1">
              <a:lnSpc>
                <a:spcPct val="125000"/>
              </a:lnSpc>
              <a:buFont typeface="Wingdings" panose="05000000000000000000" pitchFamily="2" charset="2"/>
              <a:buChar char="Ø"/>
            </a:pPr>
            <a:r>
              <a:rPr lang="fa-IR" b="1" dirty="0">
                <a:solidFill>
                  <a:schemeClr val="tx1"/>
                </a:solidFill>
                <a:latin typeface="Helvetica" pitchFamily="34" charset="0"/>
                <a:cs typeface="B Nazanin" panose="00000400000000000000" pitchFamily="2" charset="-78"/>
              </a:rPr>
              <a:t>بی قراری و ناراحتی</a:t>
            </a:r>
            <a:endParaRPr lang="fa-IR" b="1" dirty="0">
              <a:cs typeface="B Nazanin" panose="00000400000000000000" pitchFamily="2" charset="-78"/>
            </a:endParaRPr>
          </a:p>
          <a:p>
            <a:pPr algn="r" rtl="1">
              <a:lnSpc>
                <a:spcPct val="125000"/>
              </a:lnSpc>
              <a:buFont typeface="Wingdings" panose="05000000000000000000" pitchFamily="2" charset="2"/>
              <a:buChar char="Ø"/>
            </a:pPr>
            <a:endParaRPr lang="fa-IR" b="1" dirty="0">
              <a:cs typeface="B Nazanin" panose="00000400000000000000" pitchFamily="2" charset="-78"/>
            </a:endParaRPr>
          </a:p>
          <a:p>
            <a:pPr algn="r" rtl="1">
              <a:lnSpc>
                <a:spcPct val="150000"/>
              </a:lnSpc>
              <a:buFont typeface="Wingdings" panose="05000000000000000000" pitchFamily="2" charset="2"/>
              <a:buChar char="Ø"/>
            </a:pPr>
            <a:endParaRPr lang="en-US" b="1" dirty="0">
              <a:cs typeface="B Nazanin" panose="00000400000000000000" pitchFamily="2" charset="-78"/>
            </a:endParaRPr>
          </a:p>
          <a:p>
            <a:pPr algn="r" rtl="1">
              <a:buFont typeface="Wingdings" panose="05000000000000000000" pitchFamily="2" charset="2"/>
              <a:buChar char="Ø"/>
            </a:pPr>
            <a:endParaRPr lang="en-US" dirty="0">
              <a:cs typeface="B Nazanin" panose="00000400000000000000" pitchFamily="2" charset="-78"/>
            </a:endParaRPr>
          </a:p>
          <a:p>
            <a:pPr algn="r" rtl="1">
              <a:lnSpc>
                <a:spcPct val="150000"/>
              </a:lnSpc>
              <a:buFont typeface="Wingdings" panose="05000000000000000000" pitchFamily="2" charset="2"/>
              <a:buChar char="Ø"/>
            </a:pPr>
            <a:endParaRPr lang="en-US" dirty="0">
              <a:solidFill>
                <a:schemeClr val="tx1"/>
              </a:solidFill>
              <a:cs typeface="B Nazanin" panose="00000400000000000000" pitchFamily="2" charset="-78"/>
            </a:endParaRPr>
          </a:p>
          <a:p>
            <a:pPr>
              <a:buFont typeface="Wingdings" panose="05000000000000000000" pitchFamily="2" charset="2"/>
              <a:buChar char="Ø"/>
            </a:pPr>
            <a:endParaRPr lang="en-US" dirty="0">
              <a:cs typeface="B Nazanin" panose="00000400000000000000" pitchFamily="2" charset="-78"/>
            </a:endParaRPr>
          </a:p>
        </p:txBody>
      </p:sp>
      <p:sp>
        <p:nvSpPr>
          <p:cNvPr id="4" name="Content Placeholder 3"/>
          <p:cNvSpPr>
            <a:spLocks noGrp="1"/>
          </p:cNvSpPr>
          <p:nvPr>
            <p:ph sz="half" idx="2"/>
          </p:nvPr>
        </p:nvSpPr>
        <p:spPr/>
        <p:txBody>
          <a:bodyPr/>
          <a:lstStyle/>
          <a:p>
            <a:pPr algn="r" rtl="1">
              <a:lnSpc>
                <a:spcPct val="150000"/>
              </a:lnSpc>
              <a:buFont typeface="Wingdings" panose="05000000000000000000" pitchFamily="2" charset="2"/>
              <a:buChar char="Ø"/>
            </a:pPr>
            <a:r>
              <a:rPr lang="fa-IR" b="1" dirty="0">
                <a:cs typeface="B Nazanin" panose="00000400000000000000" pitchFamily="2" charset="-78"/>
              </a:rPr>
              <a:t>انقباض یا شل شدن بدن</a:t>
            </a:r>
          </a:p>
          <a:p>
            <a:pPr algn="r" rtl="1">
              <a:lnSpc>
                <a:spcPct val="150000"/>
              </a:lnSpc>
              <a:buFont typeface="Wingdings" panose="05000000000000000000" pitchFamily="2" charset="2"/>
              <a:buChar char="Ø"/>
            </a:pPr>
            <a:r>
              <a:rPr lang="fa-IR" b="1" dirty="0">
                <a:cs typeface="B Nazanin" panose="00000400000000000000" pitchFamily="2" charset="-78"/>
              </a:rPr>
              <a:t>تغییر رنگ چهره</a:t>
            </a:r>
          </a:p>
          <a:p>
            <a:pPr algn="r" rtl="1">
              <a:lnSpc>
                <a:spcPct val="150000"/>
              </a:lnSpc>
              <a:buFont typeface="Wingdings" panose="05000000000000000000" pitchFamily="2" charset="2"/>
              <a:buChar char="Ø"/>
            </a:pPr>
            <a:r>
              <a:rPr lang="fa-IR" b="1" dirty="0">
                <a:cs typeface="B Nazanin" panose="00000400000000000000" pitchFamily="2" charset="-78"/>
              </a:rPr>
              <a:t>داغ شدن یا یخ کردن</a:t>
            </a:r>
          </a:p>
          <a:p>
            <a:pPr algn="r" rtl="1">
              <a:lnSpc>
                <a:spcPct val="150000"/>
              </a:lnSpc>
              <a:buFont typeface="Wingdings" panose="05000000000000000000" pitchFamily="2" charset="2"/>
              <a:buChar char="Ø"/>
            </a:pPr>
            <a:r>
              <a:rPr lang="fa-IR" b="1" dirty="0">
                <a:cs typeface="B Nazanin" panose="00000400000000000000" pitchFamily="2" charset="-78"/>
              </a:rPr>
              <a:t>بی حس شدن برخی قسمتهای بدن</a:t>
            </a:r>
          </a:p>
          <a:p>
            <a:pPr algn="r" rtl="1">
              <a:lnSpc>
                <a:spcPct val="150000"/>
              </a:lnSpc>
              <a:buFont typeface="Wingdings" panose="05000000000000000000" pitchFamily="2" charset="2"/>
              <a:buChar char="Ø"/>
            </a:pPr>
            <a:r>
              <a:rPr lang="fa-IR" b="1" dirty="0">
                <a:cs typeface="B Nazanin" panose="00000400000000000000" pitchFamily="2" charset="-78"/>
              </a:rPr>
              <a:t>تغییر تنفس</a:t>
            </a:r>
          </a:p>
          <a:p>
            <a:pPr algn="r" rtl="1">
              <a:lnSpc>
                <a:spcPct val="150000"/>
              </a:lnSpc>
              <a:buFont typeface="Wingdings" panose="05000000000000000000" pitchFamily="2" charset="2"/>
              <a:buChar char="Ø"/>
            </a:pPr>
            <a:r>
              <a:rPr lang="fa-IR" b="1" dirty="0">
                <a:cs typeface="B Nazanin" panose="00000400000000000000" pitchFamily="2" charset="-78"/>
              </a:rPr>
              <a:t>افزایش ضربان قلب</a:t>
            </a:r>
          </a:p>
          <a:p>
            <a:pPr algn="r" rtl="1">
              <a:lnSpc>
                <a:spcPct val="150000"/>
              </a:lnSpc>
              <a:buFont typeface="Wingdings" panose="05000000000000000000" pitchFamily="2" charset="2"/>
              <a:buChar char="Ø"/>
            </a:pPr>
            <a:endParaRPr lang="fa-IR" b="1" dirty="0">
              <a:cs typeface="B Nazanin" panose="00000400000000000000" pitchFamily="2" charset="-78"/>
            </a:endParaRPr>
          </a:p>
          <a:p>
            <a:pPr>
              <a:buFont typeface="Wingdings" panose="05000000000000000000" pitchFamily="2" charset="2"/>
              <a:buChar char="Ø"/>
            </a:pPr>
            <a:endParaRPr lang="en-US" dirty="0">
              <a:cs typeface="B Nazanin" panose="00000400000000000000" pitchFamily="2" charset="-78"/>
            </a:endParaRPr>
          </a:p>
        </p:txBody>
      </p:sp>
      <p:sp>
        <p:nvSpPr>
          <p:cNvPr id="6" name="Slide Number Placeholder 5"/>
          <p:cNvSpPr>
            <a:spLocks noGrp="1"/>
          </p:cNvSpPr>
          <p:nvPr>
            <p:ph type="sldNum" sz="quarter" idx="12"/>
          </p:nvPr>
        </p:nvSpPr>
        <p:spPr/>
        <p:txBody>
          <a:bodyPr/>
          <a:lstStyle/>
          <a:p>
            <a:fld id="{A5AB5983-C3ED-4C51-81C4-FE69B85493D5}" type="slidenum">
              <a:rPr lang="en-US" smtClean="0"/>
              <a:t>7</a:t>
            </a:fld>
            <a:endParaRPr lang="en-US"/>
          </a:p>
        </p:txBody>
      </p:sp>
      <p:sp>
        <p:nvSpPr>
          <p:cNvPr id="7" name="Footer Placeholder 6"/>
          <p:cNvSpPr>
            <a:spLocks noGrp="1"/>
          </p:cNvSpPr>
          <p:nvPr>
            <p:ph type="ftr" sz="quarter" idx="11"/>
          </p:nvPr>
        </p:nvSpPr>
        <p:spPr/>
        <p:txBody>
          <a:bodyPr/>
          <a:lstStyle/>
          <a:p>
            <a:r>
              <a:rPr lang="en-US"/>
              <a:t>Dr. Anahita Babak</a:t>
            </a:r>
          </a:p>
        </p:txBody>
      </p:sp>
    </p:spTree>
    <p:extLst>
      <p:ext uri="{BB962C8B-B14F-4D97-AF65-F5344CB8AC3E}">
        <p14:creationId xmlns:p14="http://schemas.microsoft.com/office/powerpoint/2010/main" val="33920726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1237397"/>
          </a:xfrm>
        </p:spPr>
        <p:txBody>
          <a:bodyPr>
            <a:normAutofit/>
          </a:bodyPr>
          <a:lstStyle/>
          <a:p>
            <a:pPr algn="ctr" rtl="1"/>
            <a:r>
              <a:rPr lang="fa-IR" sz="4000" b="1" dirty="0">
                <a:cs typeface="B Titr" panose="00000700000000000000" pitchFamily="2" charset="-78"/>
              </a:rPr>
              <a:t>کارهای اولیه برای کنترل خشم</a:t>
            </a:r>
            <a:endParaRPr lang="en-US" sz="4000" b="1" dirty="0">
              <a:solidFill>
                <a:schemeClr val="tx1"/>
              </a:solidFill>
              <a:cs typeface="B Titr" panose="00000700000000000000" pitchFamily="2" charset="-78"/>
            </a:endParaRPr>
          </a:p>
        </p:txBody>
      </p:sp>
      <p:sp>
        <p:nvSpPr>
          <p:cNvPr id="3" name="Content Placeholder 2"/>
          <p:cNvSpPr>
            <a:spLocks noGrp="1"/>
          </p:cNvSpPr>
          <p:nvPr>
            <p:ph idx="1"/>
          </p:nvPr>
        </p:nvSpPr>
        <p:spPr>
          <a:xfrm>
            <a:off x="1097280" y="1845734"/>
            <a:ext cx="10408920" cy="4023360"/>
          </a:xfrm>
        </p:spPr>
        <p:txBody>
          <a:bodyPr>
            <a:normAutofit/>
          </a:bodyPr>
          <a:lstStyle/>
          <a:p>
            <a:pPr algn="r" rtl="1">
              <a:lnSpc>
                <a:spcPct val="150000"/>
              </a:lnSpc>
              <a:buFont typeface="Wingdings" panose="05000000000000000000" pitchFamily="2" charset="2"/>
              <a:buChar char="q"/>
            </a:pPr>
            <a:r>
              <a:rPr lang="fa-IR" sz="2200" b="1" dirty="0">
                <a:solidFill>
                  <a:srgbClr val="FF0000"/>
                </a:solidFill>
                <a:cs typeface="B Titr" panose="00000700000000000000" pitchFamily="2" charset="-78"/>
              </a:rPr>
              <a:t>خودآگاهی هیجانی</a:t>
            </a:r>
            <a:endParaRPr lang="fa-IR" sz="2200" b="1" dirty="0">
              <a:solidFill>
                <a:srgbClr val="FF0000"/>
              </a:solidFill>
              <a:cs typeface="B Nazanin" panose="00000400000000000000" pitchFamily="2" charset="-78"/>
            </a:endParaRPr>
          </a:p>
          <a:p>
            <a:pPr algn="r" rtl="1">
              <a:lnSpc>
                <a:spcPct val="150000"/>
              </a:lnSpc>
              <a:buFont typeface="Wingdings" panose="05000000000000000000" pitchFamily="2" charset="2"/>
              <a:buChar char="ü"/>
            </a:pPr>
            <a:r>
              <a:rPr lang="fa-IR" sz="2200" b="1" dirty="0">
                <a:cs typeface="B Nazanin" panose="00000400000000000000" pitchFamily="2" charset="-78"/>
              </a:rPr>
              <a:t>باید بتوانیم خشم را به محض ایجاد، تشخیص داده و قبل از شدت پیدا کردن، آن را کنترل نماییم</a:t>
            </a:r>
          </a:p>
          <a:p>
            <a:pPr algn="r" rtl="1">
              <a:lnSpc>
                <a:spcPct val="150000"/>
              </a:lnSpc>
              <a:buFont typeface="Wingdings" panose="05000000000000000000" pitchFamily="2" charset="2"/>
              <a:buChar char="ü"/>
            </a:pPr>
            <a:r>
              <a:rPr lang="fa-IR" sz="2200" b="1" dirty="0">
                <a:cs typeface="B Nazanin" panose="00000400000000000000" pitchFamily="2" charset="-78"/>
              </a:rPr>
              <a:t>باید نسبت به علائم اولیه ایجاد خشم در خود حساس شد و آنها را به محض بروز شناسایی کرد</a:t>
            </a:r>
          </a:p>
          <a:p>
            <a:pPr algn="r" rtl="1">
              <a:lnSpc>
                <a:spcPct val="150000"/>
              </a:lnSpc>
              <a:buFont typeface="Wingdings" panose="05000000000000000000" pitchFamily="2" charset="2"/>
              <a:buChar char="q"/>
            </a:pPr>
            <a:r>
              <a:rPr lang="fa-IR" sz="2200" b="1" dirty="0">
                <a:solidFill>
                  <a:srgbClr val="FF0000"/>
                </a:solidFill>
                <a:cs typeface="B Titr" panose="00000700000000000000" pitchFamily="2" charset="-78"/>
              </a:rPr>
              <a:t>شناخت موقعیتهای ایجادکننده خشم</a:t>
            </a:r>
          </a:p>
          <a:p>
            <a:pPr algn="r" rtl="1">
              <a:lnSpc>
                <a:spcPct val="150000"/>
              </a:lnSpc>
              <a:buFont typeface="Wingdings" panose="05000000000000000000" pitchFamily="2" charset="2"/>
              <a:buChar char="ü"/>
            </a:pPr>
            <a:r>
              <a:rPr lang="fa-IR" sz="2200" b="1" dirty="0">
                <a:cs typeface="B Nazanin" panose="00000400000000000000" pitchFamily="2" charset="-78"/>
              </a:rPr>
              <a:t>تفسیر ما از موقعیت بیش از خود آن موقعیت اهمیت دارد</a:t>
            </a:r>
          </a:p>
          <a:p>
            <a:pPr algn="r" rtl="1">
              <a:lnSpc>
                <a:spcPct val="150000"/>
              </a:lnSpc>
              <a:buFont typeface="Wingdings" panose="05000000000000000000" pitchFamily="2" charset="2"/>
              <a:buChar char="q"/>
            </a:pPr>
            <a:endParaRPr lang="fa-IR" sz="2200" b="1" dirty="0">
              <a:solidFill>
                <a:schemeClr val="tx1"/>
              </a:solidFill>
              <a:cs typeface="B Titr" panose="00000700000000000000" pitchFamily="2" charset="-78"/>
            </a:endParaRPr>
          </a:p>
        </p:txBody>
      </p:sp>
      <p:sp>
        <p:nvSpPr>
          <p:cNvPr id="4" name="Slide Number Placeholder 3"/>
          <p:cNvSpPr>
            <a:spLocks noGrp="1"/>
          </p:cNvSpPr>
          <p:nvPr>
            <p:ph type="sldNum" sz="quarter" idx="12"/>
          </p:nvPr>
        </p:nvSpPr>
        <p:spPr/>
        <p:txBody>
          <a:bodyPr/>
          <a:lstStyle/>
          <a:p>
            <a:fld id="{A5AB5983-C3ED-4C51-81C4-FE69B85493D5}" type="slidenum">
              <a:rPr lang="en-US" smtClean="0"/>
              <a:t>8</a:t>
            </a:fld>
            <a:endParaRPr lang="en-US"/>
          </a:p>
        </p:txBody>
      </p:sp>
      <p:sp>
        <p:nvSpPr>
          <p:cNvPr id="5" name="Footer Placeholder 4"/>
          <p:cNvSpPr>
            <a:spLocks noGrp="1"/>
          </p:cNvSpPr>
          <p:nvPr>
            <p:ph type="ftr" sz="quarter" idx="11"/>
          </p:nvPr>
        </p:nvSpPr>
        <p:spPr/>
        <p:txBody>
          <a:bodyPr/>
          <a:lstStyle/>
          <a:p>
            <a:r>
              <a:rPr lang="en-US"/>
              <a:t>Dr. Anahita Babak</a:t>
            </a:r>
          </a:p>
        </p:txBody>
      </p:sp>
    </p:spTree>
    <p:extLst>
      <p:ext uri="{BB962C8B-B14F-4D97-AF65-F5344CB8AC3E}">
        <p14:creationId xmlns:p14="http://schemas.microsoft.com/office/powerpoint/2010/main" val="3459645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1139426"/>
          </a:xfrm>
        </p:spPr>
        <p:txBody>
          <a:bodyPr>
            <a:normAutofit/>
          </a:bodyPr>
          <a:lstStyle/>
          <a:p>
            <a:pPr algn="r" rtl="1"/>
            <a:r>
              <a:rPr lang="fa-IR" sz="4000" b="1" dirty="0">
                <a:ln w="900" cmpd="sng">
                  <a:solidFill>
                    <a:schemeClr val="accent1">
                      <a:satMod val="190000"/>
                      <a:alpha val="55000"/>
                    </a:schemeClr>
                  </a:solidFill>
                  <a:prstDash val="solid"/>
                </a:ln>
                <a:solidFill>
                  <a:schemeClr val="tx1"/>
                </a:solidFill>
                <a:cs typeface="B Titr" panose="00000700000000000000" pitchFamily="2" charset="-78"/>
              </a:rPr>
              <a:t> چه زماني آستانه خشم پايين مي آيد؟</a:t>
            </a:r>
            <a:endParaRPr lang="fa-IR" sz="4000" b="1" dirty="0">
              <a:solidFill>
                <a:schemeClr val="tx1"/>
              </a:solidFill>
              <a:cs typeface="B Titr" panose="00000700000000000000" pitchFamily="2" charset="-78"/>
            </a:endParaRPr>
          </a:p>
        </p:txBody>
      </p:sp>
      <p:sp>
        <p:nvSpPr>
          <p:cNvPr id="3" name="Content Placeholder 2"/>
          <p:cNvSpPr>
            <a:spLocks noGrp="1"/>
          </p:cNvSpPr>
          <p:nvPr>
            <p:ph idx="1"/>
          </p:nvPr>
        </p:nvSpPr>
        <p:spPr>
          <a:xfrm>
            <a:off x="2589212" y="1766455"/>
            <a:ext cx="8915400" cy="4144767"/>
          </a:xfrm>
        </p:spPr>
        <p:txBody>
          <a:bodyPr>
            <a:normAutofit/>
          </a:bodyPr>
          <a:lstStyle/>
          <a:p>
            <a:pPr lvl="0" algn="justLow" rtl="1">
              <a:lnSpc>
                <a:spcPct val="150000"/>
              </a:lnSpc>
              <a:buFont typeface="Wingdings" panose="05000000000000000000" pitchFamily="2" charset="2"/>
              <a:buChar char="v"/>
            </a:pPr>
            <a:r>
              <a:rPr lang="fa-IR" sz="2200" b="1" dirty="0">
                <a:solidFill>
                  <a:schemeClr val="tx1"/>
                </a:solidFill>
                <a:cs typeface="B Nazanin" pitchFamily="2" charset="-78"/>
              </a:rPr>
              <a:t>هنگامي که احساس ناكامي، شكست، درماندگی یا تحقیر شدگی می کنیم.</a:t>
            </a:r>
          </a:p>
          <a:p>
            <a:pPr lvl="0" algn="justLow" rtl="1">
              <a:lnSpc>
                <a:spcPct val="150000"/>
              </a:lnSpc>
              <a:buFont typeface="Wingdings" panose="05000000000000000000" pitchFamily="2" charset="2"/>
              <a:buChar char="v"/>
            </a:pPr>
            <a:r>
              <a:rPr lang="fa-IR" sz="2200" b="1" dirty="0">
                <a:solidFill>
                  <a:schemeClr val="tx1"/>
                </a:solidFill>
                <a:cs typeface="B Nazanin" pitchFamily="2" charset="-78"/>
              </a:rPr>
              <a:t>وقتي با مشكلات مختلف روبرو هستيم. </a:t>
            </a:r>
          </a:p>
          <a:p>
            <a:pPr lvl="0" algn="justLow" rtl="1">
              <a:lnSpc>
                <a:spcPct val="150000"/>
              </a:lnSpc>
              <a:buFont typeface="Wingdings" panose="05000000000000000000" pitchFamily="2" charset="2"/>
              <a:buChar char="v"/>
            </a:pPr>
            <a:r>
              <a:rPr lang="fa-IR" sz="2200" b="1" dirty="0">
                <a:solidFill>
                  <a:schemeClr val="tx1"/>
                </a:solidFill>
                <a:cs typeface="B Nazanin" pitchFamily="2" charset="-78"/>
              </a:rPr>
              <a:t>زماني كه احساس مي كنيم منصفانه و عادلانه برخورد و قضاوت نشده است. </a:t>
            </a:r>
          </a:p>
          <a:p>
            <a:pPr lvl="0" algn="justLow" rtl="1">
              <a:lnSpc>
                <a:spcPct val="150000"/>
              </a:lnSpc>
              <a:buFont typeface="Wingdings" panose="05000000000000000000" pitchFamily="2" charset="2"/>
              <a:buChar char="v"/>
            </a:pPr>
            <a:r>
              <a:rPr lang="fa-IR" sz="2200" b="1" dirty="0">
                <a:solidFill>
                  <a:schemeClr val="tx1"/>
                </a:solidFill>
                <a:cs typeface="B Nazanin" pitchFamily="2" charset="-78"/>
              </a:rPr>
              <a:t>وقتي براي مدتي نسبتاً طولاني دچار استرس مي شويم.</a:t>
            </a:r>
            <a:endParaRPr lang="en-US" sz="2200" b="1" dirty="0">
              <a:solidFill>
                <a:schemeClr val="tx1"/>
              </a:solidFill>
              <a:cs typeface="B Nazanin" pitchFamily="2" charset="-78"/>
            </a:endParaRPr>
          </a:p>
          <a:p>
            <a:pPr lvl="0" algn="justLow" rtl="1">
              <a:lnSpc>
                <a:spcPct val="150000"/>
              </a:lnSpc>
              <a:buFont typeface="Wingdings" panose="05000000000000000000" pitchFamily="2" charset="2"/>
              <a:buChar char="v"/>
            </a:pPr>
            <a:r>
              <a:rPr lang="fa-IR" sz="2200" b="1" dirty="0">
                <a:solidFill>
                  <a:schemeClr val="tx1"/>
                </a:solidFill>
                <a:cs typeface="B Nazanin" pitchFamily="2" charset="-78"/>
              </a:rPr>
              <a:t>هنگامي كه به يك بيماري مزمن و سخت مبتلا شده یا درد مي كشيم. </a:t>
            </a:r>
          </a:p>
          <a:p>
            <a:pPr algn="justLow" rtl="1">
              <a:lnSpc>
                <a:spcPct val="150000"/>
              </a:lnSpc>
              <a:buFont typeface="Wingdings" panose="05000000000000000000" pitchFamily="2" charset="2"/>
              <a:buChar char="v"/>
            </a:pPr>
            <a:r>
              <a:rPr lang="fa-IR" sz="2200" b="1" dirty="0">
                <a:solidFill>
                  <a:schemeClr val="tx1"/>
                </a:solidFill>
                <a:cs typeface="B Nazanin" pitchFamily="2" charset="-78"/>
              </a:rPr>
              <a:t>وقتي كه شديداً احساس خستگي یا گرسنگی مي كنيم. </a:t>
            </a:r>
            <a:endParaRPr lang="en-US" sz="2200" b="1" dirty="0">
              <a:solidFill>
                <a:schemeClr val="tx1"/>
              </a:solidFill>
              <a:cs typeface="B Nazanin" pitchFamily="2" charset="-78"/>
            </a:endParaRPr>
          </a:p>
          <a:p>
            <a:pPr lvl="0" algn="justLow" rtl="1">
              <a:lnSpc>
                <a:spcPct val="150000"/>
              </a:lnSpc>
              <a:buFont typeface="Wingdings" panose="05000000000000000000" pitchFamily="2" charset="2"/>
              <a:buChar char="v"/>
            </a:pPr>
            <a:endParaRPr lang="fa-IR" sz="2200" b="1" dirty="0">
              <a:solidFill>
                <a:schemeClr val="tx1"/>
              </a:solidFill>
              <a:cs typeface="B Nazanin" pitchFamily="2" charset="-78"/>
            </a:endParaRPr>
          </a:p>
          <a:p>
            <a:pPr lvl="0" algn="justLow" rtl="1">
              <a:lnSpc>
                <a:spcPct val="150000"/>
              </a:lnSpc>
              <a:buFont typeface="Wingdings" panose="05000000000000000000" pitchFamily="2" charset="2"/>
              <a:buChar char="v"/>
            </a:pPr>
            <a:endParaRPr lang="fa-IR" sz="2200" b="1" dirty="0">
              <a:solidFill>
                <a:schemeClr val="tx1"/>
              </a:solidFill>
              <a:cs typeface="B Nazanin" pitchFamily="2" charset="-78"/>
            </a:endParaRPr>
          </a:p>
          <a:p>
            <a:pPr algn="r" rtl="1">
              <a:lnSpc>
                <a:spcPct val="150000"/>
              </a:lnSpc>
              <a:buFont typeface="Wingdings" panose="05000000000000000000" pitchFamily="2" charset="2"/>
              <a:buChar char="v"/>
            </a:pPr>
            <a:endParaRPr lang="fa-IR" sz="2200" b="1" dirty="0">
              <a:solidFill>
                <a:schemeClr val="tx1"/>
              </a:solidFill>
            </a:endParaRPr>
          </a:p>
        </p:txBody>
      </p:sp>
      <p:sp>
        <p:nvSpPr>
          <p:cNvPr id="4" name="Slide Number Placeholder 3"/>
          <p:cNvSpPr>
            <a:spLocks noGrp="1"/>
          </p:cNvSpPr>
          <p:nvPr>
            <p:ph type="sldNum" sz="quarter" idx="12"/>
          </p:nvPr>
        </p:nvSpPr>
        <p:spPr/>
        <p:txBody>
          <a:bodyPr/>
          <a:lstStyle/>
          <a:p>
            <a:fld id="{A5AB5983-C3ED-4C51-81C4-FE69B85493D5}" type="slidenum">
              <a:rPr lang="en-US" smtClean="0"/>
              <a:t>9</a:t>
            </a:fld>
            <a:endParaRPr lang="en-US"/>
          </a:p>
        </p:txBody>
      </p:sp>
      <p:sp>
        <p:nvSpPr>
          <p:cNvPr id="5" name="Footer Placeholder 4"/>
          <p:cNvSpPr>
            <a:spLocks noGrp="1"/>
          </p:cNvSpPr>
          <p:nvPr>
            <p:ph type="ftr" sz="quarter" idx="11"/>
          </p:nvPr>
        </p:nvSpPr>
        <p:spPr/>
        <p:txBody>
          <a:bodyPr/>
          <a:lstStyle/>
          <a:p>
            <a:r>
              <a:rPr lang="en-US"/>
              <a:t>Dr. Anahita Babak</a:t>
            </a:r>
          </a:p>
        </p:txBody>
      </p:sp>
    </p:spTree>
    <p:extLst>
      <p:ext uri="{BB962C8B-B14F-4D97-AF65-F5344CB8AC3E}">
        <p14:creationId xmlns:p14="http://schemas.microsoft.com/office/powerpoint/2010/main" val="4054852650"/>
      </p:ext>
    </p:extLst>
  </p:cSld>
  <p:clrMapOvr>
    <a:masterClrMapping/>
  </p:clrMapOvr>
</p:sld>
</file>

<file path=ppt/theme/theme1.xml><?xml version="1.0" encoding="utf-8"?>
<a:theme xmlns:a="http://schemas.openxmlformats.org/drawingml/2006/main" name="Retrospec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659</TotalTime>
  <Words>4504</Words>
  <Application>Microsoft Office PowerPoint</Application>
  <PresentationFormat>Widescreen</PresentationFormat>
  <Paragraphs>417</Paragraphs>
  <Slides>54</Slides>
  <Notes>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54</vt:i4>
      </vt:variant>
    </vt:vector>
  </HeadingPairs>
  <TitlesOfParts>
    <vt:vector size="66" baseType="lpstr">
      <vt:lpstr>Aharoni</vt:lpstr>
      <vt:lpstr>Arial</vt:lpstr>
      <vt:lpstr>Arial Narrow</vt:lpstr>
      <vt:lpstr>B Nazanin</vt:lpstr>
      <vt:lpstr>B Titr</vt:lpstr>
      <vt:lpstr>Calibri</vt:lpstr>
      <vt:lpstr>Calibri Light</vt:lpstr>
      <vt:lpstr>Courier New</vt:lpstr>
      <vt:lpstr>Helvetica</vt:lpstr>
      <vt:lpstr>Tahoma</vt:lpstr>
      <vt:lpstr>Wingdings</vt:lpstr>
      <vt:lpstr>Retrospect</vt:lpstr>
      <vt:lpstr>مهارت های ارتباطی 2</vt:lpstr>
      <vt:lpstr>اهداف کلاس</vt:lpstr>
      <vt:lpstr>مهارت مدیریت خشم</vt:lpstr>
      <vt:lpstr>تعریف خشم</vt:lpstr>
      <vt:lpstr>مراحل خشم : </vt:lpstr>
      <vt:lpstr>مثال افکار منفی</vt:lpstr>
      <vt:lpstr>نشانه های برانگیختگی بدنی </vt:lpstr>
      <vt:lpstr>کارهای اولیه برای کنترل خشم</vt:lpstr>
      <vt:lpstr> چه زماني آستانه خشم پايين مي آيد؟</vt:lpstr>
      <vt:lpstr>ب ) مرحله خشم  </vt:lpstr>
      <vt:lpstr>ج- مرحله پس از خشم </vt:lpstr>
      <vt:lpstr>چراغ راهنماي خشم </vt:lpstr>
      <vt:lpstr>PowerPoint Presentation</vt:lpstr>
      <vt:lpstr>شیوه های ابراز خشم</vt:lpstr>
      <vt:lpstr>شیوه های کنترل سریع خشم</vt:lpstr>
      <vt:lpstr>مهارت رفتار جرات مندانه</vt:lpstr>
      <vt:lpstr>تعریف</vt:lpstr>
      <vt:lpstr>انواع رفتارهاي جرأت‌مندانه</vt:lpstr>
      <vt:lpstr>موانع شناختي جرأت‌مندي</vt:lpstr>
      <vt:lpstr>گام‌هاي لازم براي تغيير رفتار</vt:lpstr>
      <vt:lpstr>مراحل انجام رفتار جرأت‌مندانه</vt:lpstr>
      <vt:lpstr> تكنيك‌هاي خاص رفتار جرات‌ مندانه</vt:lpstr>
      <vt:lpstr> تكنيك صفحه خط خورده</vt:lpstr>
      <vt:lpstr>PowerPoint Presentation</vt:lpstr>
      <vt:lpstr> تكنيك خلع سلاح</vt:lpstr>
      <vt:lpstr> تكنيك جرات مندی افزاینده</vt:lpstr>
      <vt:lpstr>سناریوی خود را از قبل آماده کنید</vt:lpstr>
      <vt:lpstr>نمونه آماده‌سازی برای وضعیت: “یک پزشک با فشار کاری زیاد در بیمارستان که تعداد کشیک‌هایش بیشتر از همکاران است، می‌خواهد با رئیس بخش صحبت کند.” </vt:lpstr>
      <vt:lpstr>چند نکته</vt:lpstr>
      <vt:lpstr>راهکارهایی برای مقابله با درخواست افزایش نمره</vt:lpstr>
      <vt:lpstr>ادامه</vt:lpstr>
      <vt:lpstr>مهارت حل تعارض</vt:lpstr>
      <vt:lpstr>تعارض چیست؟</vt:lpstr>
      <vt:lpstr>انواع تعارض در سازمان ها</vt:lpstr>
      <vt:lpstr>ادامه</vt:lpstr>
      <vt:lpstr>ادامه</vt:lpstr>
      <vt:lpstr>تعارض سازنده </vt:lpstr>
      <vt:lpstr>علل و دلایل ایجاد تعارض سازمانی </vt:lpstr>
      <vt:lpstr>عوامل فردی</vt:lpstr>
      <vt:lpstr>عوامل سازمانی </vt:lpstr>
      <vt:lpstr>ادامه</vt:lpstr>
      <vt:lpstr>عوامل محیطی</vt:lpstr>
      <vt:lpstr> شیوه های مدیریت تضاد </vt:lpstr>
      <vt:lpstr>اجتناب کردن Avoidance (or Denial)  </vt:lpstr>
      <vt:lpstr>تطابقAccommodation (or Smoothing Over the Problem)  </vt:lpstr>
      <vt:lpstr>مشارکت Collaboration (or integrating)  </vt:lpstr>
      <vt:lpstr>مصالحه یا مذاکره Compromise (or Negotiation)  </vt:lpstr>
      <vt:lpstr>شرایط مذاکره </vt:lpstr>
      <vt:lpstr>رقابت Competition (or Fighting)  </vt:lpstr>
      <vt:lpstr>چند نکته دیگر برای حل تعارض </vt:lpstr>
      <vt:lpstr>ارتباط روش های حل تعارض با میزان اهمیت به خود و دیگران</vt:lpstr>
      <vt:lpstr>مهارت های ضروری جهت مدیریت صحیح تعارض</vt:lpstr>
      <vt:lpstr>بكارگيري استراتژي مناسب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مهارت های ارتباطی 2</dc:title>
  <dc:creator>reviewer</dc:creator>
  <cp:lastModifiedBy>AsanArgham</cp:lastModifiedBy>
  <cp:revision>108</cp:revision>
  <dcterms:created xsi:type="dcterms:W3CDTF">2021-09-22T07:54:27Z</dcterms:created>
  <dcterms:modified xsi:type="dcterms:W3CDTF">2025-09-17T18:00:52Z</dcterms:modified>
</cp:coreProperties>
</file>