
<file path=[Content_Types].xml><?xml version="1.0" encoding="utf-8"?>
<Types xmlns="http://schemas.openxmlformats.org/package/2006/content-types">
  <Default Extension="png" ContentType="image/png"/>
  <Default Extension="jfif" ContentType="image/jpeg"/>
  <Default Extension="jpeg" ContentType="image/jpeg"/>
  <Default Extension="wmf" ContentType="image/x-wmf"/>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36"/>
  </p:notesMasterIdLst>
  <p:sldIdLst>
    <p:sldId id="256" r:id="rId2"/>
    <p:sldId id="313" r:id="rId3"/>
    <p:sldId id="258" r:id="rId4"/>
    <p:sldId id="259" r:id="rId5"/>
    <p:sldId id="261" r:id="rId6"/>
    <p:sldId id="289" r:id="rId7"/>
    <p:sldId id="355" r:id="rId8"/>
    <p:sldId id="344" r:id="rId9"/>
    <p:sldId id="295" r:id="rId10"/>
    <p:sldId id="308" r:id="rId11"/>
    <p:sldId id="316" r:id="rId12"/>
    <p:sldId id="323" r:id="rId13"/>
    <p:sldId id="324" r:id="rId14"/>
    <p:sldId id="325" r:id="rId15"/>
    <p:sldId id="326" r:id="rId16"/>
    <p:sldId id="306" r:id="rId17"/>
    <p:sldId id="353" r:id="rId18"/>
    <p:sldId id="354" r:id="rId19"/>
    <p:sldId id="276" r:id="rId20"/>
    <p:sldId id="328" r:id="rId21"/>
    <p:sldId id="331" r:id="rId22"/>
    <p:sldId id="341" r:id="rId23"/>
    <p:sldId id="342" r:id="rId24"/>
    <p:sldId id="345" r:id="rId25"/>
    <p:sldId id="346" r:id="rId26"/>
    <p:sldId id="312" r:id="rId27"/>
    <p:sldId id="280" r:id="rId28"/>
    <p:sldId id="281" r:id="rId29"/>
    <p:sldId id="318" r:id="rId30"/>
    <p:sldId id="319" r:id="rId31"/>
    <p:sldId id="320" r:id="rId32"/>
    <p:sldId id="321" r:id="rId33"/>
    <p:sldId id="287" r:id="rId34"/>
    <p:sldId id="28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p:cViewPr varScale="1">
        <p:scale>
          <a:sx n="91" d="100"/>
          <a:sy n="91" d="100"/>
        </p:scale>
        <p:origin x="84" y="90"/>
      </p:cViewPr>
      <p:guideLst/>
    </p:cSldViewPr>
  </p:slideViewPr>
  <p:notesTextViewPr>
    <p:cViewPr>
      <p:scale>
        <a:sx n="1" d="1"/>
        <a:sy n="1" d="1"/>
      </p:scale>
      <p:origin x="0" y="0"/>
    </p:cViewPr>
  </p:notesTextViewPr>
  <p:sorterViewPr>
    <p:cViewPr>
      <p:scale>
        <a:sx n="100" d="100"/>
        <a:sy n="100" d="100"/>
      </p:scale>
      <p:origin x="0" y="-86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E241-446F-A919-CF74BCD7F1C0}"/>
              </c:ext>
            </c:extLst>
          </c:dPt>
          <c:dPt>
            <c:idx val="1"/>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E241-446F-A919-CF74BCD7F1C0}"/>
              </c:ext>
            </c:extLst>
          </c:dPt>
          <c:dPt>
            <c:idx val="2"/>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E241-446F-A919-CF74BCD7F1C0}"/>
              </c:ext>
            </c:extLst>
          </c:dPt>
          <c:dPt>
            <c:idx val="3"/>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E241-446F-A919-CF74BCD7F1C0}"/>
              </c:ext>
            </c:extLst>
          </c:dPt>
          <c:dLbls>
            <c:dLbl>
              <c:idx val="0"/>
              <c:layout>
                <c:manualLayout>
                  <c:x val="-0.14384133638184102"/>
                  <c:y val="0.10106987768475419"/>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accent2"/>
                        </a:solidFill>
                        <a:latin typeface="+mn-lt"/>
                        <a:ea typeface="+mn-ea"/>
                        <a:cs typeface="+mn-cs"/>
                      </a:defRPr>
                    </a:pPr>
                    <a:fld id="{D09B436B-15B7-4BED-9896-ED612D654B59}" type="CATEGORYNAME">
                      <a:rPr lang="en-US" sz="2000">
                        <a:solidFill>
                          <a:schemeClr val="bg1"/>
                        </a:solidFill>
                        <a:latin typeface="Arial Black" panose="020B0A04020102020204" pitchFamily="34" charset="0"/>
                      </a:rPr>
                      <a:pPr>
                        <a:defRPr/>
                      </a:pPr>
                      <a:t>[CATEGORY NAME]</a:t>
                    </a:fld>
                    <a:r>
                      <a:rPr lang="en-US" baseline="0" dirty="0">
                        <a:solidFill>
                          <a:schemeClr val="tx1"/>
                        </a:solidFill>
                      </a:rPr>
                      <a:t>
</a:t>
                    </a:r>
                    <a:fld id="{D9D172E6-AFB0-4EC1-BB6D-49FC8F157DB2}" type="PERCENTAGE">
                      <a:rPr lang="en-US" sz="2000" baseline="0">
                        <a:solidFill>
                          <a:schemeClr val="bg1"/>
                        </a:solidFill>
                        <a:latin typeface="Arial Black" panose="020B0A04020102020204" pitchFamily="34" charset="0"/>
                      </a:rPr>
                      <a:pPr>
                        <a:defRPr/>
                      </a:pPr>
                      <a:t>[PERCENTAGE]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2"/>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2628069042769913"/>
                      <c:h val="0.20976427474867529"/>
                    </c:manualLayout>
                  </c15:layout>
                  <c15:dlblFieldTable/>
                  <c15:showDataLabelsRange val="0"/>
                </c:ext>
                <c:ext xmlns:c16="http://schemas.microsoft.com/office/drawing/2014/chart" uri="{C3380CC4-5D6E-409C-BE32-E72D297353CC}">
                  <c16:uniqueId val="{00000001-E241-446F-A919-CF74BCD7F1C0}"/>
                </c:ext>
              </c:extLst>
            </c:dLbl>
            <c:dLbl>
              <c:idx val="1"/>
              <c:layout>
                <c:manualLayout>
                  <c:x val="-0.20951484644193596"/>
                  <c:y val="-8.9657371681542711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fld id="{28753599-831F-47BA-BE4C-EE913C42DB6A}" type="CATEGORYNAME">
                      <a:rPr lang="en-US" sz="2000">
                        <a:solidFill>
                          <a:srgbClr val="FFC000"/>
                        </a:solidFill>
                        <a:latin typeface="Arial Black" panose="020B0A04020102020204" pitchFamily="34" charset="0"/>
                      </a:rPr>
                      <a:pPr>
                        <a:defRPr>
                          <a:solidFill>
                            <a:schemeClr val="accent2"/>
                          </a:solidFill>
                        </a:defRPr>
                      </a:pPr>
                      <a:t>[CATEGORY NAME]</a:t>
                    </a:fld>
                    <a:r>
                      <a:rPr lang="en-US" baseline="0" dirty="0"/>
                      <a:t>
</a:t>
                    </a:r>
                    <a:fld id="{45EA3012-6686-4AA2-ADB9-1E0CAC966A4D}" type="PERCENTAGE">
                      <a:rPr lang="en-US" sz="2000" baseline="0">
                        <a:solidFill>
                          <a:srgbClr val="FFC000"/>
                        </a:solidFill>
                        <a:latin typeface="Arial Black" panose="020B0A04020102020204" pitchFamily="34" charset="0"/>
                      </a:rPr>
                      <a:pPr>
                        <a:defRPr>
                          <a:solidFill>
                            <a:schemeClr val="accent2"/>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5134979634206411"/>
                      <c:h val="0.26598790623916474"/>
                    </c:manualLayout>
                  </c15:layout>
                  <c15:dlblFieldTable/>
                  <c15:showDataLabelsRange val="0"/>
                </c:ext>
                <c:ext xmlns:c16="http://schemas.microsoft.com/office/drawing/2014/chart" uri="{C3380CC4-5D6E-409C-BE32-E72D297353CC}">
                  <c16:uniqueId val="{00000003-E241-446F-A919-CF74BCD7F1C0}"/>
                </c:ext>
              </c:extLst>
            </c:dLbl>
            <c:dLbl>
              <c:idx val="2"/>
              <c:layout>
                <c:manualLayout>
                  <c:x val="0.21447382883752636"/>
                  <c:y val="-0.1152735618866816"/>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fld id="{261EAA1B-CE91-42FC-A70E-FDE2D136ADF1}" type="CATEGORYNAME">
                      <a:rPr lang="en-US" sz="2000">
                        <a:solidFill>
                          <a:srgbClr val="FFFF00"/>
                        </a:solidFill>
                        <a:latin typeface="Arial Black" panose="020B0A04020102020204" pitchFamily="34" charset="0"/>
                      </a:rPr>
                      <a:pPr>
                        <a:defRPr>
                          <a:solidFill>
                            <a:schemeClr val="accent2"/>
                          </a:solidFill>
                        </a:defRPr>
                      </a:pPr>
                      <a:t>[CATEGORY NAME]</a:t>
                    </a:fld>
                    <a:r>
                      <a:rPr lang="en-US" sz="2000" baseline="0" dirty="0">
                        <a:solidFill>
                          <a:schemeClr val="tx1"/>
                        </a:solidFill>
                      </a:rPr>
                      <a:t>
</a:t>
                    </a:r>
                    <a:fld id="{CF2F42FF-80B3-44B0-AA42-4BE04EB73D3D}" type="PERCENTAGE">
                      <a:rPr lang="en-US" sz="2000" baseline="0">
                        <a:solidFill>
                          <a:srgbClr val="FFFF00"/>
                        </a:solidFill>
                        <a:latin typeface="Arial Black" panose="020B0A04020102020204" pitchFamily="34" charset="0"/>
                      </a:rPr>
                      <a:pPr>
                        <a:defRPr>
                          <a:solidFill>
                            <a:schemeClr val="accent2"/>
                          </a:solidFill>
                        </a:defRPr>
                      </a:pPr>
                      <a:t>[PERCENTAGE]</a:t>
                    </a:fld>
                    <a:endParaRPr lang="en-US" sz="2000"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5103361551747932"/>
                      <c:h val="0.35918034000415106"/>
                    </c:manualLayout>
                  </c15:layout>
                  <c15:dlblFieldTable/>
                  <c15:showDataLabelsRange val="0"/>
                </c:ext>
                <c:ext xmlns:c16="http://schemas.microsoft.com/office/drawing/2014/chart" uri="{C3380CC4-5D6E-409C-BE32-E72D297353CC}">
                  <c16:uniqueId val="{00000005-E241-446F-A919-CF74BCD7F1C0}"/>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E241-446F-A919-CF74BCD7F1C0}"/>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WORDS (verbal)
</c:v>
                </c:pt>
                <c:pt idx="1">
                  <c:v>PARALINGUISTIC (vocal)
</c:v>
                </c:pt>
                <c:pt idx="2">
                  <c:v>BODY LANGUAGE (visual)
</c:v>
                </c:pt>
              </c:strCache>
            </c:strRef>
          </c:cat>
          <c:val>
            <c:numRef>
              <c:f>Sheet1!$B$2:$B$5</c:f>
              <c:numCache>
                <c:formatCode>General</c:formatCode>
                <c:ptCount val="4"/>
                <c:pt idx="0">
                  <c:v>7</c:v>
                </c:pt>
                <c:pt idx="1">
                  <c:v>38</c:v>
                </c:pt>
                <c:pt idx="2">
                  <c:v>55</c:v>
                </c:pt>
              </c:numCache>
            </c:numRef>
          </c:val>
          <c:extLst>
            <c:ext xmlns:c16="http://schemas.microsoft.com/office/drawing/2014/chart" uri="{C3380CC4-5D6E-409C-BE32-E72D297353CC}">
              <c16:uniqueId val="{00000008-E241-446F-A919-CF74BCD7F1C0}"/>
            </c:ext>
          </c:extLst>
        </c:ser>
        <c:dLbls>
          <c:dLblPos val="outEnd"/>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788CB2-7994-4BF1-B135-AA0A52F7B44E}" type="doc">
      <dgm:prSet loTypeId="urn:microsoft.com/office/officeart/2005/8/layout/vList5" loCatId="list" qsTypeId="urn:microsoft.com/office/officeart/2005/8/quickstyle/3d3" qsCatId="3D" csTypeId="urn:microsoft.com/office/officeart/2005/8/colors/colorful1" csCatId="colorful" phldr="1"/>
      <dgm:spPr/>
      <dgm:t>
        <a:bodyPr/>
        <a:lstStyle/>
        <a:p>
          <a:endParaRPr lang="en-US"/>
        </a:p>
      </dgm:t>
    </dgm:pt>
    <dgm:pt modelId="{69CCFA12-66D0-4CD1-9321-B1A121FDEA1F}">
      <dgm:prSet phldrT="[Text]"/>
      <dgm:spPr/>
      <dgm:t>
        <a:bodyPr/>
        <a:lstStyle/>
        <a:p>
          <a:r>
            <a:rPr lang="fa-IR" b="1" i="1" dirty="0">
              <a:cs typeface="B Titr" panose="00000700000000000000" pitchFamily="2" charset="-78"/>
            </a:rPr>
            <a:t>موانع مربوط به کلمات</a:t>
          </a:r>
          <a:endParaRPr lang="en-US" dirty="0">
            <a:cs typeface="B Titr" panose="00000700000000000000" pitchFamily="2" charset="-78"/>
          </a:endParaRPr>
        </a:p>
      </dgm:t>
    </dgm:pt>
    <dgm:pt modelId="{8C75A0F5-52DA-4817-B12E-BBEC5F7638E4}" type="parTrans" cxnId="{68DF02F8-0E23-44F5-A006-712F03B74DC1}">
      <dgm:prSet/>
      <dgm:spPr/>
      <dgm:t>
        <a:bodyPr/>
        <a:lstStyle/>
        <a:p>
          <a:endParaRPr lang="en-US"/>
        </a:p>
      </dgm:t>
    </dgm:pt>
    <dgm:pt modelId="{5B01D279-CF63-469A-9BC0-8846CF2E4939}" type="sibTrans" cxnId="{68DF02F8-0E23-44F5-A006-712F03B74DC1}">
      <dgm:prSet/>
      <dgm:spPr/>
      <dgm:t>
        <a:bodyPr/>
        <a:lstStyle/>
        <a:p>
          <a:endParaRPr lang="en-US"/>
        </a:p>
      </dgm:t>
    </dgm:pt>
    <dgm:pt modelId="{D9D4DA14-7913-4FC7-B46E-F3D1984E4C35}">
      <dgm:prSet phldrT="[Text]" custT="1"/>
      <dgm:spPr/>
      <dgm:t>
        <a:bodyPr/>
        <a:lstStyle/>
        <a:p>
          <a:pPr rtl="1"/>
          <a:r>
            <a:rPr lang="fa-IR" sz="1600" b="1" dirty="0">
              <a:cs typeface="B Nazanin" panose="00000400000000000000" pitchFamily="2" charset="-78"/>
            </a:rPr>
            <a:t>زبان</a:t>
          </a:r>
          <a:endParaRPr lang="en-US" sz="1600" dirty="0">
            <a:cs typeface="B Nazanin" panose="00000400000000000000" pitchFamily="2" charset="-78"/>
          </a:endParaRPr>
        </a:p>
      </dgm:t>
    </dgm:pt>
    <dgm:pt modelId="{392FC71B-FBBB-46D0-8CF4-2406D2C5C059}" type="parTrans" cxnId="{58284AAB-E916-4002-872B-16C13EAE9279}">
      <dgm:prSet/>
      <dgm:spPr/>
      <dgm:t>
        <a:bodyPr/>
        <a:lstStyle/>
        <a:p>
          <a:endParaRPr lang="en-US"/>
        </a:p>
      </dgm:t>
    </dgm:pt>
    <dgm:pt modelId="{A0B5CF74-E0CF-4CF8-9FBD-D4843A23186A}" type="sibTrans" cxnId="{58284AAB-E916-4002-872B-16C13EAE9279}">
      <dgm:prSet/>
      <dgm:spPr/>
      <dgm:t>
        <a:bodyPr/>
        <a:lstStyle/>
        <a:p>
          <a:endParaRPr lang="en-US"/>
        </a:p>
      </dgm:t>
    </dgm:pt>
    <dgm:pt modelId="{4E7EC789-85FD-470B-A93F-44B6A8512AE4}">
      <dgm:prSet phldrT="[Text]"/>
      <dgm:spPr/>
      <dgm:t>
        <a:bodyPr/>
        <a:lstStyle/>
        <a:p>
          <a:r>
            <a:rPr lang="fa-IR" b="1" i="1" dirty="0">
              <a:cs typeface="B Titr" panose="00000700000000000000" pitchFamily="2" charset="-78"/>
            </a:rPr>
            <a:t>موانع مربوط به پیش زمینه افراد</a:t>
          </a:r>
          <a:endParaRPr lang="en-US" dirty="0">
            <a:cs typeface="B Titr" panose="00000700000000000000" pitchFamily="2" charset="-78"/>
          </a:endParaRPr>
        </a:p>
      </dgm:t>
    </dgm:pt>
    <dgm:pt modelId="{3CDF7853-E62F-4632-9C9E-F89FE3F290C9}" type="parTrans" cxnId="{D62A27FD-1AB4-4EF4-9233-DE499EEE67F6}">
      <dgm:prSet/>
      <dgm:spPr/>
      <dgm:t>
        <a:bodyPr/>
        <a:lstStyle/>
        <a:p>
          <a:endParaRPr lang="en-US"/>
        </a:p>
      </dgm:t>
    </dgm:pt>
    <dgm:pt modelId="{3E0A09B0-CFDA-42F2-9880-325CD3F4CFCF}" type="sibTrans" cxnId="{D62A27FD-1AB4-4EF4-9233-DE499EEE67F6}">
      <dgm:prSet/>
      <dgm:spPr/>
      <dgm:t>
        <a:bodyPr/>
        <a:lstStyle/>
        <a:p>
          <a:endParaRPr lang="en-US"/>
        </a:p>
      </dgm:t>
    </dgm:pt>
    <dgm:pt modelId="{6927827C-FAC8-4658-9160-9F9553188318}">
      <dgm:prSet phldrT="[Text]" custT="1"/>
      <dgm:spPr/>
      <dgm:t>
        <a:bodyPr/>
        <a:lstStyle/>
        <a:p>
          <a:pPr rtl="1"/>
          <a:r>
            <a:rPr lang="fa-IR" sz="1600" b="1" dirty="0">
              <a:cs typeface="B Nazanin" panose="00000400000000000000" pitchFamily="2" charset="-78"/>
            </a:rPr>
            <a:t>فاصله فیزیکی</a:t>
          </a:r>
          <a:endParaRPr lang="en-US" sz="1600" dirty="0">
            <a:cs typeface="B Nazanin" panose="00000400000000000000" pitchFamily="2" charset="-78"/>
          </a:endParaRPr>
        </a:p>
      </dgm:t>
    </dgm:pt>
    <dgm:pt modelId="{395347DD-4FA0-41A5-9AB8-588284AA39FB}" type="parTrans" cxnId="{521766C6-9115-46D4-9BF7-ABD1C8C59E3D}">
      <dgm:prSet/>
      <dgm:spPr/>
      <dgm:t>
        <a:bodyPr/>
        <a:lstStyle/>
        <a:p>
          <a:endParaRPr lang="en-US"/>
        </a:p>
      </dgm:t>
    </dgm:pt>
    <dgm:pt modelId="{081FAB6C-4C5F-49DE-876C-3428240B8A4D}" type="sibTrans" cxnId="{521766C6-9115-46D4-9BF7-ABD1C8C59E3D}">
      <dgm:prSet/>
      <dgm:spPr/>
      <dgm:t>
        <a:bodyPr/>
        <a:lstStyle/>
        <a:p>
          <a:endParaRPr lang="en-US"/>
        </a:p>
      </dgm:t>
    </dgm:pt>
    <dgm:pt modelId="{09827D40-084D-482D-9CAA-700B7E249B45}">
      <dgm:prSet phldrT="[Text]"/>
      <dgm:spPr/>
      <dgm:t>
        <a:bodyPr/>
        <a:lstStyle/>
        <a:p>
          <a:r>
            <a:rPr lang="fa-IR" b="1" i="1" dirty="0">
              <a:cs typeface="B Titr" panose="00000700000000000000" pitchFamily="2" charset="-78"/>
            </a:rPr>
            <a:t>موانع فیزیکی</a:t>
          </a:r>
          <a:endParaRPr lang="en-US" dirty="0">
            <a:cs typeface="B Titr" panose="00000700000000000000" pitchFamily="2" charset="-78"/>
          </a:endParaRPr>
        </a:p>
      </dgm:t>
    </dgm:pt>
    <dgm:pt modelId="{862E1912-6929-439E-AD53-63BAC9014CF4}" type="parTrans" cxnId="{62064840-D22C-40AA-A7A6-0659C144F847}">
      <dgm:prSet/>
      <dgm:spPr/>
      <dgm:t>
        <a:bodyPr/>
        <a:lstStyle/>
        <a:p>
          <a:endParaRPr lang="en-US"/>
        </a:p>
      </dgm:t>
    </dgm:pt>
    <dgm:pt modelId="{BA7632E7-0A2C-430B-9D12-99FF95A74BFB}" type="sibTrans" cxnId="{62064840-D22C-40AA-A7A6-0659C144F847}">
      <dgm:prSet/>
      <dgm:spPr/>
      <dgm:t>
        <a:bodyPr/>
        <a:lstStyle/>
        <a:p>
          <a:endParaRPr lang="en-US"/>
        </a:p>
      </dgm:t>
    </dgm:pt>
    <dgm:pt modelId="{D9014ABE-8D79-484D-A3CA-42FCB214D9DA}">
      <dgm:prSet phldrT="[Text]" custT="1"/>
      <dgm:spPr/>
      <dgm:t>
        <a:bodyPr/>
        <a:lstStyle/>
        <a:p>
          <a:pPr rtl="1"/>
          <a:r>
            <a:rPr lang="fa-IR" sz="1600" b="1" dirty="0" smtClean="0">
              <a:cs typeface="B Nazanin" panose="00000400000000000000" pitchFamily="2" charset="-78"/>
            </a:rPr>
            <a:t>استرس،</a:t>
          </a:r>
          <a:r>
            <a:rPr lang="fa-IR" sz="1600" dirty="0" smtClean="0">
              <a:cs typeface="B Titr" panose="00000700000000000000" pitchFamily="2" charset="-78"/>
            </a:rPr>
            <a:t> </a:t>
          </a:r>
          <a:r>
            <a:rPr lang="fa-IR" sz="1600" b="1" dirty="0" smtClean="0">
              <a:cs typeface="B Nazanin" panose="00000400000000000000" pitchFamily="2" charset="-78"/>
            </a:rPr>
            <a:t>حواس پرتی</a:t>
          </a:r>
          <a:endParaRPr lang="en-US" sz="1600" b="1" dirty="0">
            <a:cs typeface="B Nazanin" panose="00000400000000000000" pitchFamily="2" charset="-78"/>
          </a:endParaRPr>
        </a:p>
      </dgm:t>
    </dgm:pt>
    <dgm:pt modelId="{B551F8E7-E75E-4E62-9E3E-E5953E0FBCB4}" type="parTrans" cxnId="{71313668-1068-4662-A26A-03A0E4AB3D3A}">
      <dgm:prSet/>
      <dgm:spPr/>
      <dgm:t>
        <a:bodyPr/>
        <a:lstStyle/>
        <a:p>
          <a:endParaRPr lang="en-US"/>
        </a:p>
      </dgm:t>
    </dgm:pt>
    <dgm:pt modelId="{515C70FC-E576-46BC-A86E-5ABEB1301D9C}" type="sibTrans" cxnId="{71313668-1068-4662-A26A-03A0E4AB3D3A}">
      <dgm:prSet/>
      <dgm:spPr/>
      <dgm:t>
        <a:bodyPr/>
        <a:lstStyle/>
        <a:p>
          <a:endParaRPr lang="en-US"/>
        </a:p>
      </dgm:t>
    </dgm:pt>
    <dgm:pt modelId="{2838779A-00FD-4C3B-B779-27E8743CFA9E}">
      <dgm:prSet phldrT="[Text]"/>
      <dgm:spPr/>
      <dgm:t>
        <a:bodyPr/>
        <a:lstStyle/>
        <a:p>
          <a:r>
            <a:rPr lang="fa-IR" b="1" i="1" dirty="0">
              <a:cs typeface="B Titr" panose="00000700000000000000" pitchFamily="2" charset="-78"/>
            </a:rPr>
            <a:t>موانع سایکولوژیک</a:t>
          </a:r>
          <a:endParaRPr lang="en-US" dirty="0">
            <a:cs typeface="B Titr" panose="00000700000000000000" pitchFamily="2" charset="-78"/>
          </a:endParaRPr>
        </a:p>
      </dgm:t>
    </dgm:pt>
    <dgm:pt modelId="{B50C3160-F9C8-44E2-98E1-210B940C564F}" type="parTrans" cxnId="{8C54ECD9-A747-4D0A-BC62-03D3716DE3C1}">
      <dgm:prSet/>
      <dgm:spPr/>
      <dgm:t>
        <a:bodyPr/>
        <a:lstStyle/>
        <a:p>
          <a:endParaRPr lang="en-US"/>
        </a:p>
      </dgm:t>
    </dgm:pt>
    <dgm:pt modelId="{4A0D7A8E-C209-4C83-8507-77C80DC15E21}" type="sibTrans" cxnId="{8C54ECD9-A747-4D0A-BC62-03D3716DE3C1}">
      <dgm:prSet/>
      <dgm:spPr/>
      <dgm:t>
        <a:bodyPr/>
        <a:lstStyle/>
        <a:p>
          <a:endParaRPr lang="en-US"/>
        </a:p>
      </dgm:t>
    </dgm:pt>
    <dgm:pt modelId="{11A0D1EE-82DA-4EED-ADDB-6936DEEC32AE}">
      <dgm:prSet custT="1"/>
      <dgm:spPr/>
      <dgm:t>
        <a:bodyPr/>
        <a:lstStyle/>
        <a:p>
          <a:pPr rtl="1"/>
          <a:r>
            <a:rPr lang="fa-IR" sz="1600" b="1" dirty="0">
              <a:cs typeface="B Nazanin" panose="00000400000000000000" pitchFamily="2" charset="-78"/>
            </a:rPr>
            <a:t>ابهام</a:t>
          </a:r>
          <a:endParaRPr lang="en-US" sz="1600" dirty="0">
            <a:cs typeface="B Nazanin" panose="00000400000000000000" pitchFamily="2" charset="-78"/>
          </a:endParaRPr>
        </a:p>
      </dgm:t>
    </dgm:pt>
    <dgm:pt modelId="{BB9D0A65-1C93-4E92-981A-CFE0B5386CF5}" type="parTrans" cxnId="{EC68639C-C9DE-424D-A575-40B8088CA56F}">
      <dgm:prSet/>
      <dgm:spPr/>
      <dgm:t>
        <a:bodyPr/>
        <a:lstStyle/>
        <a:p>
          <a:endParaRPr lang="en-US"/>
        </a:p>
      </dgm:t>
    </dgm:pt>
    <dgm:pt modelId="{F206EE80-2A9F-45ED-8FD5-7452C1F9DF3C}" type="sibTrans" cxnId="{EC68639C-C9DE-424D-A575-40B8088CA56F}">
      <dgm:prSet/>
      <dgm:spPr/>
      <dgm:t>
        <a:bodyPr/>
        <a:lstStyle/>
        <a:p>
          <a:endParaRPr lang="en-US"/>
        </a:p>
      </dgm:t>
    </dgm:pt>
    <dgm:pt modelId="{6DA3F7D0-EC85-427C-A99F-92B45E574EAA}">
      <dgm:prSet custT="1"/>
      <dgm:spPr/>
      <dgm:t>
        <a:bodyPr/>
        <a:lstStyle/>
        <a:p>
          <a:pPr rtl="1"/>
          <a:r>
            <a:rPr lang="fa-IR" sz="1600" b="1" dirty="0">
              <a:cs typeface="B Nazanin" panose="00000400000000000000" pitchFamily="2" charset="-78"/>
            </a:rPr>
            <a:t>پیام </a:t>
          </a:r>
          <a:r>
            <a:rPr lang="fa-IR" sz="1600" b="1" dirty="0" smtClean="0">
              <a:cs typeface="B Nazanin" panose="00000400000000000000" pitchFamily="2" charset="-78"/>
            </a:rPr>
            <a:t>نامنظم، کانال ارتباطی نامناسب</a:t>
          </a:r>
          <a:endParaRPr lang="en-US" sz="1600" b="1" dirty="0">
            <a:cs typeface="B Nazanin" panose="00000400000000000000" pitchFamily="2" charset="-78"/>
          </a:endParaRPr>
        </a:p>
      </dgm:t>
    </dgm:pt>
    <dgm:pt modelId="{FADDC6BB-B403-4E9A-8FE0-33F489C514BF}" type="parTrans" cxnId="{407F2B7C-A460-4AB3-807B-42FFE5CD3DF8}">
      <dgm:prSet/>
      <dgm:spPr/>
      <dgm:t>
        <a:bodyPr/>
        <a:lstStyle/>
        <a:p>
          <a:endParaRPr lang="en-US"/>
        </a:p>
      </dgm:t>
    </dgm:pt>
    <dgm:pt modelId="{0A745813-101D-4EBB-8C75-AC4115894665}" type="sibTrans" cxnId="{407F2B7C-A460-4AB3-807B-42FFE5CD3DF8}">
      <dgm:prSet/>
      <dgm:spPr/>
      <dgm:t>
        <a:bodyPr/>
        <a:lstStyle/>
        <a:p>
          <a:endParaRPr lang="en-US"/>
        </a:p>
      </dgm:t>
    </dgm:pt>
    <dgm:pt modelId="{4FFCE135-819F-4707-A3F9-3CD4524F925A}">
      <dgm:prSet custT="1"/>
      <dgm:spPr/>
      <dgm:t>
        <a:bodyPr/>
        <a:lstStyle/>
        <a:p>
          <a:pPr rtl="1"/>
          <a:r>
            <a:rPr lang="fa-IR" sz="1600" b="1" dirty="0">
              <a:cs typeface="B Nazanin" panose="00000400000000000000" pitchFamily="2" charset="-78"/>
            </a:rPr>
            <a:t>اطلاعات بیش از </a:t>
          </a:r>
          <a:r>
            <a:rPr lang="fa-IR" sz="1600" b="1" dirty="0" smtClean="0">
              <a:cs typeface="B Nazanin" panose="00000400000000000000" pitchFamily="2" charset="-78"/>
            </a:rPr>
            <a:t>حد </a:t>
          </a:r>
          <a:endParaRPr lang="en-US" sz="1600" b="1" dirty="0">
            <a:cs typeface="B Nazanin" panose="00000400000000000000" pitchFamily="2" charset="-78"/>
          </a:endParaRPr>
        </a:p>
      </dgm:t>
    </dgm:pt>
    <dgm:pt modelId="{4FFF6877-02CB-43BD-9D9A-30C190651086}" type="parTrans" cxnId="{6541A88C-C92F-4BFD-A0B3-E7B64A754497}">
      <dgm:prSet/>
      <dgm:spPr/>
      <dgm:t>
        <a:bodyPr/>
        <a:lstStyle/>
        <a:p>
          <a:endParaRPr lang="en-US"/>
        </a:p>
      </dgm:t>
    </dgm:pt>
    <dgm:pt modelId="{EC517B52-2473-4FC5-AD12-2F7B9F4929F7}" type="sibTrans" cxnId="{6541A88C-C92F-4BFD-A0B3-E7B64A754497}">
      <dgm:prSet/>
      <dgm:spPr/>
      <dgm:t>
        <a:bodyPr/>
        <a:lstStyle/>
        <a:p>
          <a:endParaRPr lang="en-US"/>
        </a:p>
      </dgm:t>
    </dgm:pt>
    <dgm:pt modelId="{B28B33DF-FA1A-4F07-8C9A-530C9C1F2F65}">
      <dgm:prSet custT="1"/>
      <dgm:spPr/>
      <dgm:t>
        <a:bodyPr/>
        <a:lstStyle/>
        <a:p>
          <a:pPr rtl="1"/>
          <a:r>
            <a:rPr lang="fa-IR" sz="1600" b="1" dirty="0">
              <a:cs typeface="B Nazanin" panose="00000400000000000000" pitchFamily="2" charset="-78"/>
            </a:rPr>
            <a:t>سر و صدا</a:t>
          </a:r>
          <a:endParaRPr lang="en-US" sz="1600" b="1" dirty="0">
            <a:cs typeface="B Nazanin" panose="00000400000000000000" pitchFamily="2" charset="-78"/>
          </a:endParaRPr>
        </a:p>
      </dgm:t>
    </dgm:pt>
    <dgm:pt modelId="{67629A30-68E4-4B3E-82A6-F43A20312352}" type="parTrans" cxnId="{011CCFD7-CE70-476C-B27D-132F389B5C50}">
      <dgm:prSet/>
      <dgm:spPr/>
      <dgm:t>
        <a:bodyPr/>
        <a:lstStyle/>
        <a:p>
          <a:endParaRPr lang="en-US"/>
        </a:p>
      </dgm:t>
    </dgm:pt>
    <dgm:pt modelId="{FC0A524B-A762-452F-B8B2-D623BB147B3F}" type="sibTrans" cxnId="{011CCFD7-CE70-476C-B27D-132F389B5C50}">
      <dgm:prSet/>
      <dgm:spPr/>
      <dgm:t>
        <a:bodyPr/>
        <a:lstStyle/>
        <a:p>
          <a:endParaRPr lang="en-US"/>
        </a:p>
      </dgm:t>
    </dgm:pt>
    <dgm:pt modelId="{EED42789-3E00-42DC-A605-0BC2F29539C6}">
      <dgm:prSet custT="1"/>
      <dgm:spPr/>
      <dgm:t>
        <a:bodyPr/>
        <a:lstStyle/>
        <a:p>
          <a:pPr rtl="1"/>
          <a:r>
            <a:rPr lang="fa-IR" sz="1600" b="1" dirty="0">
              <a:cs typeface="B Nazanin" panose="00000400000000000000" pitchFamily="2" charset="-78"/>
            </a:rPr>
            <a:t>موانع </a:t>
          </a:r>
          <a:r>
            <a:rPr lang="fa-IR" sz="1600" b="1" dirty="0" smtClean="0">
              <a:cs typeface="B Nazanin" panose="00000400000000000000" pitchFamily="2" charset="-78"/>
            </a:rPr>
            <a:t>فیزیولوژیک (مشکلات شنوایی)</a:t>
          </a:r>
          <a:endParaRPr lang="en-US" sz="1600" b="1" dirty="0">
            <a:cs typeface="B Nazanin" panose="00000400000000000000" pitchFamily="2" charset="-78"/>
          </a:endParaRPr>
        </a:p>
      </dgm:t>
    </dgm:pt>
    <dgm:pt modelId="{0D7B5F54-2B39-407F-B14C-34F188AB8EF7}" type="parTrans" cxnId="{BA21C26A-B3A9-4793-81D5-03CCCA290F69}">
      <dgm:prSet/>
      <dgm:spPr/>
      <dgm:t>
        <a:bodyPr/>
        <a:lstStyle/>
        <a:p>
          <a:endParaRPr lang="en-US"/>
        </a:p>
      </dgm:t>
    </dgm:pt>
    <dgm:pt modelId="{9D28C665-DBBE-4AA6-B063-3CC6A5628F36}" type="sibTrans" cxnId="{BA21C26A-B3A9-4793-81D5-03CCCA290F69}">
      <dgm:prSet/>
      <dgm:spPr/>
      <dgm:t>
        <a:bodyPr/>
        <a:lstStyle/>
        <a:p>
          <a:endParaRPr lang="en-US"/>
        </a:p>
      </dgm:t>
    </dgm:pt>
    <dgm:pt modelId="{BF9C94F4-9919-41AE-84FD-5CE9BBEB193A}">
      <dgm:prSet custT="1"/>
      <dgm:spPr/>
      <dgm:t>
        <a:bodyPr/>
        <a:lstStyle/>
        <a:p>
          <a:pPr rtl="1"/>
          <a:r>
            <a:rPr lang="fa-IR" sz="1600" b="1" dirty="0">
              <a:cs typeface="B Nazanin" panose="00000400000000000000" pitchFamily="2" charset="-78"/>
            </a:rPr>
            <a:t>خودباوری و اعتماد به نفس پایین</a:t>
          </a:r>
          <a:endParaRPr lang="en-US" sz="1600" dirty="0">
            <a:cs typeface="B Nazanin" panose="00000400000000000000" pitchFamily="2" charset="-78"/>
          </a:endParaRPr>
        </a:p>
      </dgm:t>
    </dgm:pt>
    <dgm:pt modelId="{00BD88A1-4D5F-4FB7-AB8A-87DC6F3B3CE9}" type="parTrans" cxnId="{022AFAB6-9D8F-467C-9E7E-A7C6270F8D10}">
      <dgm:prSet/>
      <dgm:spPr/>
      <dgm:t>
        <a:bodyPr/>
        <a:lstStyle/>
        <a:p>
          <a:endParaRPr lang="en-US"/>
        </a:p>
      </dgm:t>
    </dgm:pt>
    <dgm:pt modelId="{DD9F820C-68FC-48A5-B1B5-B7F16507D443}" type="sibTrans" cxnId="{022AFAB6-9D8F-467C-9E7E-A7C6270F8D10}">
      <dgm:prSet/>
      <dgm:spPr/>
      <dgm:t>
        <a:bodyPr/>
        <a:lstStyle/>
        <a:p>
          <a:endParaRPr lang="en-US"/>
        </a:p>
      </dgm:t>
    </dgm:pt>
    <dgm:pt modelId="{3E6BAF42-68FF-4736-BE2A-E2ECB96C3760}">
      <dgm:prSet phldrT="[Text]" custT="1"/>
      <dgm:spPr/>
      <dgm:t>
        <a:bodyPr/>
        <a:lstStyle/>
        <a:p>
          <a:pPr rtl="1"/>
          <a:r>
            <a:rPr lang="fa-IR" sz="1600" b="1" dirty="0" smtClean="0">
              <a:cs typeface="B Nazanin" panose="00000400000000000000" pitchFamily="2" charset="-78"/>
            </a:rPr>
            <a:t>خشم،</a:t>
          </a:r>
          <a:r>
            <a:rPr lang="fa-IR" sz="1600" dirty="0" smtClean="0">
              <a:cs typeface="B Titr" panose="00000700000000000000" pitchFamily="2" charset="-78"/>
            </a:rPr>
            <a:t> </a:t>
          </a:r>
          <a:r>
            <a:rPr lang="fa-IR" sz="1600" b="1" dirty="0" smtClean="0">
              <a:cs typeface="B Nazanin" panose="00000400000000000000" pitchFamily="2" charset="-78"/>
            </a:rPr>
            <a:t>قضاوت، ذهن بسته</a:t>
          </a:r>
          <a:endParaRPr lang="en-US" sz="1600" b="1" dirty="0">
            <a:cs typeface="B Nazanin" panose="00000400000000000000" pitchFamily="2" charset="-78"/>
          </a:endParaRPr>
        </a:p>
      </dgm:t>
    </dgm:pt>
    <dgm:pt modelId="{6FF03101-D976-4603-9033-41E7B3D5899A}" type="parTrans" cxnId="{E55773CD-3D83-4860-9C9C-31D6177F9A66}">
      <dgm:prSet/>
      <dgm:spPr/>
      <dgm:t>
        <a:bodyPr/>
        <a:lstStyle/>
        <a:p>
          <a:endParaRPr lang="en-US"/>
        </a:p>
      </dgm:t>
    </dgm:pt>
    <dgm:pt modelId="{957D33E4-4B63-452C-916E-46285168355C}" type="sibTrans" cxnId="{E55773CD-3D83-4860-9C9C-31D6177F9A66}">
      <dgm:prSet/>
      <dgm:spPr/>
      <dgm:t>
        <a:bodyPr/>
        <a:lstStyle/>
        <a:p>
          <a:endParaRPr lang="en-US"/>
        </a:p>
      </dgm:t>
    </dgm:pt>
    <dgm:pt modelId="{E96D7CE6-24EE-4D5F-B362-E517C7CF9195}" type="pres">
      <dgm:prSet presAssocID="{76788CB2-7994-4BF1-B135-AA0A52F7B44E}" presName="Name0" presStyleCnt="0">
        <dgm:presLayoutVars>
          <dgm:dir/>
          <dgm:animLvl val="lvl"/>
          <dgm:resizeHandles val="exact"/>
        </dgm:presLayoutVars>
      </dgm:prSet>
      <dgm:spPr/>
      <dgm:t>
        <a:bodyPr/>
        <a:lstStyle/>
        <a:p>
          <a:endParaRPr lang="en-US"/>
        </a:p>
      </dgm:t>
    </dgm:pt>
    <dgm:pt modelId="{E496F582-B5EB-4581-BE4D-E50134F567E4}" type="pres">
      <dgm:prSet presAssocID="{69CCFA12-66D0-4CD1-9321-B1A121FDEA1F}" presName="linNode" presStyleCnt="0"/>
      <dgm:spPr/>
    </dgm:pt>
    <dgm:pt modelId="{6F795D31-7C2E-4875-98D3-C60B49F6AE40}" type="pres">
      <dgm:prSet presAssocID="{69CCFA12-66D0-4CD1-9321-B1A121FDEA1F}" presName="parentText" presStyleLbl="node1" presStyleIdx="0" presStyleCnt="4" custScaleY="78739" custLinFactNeighborX="-125" custLinFactNeighborY="3042">
        <dgm:presLayoutVars>
          <dgm:chMax val="1"/>
          <dgm:bulletEnabled val="1"/>
        </dgm:presLayoutVars>
      </dgm:prSet>
      <dgm:spPr/>
      <dgm:t>
        <a:bodyPr/>
        <a:lstStyle/>
        <a:p>
          <a:endParaRPr lang="en-US"/>
        </a:p>
      </dgm:t>
    </dgm:pt>
    <dgm:pt modelId="{9B9F18A3-14A0-48DA-ACC2-74036CAA9E23}" type="pres">
      <dgm:prSet presAssocID="{69CCFA12-66D0-4CD1-9321-B1A121FDEA1F}" presName="descendantText" presStyleLbl="alignAccFollowNode1" presStyleIdx="0" presStyleCnt="3" custScaleY="120491" custLinFactNeighborX="0" custLinFactNeighborY="2954">
        <dgm:presLayoutVars>
          <dgm:bulletEnabled val="1"/>
        </dgm:presLayoutVars>
      </dgm:prSet>
      <dgm:spPr/>
      <dgm:t>
        <a:bodyPr/>
        <a:lstStyle/>
        <a:p>
          <a:endParaRPr lang="en-US"/>
        </a:p>
      </dgm:t>
    </dgm:pt>
    <dgm:pt modelId="{721E71D8-505D-44CF-A47C-F39B4DD0F90F}" type="pres">
      <dgm:prSet presAssocID="{5B01D279-CF63-469A-9BC0-8846CF2E4939}" presName="sp" presStyleCnt="0"/>
      <dgm:spPr/>
    </dgm:pt>
    <dgm:pt modelId="{C53DFE01-33C4-47D8-BA4C-1305676245EC}" type="pres">
      <dgm:prSet presAssocID="{4E7EC789-85FD-470B-A93F-44B6A8512AE4}" presName="linNode" presStyleCnt="0"/>
      <dgm:spPr/>
    </dgm:pt>
    <dgm:pt modelId="{76BD01DE-6C66-49F9-B020-700D2EF76897}" type="pres">
      <dgm:prSet presAssocID="{4E7EC789-85FD-470B-A93F-44B6A8512AE4}" presName="parentText" presStyleLbl="node1" presStyleIdx="1" presStyleCnt="4" custScaleY="69882" custLinFactNeighborX="-217" custLinFactNeighborY="7804">
        <dgm:presLayoutVars>
          <dgm:chMax val="1"/>
          <dgm:bulletEnabled val="1"/>
        </dgm:presLayoutVars>
      </dgm:prSet>
      <dgm:spPr/>
      <dgm:t>
        <a:bodyPr/>
        <a:lstStyle/>
        <a:p>
          <a:endParaRPr lang="en-US"/>
        </a:p>
      </dgm:t>
    </dgm:pt>
    <dgm:pt modelId="{7B82CFF4-7573-4B72-8563-C8F2C9C4FF07}" type="pres">
      <dgm:prSet presAssocID="{4E7EC789-85FD-470B-A93F-44B6A8512AE4}" presName="descendantText" presStyleLbl="alignAccFollowNode1" presStyleIdx="1" presStyleCnt="3" custScaleY="83906" custLinFactY="592" custLinFactNeighborX="387" custLinFactNeighborY="100000">
        <dgm:presLayoutVars>
          <dgm:bulletEnabled val="1"/>
        </dgm:presLayoutVars>
      </dgm:prSet>
      <dgm:spPr/>
      <dgm:t>
        <a:bodyPr/>
        <a:lstStyle/>
        <a:p>
          <a:endParaRPr lang="en-US"/>
        </a:p>
      </dgm:t>
    </dgm:pt>
    <dgm:pt modelId="{497A3023-D56F-4A15-A560-6F2FE80B43A9}" type="pres">
      <dgm:prSet presAssocID="{3E0A09B0-CFDA-42F2-9880-325CD3F4CFCF}" presName="sp" presStyleCnt="0"/>
      <dgm:spPr/>
    </dgm:pt>
    <dgm:pt modelId="{BB576641-8899-454E-958D-1DDB363E7DB6}" type="pres">
      <dgm:prSet presAssocID="{09827D40-084D-482D-9CAA-700B7E249B45}" presName="linNode" presStyleCnt="0"/>
      <dgm:spPr/>
    </dgm:pt>
    <dgm:pt modelId="{EFC091D6-A481-431C-90FD-92637E242F1F}" type="pres">
      <dgm:prSet presAssocID="{09827D40-084D-482D-9CAA-700B7E249B45}" presName="parentText" presStyleLbl="node1" presStyleIdx="2" presStyleCnt="4" custScaleY="70944" custLinFactNeighborY="4010">
        <dgm:presLayoutVars>
          <dgm:chMax val="1"/>
          <dgm:bulletEnabled val="1"/>
        </dgm:presLayoutVars>
      </dgm:prSet>
      <dgm:spPr/>
      <dgm:t>
        <a:bodyPr/>
        <a:lstStyle/>
        <a:p>
          <a:endParaRPr lang="en-US"/>
        </a:p>
      </dgm:t>
    </dgm:pt>
    <dgm:pt modelId="{B2BDD7A9-F4DF-49ED-9A0D-953CED74F510}" type="pres">
      <dgm:prSet presAssocID="{09827D40-084D-482D-9CAA-700B7E249B45}" presName="descendantText" presStyleLbl="alignAccFollowNode1" presStyleIdx="2" presStyleCnt="3" custScaleY="86475" custLinFactNeighborX="387" custLinFactNeighborY="98109">
        <dgm:presLayoutVars>
          <dgm:bulletEnabled val="1"/>
        </dgm:presLayoutVars>
      </dgm:prSet>
      <dgm:spPr/>
      <dgm:t>
        <a:bodyPr/>
        <a:lstStyle/>
        <a:p>
          <a:endParaRPr lang="en-US"/>
        </a:p>
      </dgm:t>
    </dgm:pt>
    <dgm:pt modelId="{5A6ACDAB-4638-44EF-AB90-93FA8149F91E}" type="pres">
      <dgm:prSet presAssocID="{BA7632E7-0A2C-430B-9D12-99FF95A74BFB}" presName="sp" presStyleCnt="0"/>
      <dgm:spPr/>
    </dgm:pt>
    <dgm:pt modelId="{41E2DFC0-B51B-4AF7-B390-B0E9C9911FD5}" type="pres">
      <dgm:prSet presAssocID="{2838779A-00FD-4C3B-B779-27E8743CFA9E}" presName="linNode" presStyleCnt="0"/>
      <dgm:spPr/>
    </dgm:pt>
    <dgm:pt modelId="{24939CDC-E88B-40EF-BDC9-652109A096AC}" type="pres">
      <dgm:prSet presAssocID="{2838779A-00FD-4C3B-B779-27E8743CFA9E}" presName="parentText" presStyleLbl="node1" presStyleIdx="3" presStyleCnt="4" custScaleY="68013" custLinFactNeighborX="-387" custLinFactNeighborY="354">
        <dgm:presLayoutVars>
          <dgm:chMax val="1"/>
          <dgm:bulletEnabled val="1"/>
        </dgm:presLayoutVars>
      </dgm:prSet>
      <dgm:spPr/>
      <dgm:t>
        <a:bodyPr/>
        <a:lstStyle/>
        <a:p>
          <a:endParaRPr lang="en-US"/>
        </a:p>
      </dgm:t>
    </dgm:pt>
  </dgm:ptLst>
  <dgm:cxnLst>
    <dgm:cxn modelId="{68DF02F8-0E23-44F5-A006-712F03B74DC1}" srcId="{76788CB2-7994-4BF1-B135-AA0A52F7B44E}" destId="{69CCFA12-66D0-4CD1-9321-B1A121FDEA1F}" srcOrd="0" destOrd="0" parTransId="{8C75A0F5-52DA-4817-B12E-BBEC5F7638E4}" sibTransId="{5B01D279-CF63-469A-9BC0-8846CF2E4939}"/>
    <dgm:cxn modelId="{E957868C-E3E2-4BEE-9602-FC437CF1B2D8}" type="presOf" srcId="{EED42789-3E00-42DC-A605-0BC2F29539C6}" destId="{7B82CFF4-7573-4B72-8563-C8F2C9C4FF07}" srcOrd="0" destOrd="2" presId="urn:microsoft.com/office/officeart/2005/8/layout/vList5"/>
    <dgm:cxn modelId="{41E4F243-A1C8-46E5-BD96-78979E6E2887}" type="presOf" srcId="{2838779A-00FD-4C3B-B779-27E8743CFA9E}" destId="{24939CDC-E88B-40EF-BDC9-652109A096AC}" srcOrd="0" destOrd="0" presId="urn:microsoft.com/office/officeart/2005/8/layout/vList5"/>
    <dgm:cxn modelId="{E55773CD-3D83-4860-9C9C-31D6177F9A66}" srcId="{09827D40-084D-482D-9CAA-700B7E249B45}" destId="{3E6BAF42-68FF-4736-BE2A-E2ECB96C3760}" srcOrd="1" destOrd="0" parTransId="{6FF03101-D976-4603-9033-41E7B3D5899A}" sibTransId="{957D33E4-4B63-452C-916E-46285168355C}"/>
    <dgm:cxn modelId="{BA21C26A-B3A9-4793-81D5-03CCCA290F69}" srcId="{4E7EC789-85FD-470B-A93F-44B6A8512AE4}" destId="{EED42789-3E00-42DC-A605-0BC2F29539C6}" srcOrd="2" destOrd="0" parTransId="{0D7B5F54-2B39-407F-B14C-34F188AB8EF7}" sibTransId="{9D28C665-DBBE-4AA6-B063-3CC6A5628F36}"/>
    <dgm:cxn modelId="{EC68639C-C9DE-424D-A575-40B8088CA56F}" srcId="{69CCFA12-66D0-4CD1-9321-B1A121FDEA1F}" destId="{11A0D1EE-82DA-4EED-ADDB-6936DEEC32AE}" srcOrd="1" destOrd="0" parTransId="{BB9D0A65-1C93-4E92-981A-CFE0B5386CF5}" sibTransId="{F206EE80-2A9F-45ED-8FD5-7452C1F9DF3C}"/>
    <dgm:cxn modelId="{022AFAB6-9D8F-467C-9E7E-A7C6270F8D10}" srcId="{09827D40-084D-482D-9CAA-700B7E249B45}" destId="{BF9C94F4-9919-41AE-84FD-5CE9BBEB193A}" srcOrd="2" destOrd="0" parTransId="{00BD88A1-4D5F-4FB7-AB8A-87DC6F3B3CE9}" sibTransId="{DD9F820C-68FC-48A5-B1B5-B7F16507D443}"/>
    <dgm:cxn modelId="{06E98B20-B73A-45AE-BD4C-F13CD794217C}" type="presOf" srcId="{4E7EC789-85FD-470B-A93F-44B6A8512AE4}" destId="{76BD01DE-6C66-49F9-B020-700D2EF76897}" srcOrd="0" destOrd="0" presId="urn:microsoft.com/office/officeart/2005/8/layout/vList5"/>
    <dgm:cxn modelId="{AD898227-DF74-4917-911D-47183A2AD63B}" type="presOf" srcId="{11A0D1EE-82DA-4EED-ADDB-6936DEEC32AE}" destId="{9B9F18A3-14A0-48DA-ACC2-74036CAA9E23}" srcOrd="0" destOrd="1" presId="urn:microsoft.com/office/officeart/2005/8/layout/vList5"/>
    <dgm:cxn modelId="{011CCFD7-CE70-476C-B27D-132F389B5C50}" srcId="{4E7EC789-85FD-470B-A93F-44B6A8512AE4}" destId="{B28B33DF-FA1A-4F07-8C9A-530C9C1F2F65}" srcOrd="1" destOrd="0" parTransId="{67629A30-68E4-4B3E-82A6-F43A20312352}" sibTransId="{FC0A524B-A762-452F-B8B2-D623BB147B3F}"/>
    <dgm:cxn modelId="{1D69A751-8B4B-4C6B-861E-1EEA92430170}" type="presOf" srcId="{3E6BAF42-68FF-4736-BE2A-E2ECB96C3760}" destId="{B2BDD7A9-F4DF-49ED-9A0D-953CED74F510}" srcOrd="0" destOrd="1" presId="urn:microsoft.com/office/officeart/2005/8/layout/vList5"/>
    <dgm:cxn modelId="{AF610940-9CFD-4454-8F9C-76262FE24551}" type="presOf" srcId="{4FFCE135-819F-4707-A3F9-3CD4524F925A}" destId="{9B9F18A3-14A0-48DA-ACC2-74036CAA9E23}" srcOrd="0" destOrd="3" presId="urn:microsoft.com/office/officeart/2005/8/layout/vList5"/>
    <dgm:cxn modelId="{407F2B7C-A460-4AB3-807B-42FFE5CD3DF8}" srcId="{69CCFA12-66D0-4CD1-9321-B1A121FDEA1F}" destId="{6DA3F7D0-EC85-427C-A99F-92B45E574EAA}" srcOrd="2" destOrd="0" parTransId="{FADDC6BB-B403-4E9A-8FE0-33F489C514BF}" sibTransId="{0A745813-101D-4EBB-8C75-AC4115894665}"/>
    <dgm:cxn modelId="{AE593A69-3A5E-44E1-84C8-2920F9D4A9DE}" type="presOf" srcId="{69CCFA12-66D0-4CD1-9321-B1A121FDEA1F}" destId="{6F795D31-7C2E-4875-98D3-C60B49F6AE40}" srcOrd="0" destOrd="0" presId="urn:microsoft.com/office/officeart/2005/8/layout/vList5"/>
    <dgm:cxn modelId="{521766C6-9115-46D4-9BF7-ABD1C8C59E3D}" srcId="{4E7EC789-85FD-470B-A93F-44B6A8512AE4}" destId="{6927827C-FAC8-4658-9160-9F9553188318}" srcOrd="0" destOrd="0" parTransId="{395347DD-4FA0-41A5-9AB8-588284AA39FB}" sibTransId="{081FAB6C-4C5F-49DE-876C-3428240B8A4D}"/>
    <dgm:cxn modelId="{5B3605CD-767E-4287-B32E-5A8F529C777A}" type="presOf" srcId="{B28B33DF-FA1A-4F07-8C9A-530C9C1F2F65}" destId="{7B82CFF4-7573-4B72-8563-C8F2C9C4FF07}" srcOrd="0" destOrd="1" presId="urn:microsoft.com/office/officeart/2005/8/layout/vList5"/>
    <dgm:cxn modelId="{71313668-1068-4662-A26A-03A0E4AB3D3A}" srcId="{09827D40-084D-482D-9CAA-700B7E249B45}" destId="{D9014ABE-8D79-484D-A3CA-42FCB214D9DA}" srcOrd="0" destOrd="0" parTransId="{B551F8E7-E75E-4E62-9E3E-E5953E0FBCB4}" sibTransId="{515C70FC-E576-46BC-A86E-5ABEB1301D9C}"/>
    <dgm:cxn modelId="{B7578967-4151-4564-8AA8-0161329CC96F}" type="presOf" srcId="{09827D40-084D-482D-9CAA-700B7E249B45}" destId="{EFC091D6-A481-431C-90FD-92637E242F1F}" srcOrd="0" destOrd="0" presId="urn:microsoft.com/office/officeart/2005/8/layout/vList5"/>
    <dgm:cxn modelId="{EE7E70E1-CE18-40E8-AB0A-8659CAEA49E0}" type="presOf" srcId="{D9014ABE-8D79-484D-A3CA-42FCB214D9DA}" destId="{B2BDD7A9-F4DF-49ED-9A0D-953CED74F510}" srcOrd="0" destOrd="0" presId="urn:microsoft.com/office/officeart/2005/8/layout/vList5"/>
    <dgm:cxn modelId="{D62A27FD-1AB4-4EF4-9233-DE499EEE67F6}" srcId="{76788CB2-7994-4BF1-B135-AA0A52F7B44E}" destId="{4E7EC789-85FD-470B-A93F-44B6A8512AE4}" srcOrd="1" destOrd="0" parTransId="{3CDF7853-E62F-4632-9C9E-F89FE3F290C9}" sibTransId="{3E0A09B0-CFDA-42F2-9880-325CD3F4CFCF}"/>
    <dgm:cxn modelId="{58284AAB-E916-4002-872B-16C13EAE9279}" srcId="{69CCFA12-66D0-4CD1-9321-B1A121FDEA1F}" destId="{D9D4DA14-7913-4FC7-B46E-F3D1984E4C35}" srcOrd="0" destOrd="0" parTransId="{392FC71B-FBBB-46D0-8CF4-2406D2C5C059}" sibTransId="{A0B5CF74-E0CF-4CF8-9FBD-D4843A23186A}"/>
    <dgm:cxn modelId="{62064840-D22C-40AA-A7A6-0659C144F847}" srcId="{76788CB2-7994-4BF1-B135-AA0A52F7B44E}" destId="{09827D40-084D-482D-9CAA-700B7E249B45}" srcOrd="2" destOrd="0" parTransId="{862E1912-6929-439E-AD53-63BAC9014CF4}" sibTransId="{BA7632E7-0A2C-430B-9D12-99FF95A74BFB}"/>
    <dgm:cxn modelId="{6E17969A-5436-4CC0-8395-1DC63ABF19A8}" type="presOf" srcId="{6927827C-FAC8-4658-9160-9F9553188318}" destId="{7B82CFF4-7573-4B72-8563-C8F2C9C4FF07}" srcOrd="0" destOrd="0" presId="urn:microsoft.com/office/officeart/2005/8/layout/vList5"/>
    <dgm:cxn modelId="{7BDE9AC4-31BC-45B0-81DB-06964A02C11D}" type="presOf" srcId="{76788CB2-7994-4BF1-B135-AA0A52F7B44E}" destId="{E96D7CE6-24EE-4D5F-B362-E517C7CF9195}" srcOrd="0" destOrd="0" presId="urn:microsoft.com/office/officeart/2005/8/layout/vList5"/>
    <dgm:cxn modelId="{529C4908-3135-4B39-98D7-55093417E564}" type="presOf" srcId="{6DA3F7D0-EC85-427C-A99F-92B45E574EAA}" destId="{9B9F18A3-14A0-48DA-ACC2-74036CAA9E23}" srcOrd="0" destOrd="2" presId="urn:microsoft.com/office/officeart/2005/8/layout/vList5"/>
    <dgm:cxn modelId="{8C54ECD9-A747-4D0A-BC62-03D3716DE3C1}" srcId="{76788CB2-7994-4BF1-B135-AA0A52F7B44E}" destId="{2838779A-00FD-4C3B-B779-27E8743CFA9E}" srcOrd="3" destOrd="0" parTransId="{B50C3160-F9C8-44E2-98E1-210B940C564F}" sibTransId="{4A0D7A8E-C209-4C83-8507-77C80DC15E21}"/>
    <dgm:cxn modelId="{63E3931D-E63F-46D9-A6FF-B67B73FD1022}" type="presOf" srcId="{D9D4DA14-7913-4FC7-B46E-F3D1984E4C35}" destId="{9B9F18A3-14A0-48DA-ACC2-74036CAA9E23}" srcOrd="0" destOrd="0" presId="urn:microsoft.com/office/officeart/2005/8/layout/vList5"/>
    <dgm:cxn modelId="{6541A88C-C92F-4BFD-A0B3-E7B64A754497}" srcId="{69CCFA12-66D0-4CD1-9321-B1A121FDEA1F}" destId="{4FFCE135-819F-4707-A3F9-3CD4524F925A}" srcOrd="3" destOrd="0" parTransId="{4FFF6877-02CB-43BD-9D9A-30C190651086}" sibTransId="{EC517B52-2473-4FC5-AD12-2F7B9F4929F7}"/>
    <dgm:cxn modelId="{8D4F2169-918E-4776-A895-B1661AE7E6C3}" type="presOf" srcId="{BF9C94F4-9919-41AE-84FD-5CE9BBEB193A}" destId="{B2BDD7A9-F4DF-49ED-9A0D-953CED74F510}" srcOrd="0" destOrd="2" presId="urn:microsoft.com/office/officeart/2005/8/layout/vList5"/>
    <dgm:cxn modelId="{6C7664BA-C347-4E5E-876F-9B2E09D2664A}" type="presParOf" srcId="{E96D7CE6-24EE-4D5F-B362-E517C7CF9195}" destId="{E496F582-B5EB-4581-BE4D-E50134F567E4}" srcOrd="0" destOrd="0" presId="urn:microsoft.com/office/officeart/2005/8/layout/vList5"/>
    <dgm:cxn modelId="{84CA2788-4951-4F18-92FB-280F6F9FA059}" type="presParOf" srcId="{E496F582-B5EB-4581-BE4D-E50134F567E4}" destId="{6F795D31-7C2E-4875-98D3-C60B49F6AE40}" srcOrd="0" destOrd="0" presId="urn:microsoft.com/office/officeart/2005/8/layout/vList5"/>
    <dgm:cxn modelId="{0EBA8C90-D1B5-4AC9-9C58-0851092F2B6A}" type="presParOf" srcId="{E496F582-B5EB-4581-BE4D-E50134F567E4}" destId="{9B9F18A3-14A0-48DA-ACC2-74036CAA9E23}" srcOrd="1" destOrd="0" presId="urn:microsoft.com/office/officeart/2005/8/layout/vList5"/>
    <dgm:cxn modelId="{0EA59AC9-ACF4-428D-999B-C294F6F94C37}" type="presParOf" srcId="{E96D7CE6-24EE-4D5F-B362-E517C7CF9195}" destId="{721E71D8-505D-44CF-A47C-F39B4DD0F90F}" srcOrd="1" destOrd="0" presId="urn:microsoft.com/office/officeart/2005/8/layout/vList5"/>
    <dgm:cxn modelId="{6AF1DE0C-D3B4-4912-B53E-69B4410BF760}" type="presParOf" srcId="{E96D7CE6-24EE-4D5F-B362-E517C7CF9195}" destId="{C53DFE01-33C4-47D8-BA4C-1305676245EC}" srcOrd="2" destOrd="0" presId="urn:microsoft.com/office/officeart/2005/8/layout/vList5"/>
    <dgm:cxn modelId="{1D1DF31B-F21F-422F-AAA5-784010AB523F}" type="presParOf" srcId="{C53DFE01-33C4-47D8-BA4C-1305676245EC}" destId="{76BD01DE-6C66-49F9-B020-700D2EF76897}" srcOrd="0" destOrd="0" presId="urn:microsoft.com/office/officeart/2005/8/layout/vList5"/>
    <dgm:cxn modelId="{EB4097EE-5B92-4485-851D-C927DDC491E0}" type="presParOf" srcId="{C53DFE01-33C4-47D8-BA4C-1305676245EC}" destId="{7B82CFF4-7573-4B72-8563-C8F2C9C4FF07}" srcOrd="1" destOrd="0" presId="urn:microsoft.com/office/officeart/2005/8/layout/vList5"/>
    <dgm:cxn modelId="{BE96A50A-6511-43CB-8F9F-FB17B5976177}" type="presParOf" srcId="{E96D7CE6-24EE-4D5F-B362-E517C7CF9195}" destId="{497A3023-D56F-4A15-A560-6F2FE80B43A9}" srcOrd="3" destOrd="0" presId="urn:microsoft.com/office/officeart/2005/8/layout/vList5"/>
    <dgm:cxn modelId="{12DF7231-C23A-437B-944B-5C0D0A938431}" type="presParOf" srcId="{E96D7CE6-24EE-4D5F-B362-E517C7CF9195}" destId="{BB576641-8899-454E-958D-1DDB363E7DB6}" srcOrd="4" destOrd="0" presId="urn:microsoft.com/office/officeart/2005/8/layout/vList5"/>
    <dgm:cxn modelId="{86495DDA-687B-40AE-8C38-950BAABC27B7}" type="presParOf" srcId="{BB576641-8899-454E-958D-1DDB363E7DB6}" destId="{EFC091D6-A481-431C-90FD-92637E242F1F}" srcOrd="0" destOrd="0" presId="urn:microsoft.com/office/officeart/2005/8/layout/vList5"/>
    <dgm:cxn modelId="{2DA6FEE0-CBC1-4E31-897D-D6E3765FF8A1}" type="presParOf" srcId="{BB576641-8899-454E-958D-1DDB363E7DB6}" destId="{B2BDD7A9-F4DF-49ED-9A0D-953CED74F510}" srcOrd="1" destOrd="0" presId="urn:microsoft.com/office/officeart/2005/8/layout/vList5"/>
    <dgm:cxn modelId="{33467A85-B724-4E21-9956-2F3A7AB3323F}" type="presParOf" srcId="{E96D7CE6-24EE-4D5F-B362-E517C7CF9195}" destId="{5A6ACDAB-4638-44EF-AB90-93FA8149F91E}" srcOrd="5" destOrd="0" presId="urn:microsoft.com/office/officeart/2005/8/layout/vList5"/>
    <dgm:cxn modelId="{DEC09B55-9AA2-4E8A-ABC2-D67CB8309585}" type="presParOf" srcId="{E96D7CE6-24EE-4D5F-B362-E517C7CF9195}" destId="{41E2DFC0-B51B-4AF7-B390-B0E9C9911FD5}" srcOrd="6" destOrd="0" presId="urn:microsoft.com/office/officeart/2005/8/layout/vList5"/>
    <dgm:cxn modelId="{E4479531-CD3A-4A39-916D-1791CDF4C01F}" type="presParOf" srcId="{41E2DFC0-B51B-4AF7-B390-B0E9C9911FD5}" destId="{24939CDC-E88B-40EF-BDC9-652109A096A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18A3-14A0-48DA-ACC2-74036CAA9E23}">
      <dsp:nvSpPr>
        <dsp:cNvPr id="0" name=""/>
        <dsp:cNvSpPr/>
      </dsp:nvSpPr>
      <dsp:spPr>
        <a:xfrm rot="5400000">
          <a:off x="6101278" y="-2483683"/>
          <a:ext cx="1333391" cy="6369858"/>
        </a:xfrm>
        <a:prstGeom prst="round2SameRect">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زبان</a:t>
          </a:r>
          <a:endParaRPr lang="en-US" sz="1600"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ابهام</a:t>
          </a:r>
          <a:endParaRPr lang="en-US" sz="1600"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پیام </a:t>
          </a:r>
          <a:r>
            <a:rPr lang="fa-IR" sz="1600" b="1" kern="1200" dirty="0" smtClean="0">
              <a:cs typeface="B Nazanin" panose="00000400000000000000" pitchFamily="2" charset="-78"/>
            </a:rPr>
            <a:t>نامنظم، کانال ارتباطی نامناسب</a:t>
          </a:r>
          <a:endParaRPr lang="en-US" sz="1600" b="1"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اطلاعات بیش از </a:t>
          </a:r>
          <a:r>
            <a:rPr lang="fa-IR" sz="1600" b="1" kern="1200" dirty="0" smtClean="0">
              <a:cs typeface="B Nazanin" panose="00000400000000000000" pitchFamily="2" charset="-78"/>
            </a:rPr>
            <a:t>حد </a:t>
          </a:r>
          <a:endParaRPr lang="en-US" sz="1600" b="1" kern="1200" dirty="0">
            <a:cs typeface="B Nazanin" panose="00000400000000000000" pitchFamily="2" charset="-78"/>
          </a:endParaRPr>
        </a:p>
      </dsp:txBody>
      <dsp:txXfrm rot="-5400000">
        <a:off x="3583045" y="99641"/>
        <a:ext cx="6304767" cy="1203209"/>
      </dsp:txXfrm>
    </dsp:sp>
    <dsp:sp modelId="{6F795D31-7C2E-4875-98D3-C60B49F6AE40}">
      <dsp:nvSpPr>
        <dsp:cNvPr id="0" name=""/>
        <dsp:cNvSpPr/>
      </dsp:nvSpPr>
      <dsp:spPr>
        <a:xfrm>
          <a:off x="0" y="166041"/>
          <a:ext cx="3583045" cy="1089188"/>
        </a:xfrm>
        <a:prstGeom prst="roundRect">
          <a:avLst/>
        </a:prstGeom>
        <a:solidFill>
          <a:schemeClr val="accent2">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fa-IR" sz="2300" b="1" i="1" kern="1200" dirty="0">
              <a:cs typeface="B Titr" panose="00000700000000000000" pitchFamily="2" charset="-78"/>
            </a:rPr>
            <a:t>موانع مربوط به کلمات</a:t>
          </a:r>
          <a:endParaRPr lang="en-US" sz="2300" kern="1200" dirty="0">
            <a:cs typeface="B Titr" panose="00000700000000000000" pitchFamily="2" charset="-78"/>
          </a:endParaRPr>
        </a:p>
      </dsp:txBody>
      <dsp:txXfrm>
        <a:off x="53170" y="219211"/>
        <a:ext cx="3476705" cy="982848"/>
      </dsp:txXfrm>
    </dsp:sp>
    <dsp:sp modelId="{7B82CFF4-7573-4B72-8563-C8F2C9C4FF07}">
      <dsp:nvSpPr>
        <dsp:cNvPr id="0" name=""/>
        <dsp:cNvSpPr/>
      </dsp:nvSpPr>
      <dsp:spPr>
        <a:xfrm rot="5400000">
          <a:off x="6303709" y="-183993"/>
          <a:ext cx="928530" cy="6369858"/>
        </a:xfrm>
        <a:prstGeom prst="round2SameRect">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فاصله فیزیکی</a:t>
          </a:r>
          <a:endParaRPr lang="en-US" sz="1600"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سر و صدا</a:t>
          </a:r>
          <a:endParaRPr lang="en-US" sz="1600" b="1"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موانع </a:t>
          </a:r>
          <a:r>
            <a:rPr lang="fa-IR" sz="1600" b="1" kern="1200" dirty="0" smtClean="0">
              <a:cs typeface="B Nazanin" panose="00000400000000000000" pitchFamily="2" charset="-78"/>
            </a:rPr>
            <a:t>فیزیولوژیک (مشکلات شنوایی)</a:t>
          </a:r>
          <a:endParaRPr lang="en-US" sz="1600" b="1" kern="1200" dirty="0">
            <a:cs typeface="B Nazanin" panose="00000400000000000000" pitchFamily="2" charset="-78"/>
          </a:endParaRPr>
        </a:p>
      </dsp:txBody>
      <dsp:txXfrm rot="-5400000">
        <a:off x="3583046" y="2581997"/>
        <a:ext cx="6324531" cy="837876"/>
      </dsp:txXfrm>
    </dsp:sp>
    <dsp:sp modelId="{76BD01DE-6C66-49F9-B020-700D2EF76897}">
      <dsp:nvSpPr>
        <dsp:cNvPr id="0" name=""/>
        <dsp:cNvSpPr/>
      </dsp:nvSpPr>
      <dsp:spPr>
        <a:xfrm>
          <a:off x="0" y="1512368"/>
          <a:ext cx="3583045" cy="966670"/>
        </a:xfrm>
        <a:prstGeom prst="roundRect">
          <a:avLst/>
        </a:prstGeom>
        <a:solidFill>
          <a:schemeClr val="accent3">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fa-IR" sz="2300" b="1" i="1" kern="1200" dirty="0">
              <a:cs typeface="B Titr" panose="00000700000000000000" pitchFamily="2" charset="-78"/>
            </a:rPr>
            <a:t>موانع مربوط به پیش زمینه افراد</a:t>
          </a:r>
          <a:endParaRPr lang="en-US" sz="2300" kern="1200" dirty="0">
            <a:cs typeface="B Titr" panose="00000700000000000000" pitchFamily="2" charset="-78"/>
          </a:endParaRPr>
        </a:p>
      </dsp:txBody>
      <dsp:txXfrm>
        <a:off x="47189" y="1559557"/>
        <a:ext cx="3488667" cy="872292"/>
      </dsp:txXfrm>
    </dsp:sp>
    <dsp:sp modelId="{B2BDD7A9-F4DF-49ED-9A0D-953CED74F510}">
      <dsp:nvSpPr>
        <dsp:cNvPr id="0" name=""/>
        <dsp:cNvSpPr/>
      </dsp:nvSpPr>
      <dsp:spPr>
        <a:xfrm rot="5400000">
          <a:off x="6289494" y="770045"/>
          <a:ext cx="956959" cy="6369858"/>
        </a:xfrm>
        <a:prstGeom prst="round2SameRect">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711200" rtl="1">
            <a:lnSpc>
              <a:spcPct val="90000"/>
            </a:lnSpc>
            <a:spcBef>
              <a:spcPct val="0"/>
            </a:spcBef>
            <a:spcAft>
              <a:spcPct val="15000"/>
            </a:spcAft>
            <a:buChar char="••"/>
          </a:pPr>
          <a:r>
            <a:rPr lang="fa-IR" sz="1600" b="1" kern="1200" dirty="0" smtClean="0">
              <a:cs typeface="B Nazanin" panose="00000400000000000000" pitchFamily="2" charset="-78"/>
            </a:rPr>
            <a:t>استرس،</a:t>
          </a:r>
          <a:r>
            <a:rPr lang="fa-IR" sz="1600" kern="1200" dirty="0" smtClean="0">
              <a:cs typeface="B Titr" panose="00000700000000000000" pitchFamily="2" charset="-78"/>
            </a:rPr>
            <a:t> </a:t>
          </a:r>
          <a:r>
            <a:rPr lang="fa-IR" sz="1600" b="1" kern="1200" dirty="0" smtClean="0">
              <a:cs typeface="B Nazanin" panose="00000400000000000000" pitchFamily="2" charset="-78"/>
            </a:rPr>
            <a:t>حواس پرتی</a:t>
          </a:r>
          <a:endParaRPr lang="en-US" sz="1600" b="1"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smtClean="0">
              <a:cs typeface="B Nazanin" panose="00000400000000000000" pitchFamily="2" charset="-78"/>
            </a:rPr>
            <a:t>خشم،</a:t>
          </a:r>
          <a:r>
            <a:rPr lang="fa-IR" sz="1600" kern="1200" dirty="0" smtClean="0">
              <a:cs typeface="B Titr" panose="00000700000000000000" pitchFamily="2" charset="-78"/>
            </a:rPr>
            <a:t> </a:t>
          </a:r>
          <a:r>
            <a:rPr lang="fa-IR" sz="1600" b="1" kern="1200" dirty="0" smtClean="0">
              <a:cs typeface="B Nazanin" panose="00000400000000000000" pitchFamily="2" charset="-78"/>
            </a:rPr>
            <a:t>قضاوت، ذهن بسته</a:t>
          </a:r>
          <a:endParaRPr lang="en-US" sz="1600" b="1" kern="1200" dirty="0">
            <a:cs typeface="B Nazanin" panose="00000400000000000000" pitchFamily="2" charset="-78"/>
          </a:endParaRPr>
        </a:p>
        <a:p>
          <a:pPr marL="171450" lvl="1" indent="-171450" algn="r" defTabSz="711200" rtl="1">
            <a:lnSpc>
              <a:spcPct val="90000"/>
            </a:lnSpc>
            <a:spcBef>
              <a:spcPct val="0"/>
            </a:spcBef>
            <a:spcAft>
              <a:spcPct val="15000"/>
            </a:spcAft>
            <a:buChar char="••"/>
          </a:pPr>
          <a:r>
            <a:rPr lang="fa-IR" sz="1600" b="1" kern="1200" dirty="0">
              <a:cs typeface="B Nazanin" panose="00000400000000000000" pitchFamily="2" charset="-78"/>
            </a:rPr>
            <a:t>خودباوری و اعتماد به نفس پایین</a:t>
          </a:r>
          <a:endParaRPr lang="en-US" sz="1600" kern="1200" dirty="0">
            <a:cs typeface="B Nazanin" panose="00000400000000000000" pitchFamily="2" charset="-78"/>
          </a:endParaRPr>
        </a:p>
      </dsp:txBody>
      <dsp:txXfrm rot="-5400000">
        <a:off x="3583045" y="3523210"/>
        <a:ext cx="6323143" cy="863529"/>
      </dsp:txXfrm>
    </dsp:sp>
    <dsp:sp modelId="{EFC091D6-A481-431C-90FD-92637E242F1F}">
      <dsp:nvSpPr>
        <dsp:cNvPr id="0" name=""/>
        <dsp:cNvSpPr/>
      </dsp:nvSpPr>
      <dsp:spPr>
        <a:xfrm>
          <a:off x="0" y="2495721"/>
          <a:ext cx="3583045" cy="981361"/>
        </a:xfrm>
        <a:prstGeom prst="roundRect">
          <a:avLst/>
        </a:prstGeom>
        <a:solidFill>
          <a:schemeClr val="accent4">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fa-IR" sz="2300" b="1" i="1" kern="1200" dirty="0">
              <a:cs typeface="B Titr" panose="00000700000000000000" pitchFamily="2" charset="-78"/>
            </a:rPr>
            <a:t>موانع فیزیکی</a:t>
          </a:r>
          <a:endParaRPr lang="en-US" sz="2300" kern="1200" dirty="0">
            <a:cs typeface="B Titr" panose="00000700000000000000" pitchFamily="2" charset="-78"/>
          </a:endParaRPr>
        </a:p>
      </dsp:txBody>
      <dsp:txXfrm>
        <a:off x="47906" y="2543627"/>
        <a:ext cx="3487233" cy="885549"/>
      </dsp:txXfrm>
    </dsp:sp>
    <dsp:sp modelId="{24939CDC-E88B-40EF-BDC9-652109A096AC}">
      <dsp:nvSpPr>
        <dsp:cNvPr id="0" name=""/>
        <dsp:cNvSpPr/>
      </dsp:nvSpPr>
      <dsp:spPr>
        <a:xfrm>
          <a:off x="0" y="3492638"/>
          <a:ext cx="3583045" cy="940816"/>
        </a:xfrm>
        <a:prstGeom prst="roundRect">
          <a:avLst/>
        </a:prstGeom>
        <a:solidFill>
          <a:schemeClr val="accent5">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fa-IR" sz="2300" b="1" i="1" kern="1200" dirty="0">
              <a:cs typeface="B Titr" panose="00000700000000000000" pitchFamily="2" charset="-78"/>
            </a:rPr>
            <a:t>موانع سایکولوژیک</a:t>
          </a:r>
          <a:endParaRPr lang="en-US" sz="2300" kern="1200" dirty="0">
            <a:cs typeface="B Titr" panose="00000700000000000000" pitchFamily="2" charset="-78"/>
          </a:endParaRPr>
        </a:p>
      </dsp:txBody>
      <dsp:txXfrm>
        <a:off x="45927" y="3538565"/>
        <a:ext cx="3491191" cy="84896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83099E-DB9D-4F3C-A6F8-F94BAC37287E}" type="datetimeFigureOut">
              <a:rPr lang="en-US" smtClean="0"/>
              <a:t>9/15/2025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47D22-D1B7-4395-AE31-734E3B712B34}" type="slidenum">
              <a:rPr lang="en-US" smtClean="0"/>
              <a:t>‹#›</a:t>
            </a:fld>
            <a:endParaRPr lang="en-US"/>
          </a:p>
        </p:txBody>
      </p:sp>
    </p:spTree>
    <p:extLst>
      <p:ext uri="{BB962C8B-B14F-4D97-AF65-F5344CB8AC3E}">
        <p14:creationId xmlns:p14="http://schemas.microsoft.com/office/powerpoint/2010/main" val="3894902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D47D22-D1B7-4395-AE31-734E3B712B34}" type="slidenum">
              <a:rPr lang="en-US" smtClean="0"/>
              <a:t>3</a:t>
            </a:fld>
            <a:endParaRPr lang="en-US"/>
          </a:p>
        </p:txBody>
      </p:sp>
    </p:spTree>
    <p:extLst>
      <p:ext uri="{BB962C8B-B14F-4D97-AF65-F5344CB8AC3E}">
        <p14:creationId xmlns:p14="http://schemas.microsoft.com/office/powerpoint/2010/main" val="45236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D8A521E-2015-4C67-8E59-6E35FE699949}" type="slidenum">
              <a:rPr lang="ar-SA" smtClean="0"/>
              <a:pPr>
                <a:defRPr/>
              </a:pPr>
              <a:t>4</a:t>
            </a:fld>
            <a:endParaRPr lang="en-US"/>
          </a:p>
        </p:txBody>
      </p:sp>
    </p:spTree>
    <p:extLst>
      <p:ext uri="{BB962C8B-B14F-4D97-AF65-F5344CB8AC3E}">
        <p14:creationId xmlns:p14="http://schemas.microsoft.com/office/powerpoint/2010/main" val="3328004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72516F-7010-4F93-B3AC-24DDD2F4867E}" type="slidenum">
              <a:rPr lang="en-US" smtClean="0"/>
              <a:t>5</a:t>
            </a:fld>
            <a:endParaRPr lang="en-US"/>
          </a:p>
        </p:txBody>
      </p:sp>
    </p:spTree>
    <p:extLst>
      <p:ext uri="{BB962C8B-B14F-4D97-AF65-F5344CB8AC3E}">
        <p14:creationId xmlns:p14="http://schemas.microsoft.com/office/powerpoint/2010/main" val="1637201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9E4C483-FAEC-4FBF-B3E5-FF2123CF154F}" type="datetime1">
              <a:rPr lang="en-US" smtClean="0"/>
              <a:t>9/15/2025</a:t>
            </a:fld>
            <a:endParaRPr lang="en-US"/>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586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93953D-58C2-4B09-94BA-11E965B80428}" type="datetime1">
              <a:rPr lang="en-US" smtClean="0"/>
              <a:t>9/15/2025</a:t>
            </a:fld>
            <a:endParaRPr lang="en-US"/>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1483851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0291DF-2420-4F7F-A3B0-2B5F04FBDD28}" type="datetime1">
              <a:rPr lang="en-US" smtClean="0"/>
              <a:t>9/15/2025</a:t>
            </a:fld>
            <a:endParaRPr lang="en-US"/>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311626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EF109B6-C678-4B76-815D-2DB10A32AAE6}" type="datetime1">
              <a:rPr lang="en-US" smtClean="0"/>
              <a:t>9/15/2025</a:t>
            </a:fld>
            <a:endParaRPr lang="en-US"/>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731875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A16669-9085-44A3-A32C-69A107DEDF99}" type="datetime1">
              <a:rPr lang="en-US" smtClean="0"/>
              <a:t>9/15/2025</a:t>
            </a:fld>
            <a:endParaRPr lang="en-US"/>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3387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7CCEF9D-BAA8-45BB-9E81-BB1E84C6AE5D}" type="datetime1">
              <a:rPr lang="en-US" smtClean="0"/>
              <a:t>9/15/2025</a:t>
            </a:fld>
            <a:endParaRPr lang="en-US"/>
          </a:p>
        </p:txBody>
      </p:sp>
      <p:sp>
        <p:nvSpPr>
          <p:cNvPr id="6" name="Footer Placeholder 5"/>
          <p:cNvSpPr>
            <a:spLocks noGrp="1"/>
          </p:cNvSpPr>
          <p:nvPr>
            <p:ph type="ftr" sz="quarter" idx="11"/>
          </p:nvPr>
        </p:nvSpPr>
        <p:spPr/>
        <p:txBody>
          <a:bodyPr/>
          <a:lstStyle/>
          <a:p>
            <a:r>
              <a:rPr lang="en-US" smtClean="0"/>
              <a:t>Anahita Babak, MD</a:t>
            </a:r>
            <a:endParaRPr lang="en-US"/>
          </a:p>
        </p:txBody>
      </p:sp>
      <p:sp>
        <p:nvSpPr>
          <p:cNvPr id="7" name="Slide Number Placeholder 6"/>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3106942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BC55F9A-9C48-46BB-9B5F-F9C539355E32}" type="datetime1">
              <a:rPr lang="en-US" smtClean="0"/>
              <a:t>9/15/2025</a:t>
            </a:fld>
            <a:endParaRPr lang="en-US"/>
          </a:p>
        </p:txBody>
      </p:sp>
      <p:sp>
        <p:nvSpPr>
          <p:cNvPr id="8" name="Footer Placeholder 7"/>
          <p:cNvSpPr>
            <a:spLocks noGrp="1"/>
          </p:cNvSpPr>
          <p:nvPr>
            <p:ph type="ftr" sz="quarter" idx="11"/>
          </p:nvPr>
        </p:nvSpPr>
        <p:spPr/>
        <p:txBody>
          <a:bodyPr/>
          <a:lstStyle/>
          <a:p>
            <a:r>
              <a:rPr lang="en-US" smtClean="0"/>
              <a:t>Anahita Babak, MD</a:t>
            </a:r>
            <a:endParaRPr lang="en-US"/>
          </a:p>
        </p:txBody>
      </p:sp>
      <p:sp>
        <p:nvSpPr>
          <p:cNvPr id="9" name="Slide Number Placeholder 8"/>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291626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75547F-2B0D-4132-9A52-D5BF471CC9D9}" type="datetime1">
              <a:rPr lang="en-US" smtClean="0"/>
              <a:t>9/15/2025</a:t>
            </a:fld>
            <a:endParaRPr lang="en-US"/>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2381631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DC39395-07F4-431F-84AE-B68A07BC81F3}" type="datetime1">
              <a:rPr lang="en-US" smtClean="0"/>
              <a:t>9/15/2025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smtClean="0"/>
              <a:t>Anahita Babak, MD</a:t>
            </a:r>
            <a:endParaRPr lang="en-US"/>
          </a:p>
        </p:txBody>
      </p:sp>
      <p:sp>
        <p:nvSpPr>
          <p:cNvPr id="9" name="Slide Number Placeholder 8"/>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4213323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D1D6290-4D16-4C66-B714-0D3E746FAD76}" type="datetime1">
              <a:rPr lang="en-US" smtClean="0"/>
              <a:t>9/15/2025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smtClean="0"/>
              <a:t>Anahita Babak, MD</a:t>
            </a:r>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33DDC66-F45D-496B-948D-21EF885CA883}" type="slidenum">
              <a:rPr lang="en-US" smtClean="0"/>
              <a:t>‹#›</a:t>
            </a:fld>
            <a:endParaRPr lang="en-US"/>
          </a:p>
        </p:txBody>
      </p:sp>
    </p:spTree>
    <p:extLst>
      <p:ext uri="{BB962C8B-B14F-4D97-AF65-F5344CB8AC3E}">
        <p14:creationId xmlns:p14="http://schemas.microsoft.com/office/powerpoint/2010/main" val="2277877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B18E8-2DE6-400C-8EB0-BDECB9DFAD2B}" type="datetime1">
              <a:rPr lang="en-US" smtClean="0"/>
              <a:t>9/15/2025</a:t>
            </a:fld>
            <a:endParaRPr lang="en-US"/>
          </a:p>
        </p:txBody>
      </p:sp>
      <p:sp>
        <p:nvSpPr>
          <p:cNvPr id="6" name="Footer Placeholder 5"/>
          <p:cNvSpPr>
            <a:spLocks noGrp="1"/>
          </p:cNvSpPr>
          <p:nvPr>
            <p:ph type="ftr" sz="quarter" idx="11"/>
          </p:nvPr>
        </p:nvSpPr>
        <p:spPr/>
        <p:txBody>
          <a:bodyPr/>
          <a:lstStyle/>
          <a:p>
            <a:r>
              <a:rPr lang="en-US" smtClean="0"/>
              <a:t>Anahita Babak, MD</a:t>
            </a:r>
            <a:endParaRPr lang="en-US"/>
          </a:p>
        </p:txBody>
      </p:sp>
      <p:sp>
        <p:nvSpPr>
          <p:cNvPr id="7" name="Slide Number Placeholder 6"/>
          <p:cNvSpPr>
            <a:spLocks noGrp="1"/>
          </p:cNvSpPr>
          <p:nvPr>
            <p:ph type="sldNum" sz="quarter" idx="12"/>
          </p:nvPr>
        </p:nvSpPr>
        <p:spPr/>
        <p:txBody>
          <a:bodyPr/>
          <a:lstStyle/>
          <a:p>
            <a:fld id="{C33DDC66-F45D-496B-948D-21EF885CA883}" type="slidenum">
              <a:rPr lang="en-US" smtClean="0"/>
              <a:t>‹#›</a:t>
            </a:fld>
            <a:endParaRPr lang="en-US"/>
          </a:p>
        </p:txBody>
      </p:sp>
    </p:spTree>
    <p:extLst>
      <p:ext uri="{BB962C8B-B14F-4D97-AF65-F5344CB8AC3E}">
        <p14:creationId xmlns:p14="http://schemas.microsoft.com/office/powerpoint/2010/main" val="463509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C46B3D5-40F0-4691-B2CA-B4C72E7721CB}" type="datetime1">
              <a:rPr lang="en-US" smtClean="0"/>
              <a:t>9/15/2025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smtClean="0"/>
              <a:t>Anahita Babak, MD</a:t>
            </a:r>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33DDC66-F45D-496B-948D-21EF885CA883}"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52683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f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758952"/>
            <a:ext cx="10058400" cy="2332591"/>
          </a:xfrm>
        </p:spPr>
        <p:txBody>
          <a:bodyPr>
            <a:normAutofit/>
          </a:bodyPr>
          <a:lstStyle/>
          <a:p>
            <a:pPr algn="ctr" rtl="1"/>
            <a:r>
              <a:rPr lang="fa-IR" sz="4800" dirty="0">
                <a:solidFill>
                  <a:srgbClr val="C00000"/>
                </a:solidFill>
                <a:cs typeface="B Titr" panose="00000700000000000000" pitchFamily="2" charset="-78"/>
              </a:rPr>
              <a:t>مهارت ارتباطی در رابطه با همکار و دانشجو 1</a:t>
            </a:r>
            <a:endParaRPr lang="en-US" sz="4800" dirty="0">
              <a:solidFill>
                <a:srgbClr val="C00000"/>
              </a:solidFill>
              <a:cs typeface="B Titr" panose="00000700000000000000" pitchFamily="2" charset="-78"/>
            </a:endParaRPr>
          </a:p>
        </p:txBody>
      </p:sp>
      <p:sp>
        <p:nvSpPr>
          <p:cNvPr id="3" name="Subtitle 2"/>
          <p:cNvSpPr>
            <a:spLocks noGrp="1"/>
          </p:cNvSpPr>
          <p:nvPr>
            <p:ph type="subTitle" idx="1"/>
          </p:nvPr>
        </p:nvSpPr>
        <p:spPr>
          <a:xfrm>
            <a:off x="1097280" y="4390305"/>
            <a:ext cx="10058400" cy="1989474"/>
          </a:xfrm>
        </p:spPr>
        <p:txBody>
          <a:bodyPr>
            <a:noAutofit/>
          </a:bodyPr>
          <a:lstStyle/>
          <a:p>
            <a:pPr algn="ctr" rtl="1">
              <a:spcBef>
                <a:spcPct val="50000"/>
              </a:spcBef>
            </a:pPr>
            <a:r>
              <a:rPr lang="fa-IR" b="1" dirty="0">
                <a:solidFill>
                  <a:schemeClr val="tx1"/>
                </a:solidFill>
                <a:latin typeface="Arial Narrow" pitchFamily="34" charset="0"/>
                <a:cs typeface="B Titr" panose="00000700000000000000" pitchFamily="2" charset="-78"/>
              </a:rPr>
              <a:t>دکتر آناهیتا بابک</a:t>
            </a:r>
          </a:p>
          <a:p>
            <a:pPr algn="ctr" rtl="1">
              <a:spcBef>
                <a:spcPct val="50000"/>
              </a:spcBef>
            </a:pPr>
            <a:r>
              <a:rPr lang="fa-IR" b="1" dirty="0">
                <a:solidFill>
                  <a:schemeClr val="tx1"/>
                </a:solidFill>
                <a:latin typeface="Arial Narrow" pitchFamily="34" charset="0"/>
                <a:cs typeface="B Titr" panose="00000700000000000000" pitchFamily="2" charset="-78"/>
              </a:rPr>
              <a:t>استادیار گروه پزشکی اجتماعی و خانواده</a:t>
            </a:r>
          </a:p>
          <a:p>
            <a:pPr algn="ctr" rtl="1">
              <a:spcBef>
                <a:spcPct val="50000"/>
              </a:spcBef>
            </a:pPr>
            <a:r>
              <a:rPr lang="fa-IR" b="1" dirty="0">
                <a:solidFill>
                  <a:schemeClr val="tx1"/>
                </a:solidFill>
                <a:latin typeface="Arial Narrow" pitchFamily="34" charset="0"/>
                <a:cs typeface="B Titr" panose="00000700000000000000" pitchFamily="2" charset="-78"/>
              </a:rPr>
              <a:t>دانشگاه علوم پزشکی </a:t>
            </a:r>
            <a:r>
              <a:rPr lang="fa-IR" b="1" dirty="0" smtClean="0">
                <a:solidFill>
                  <a:schemeClr val="tx1"/>
                </a:solidFill>
                <a:latin typeface="Arial Narrow" pitchFamily="34" charset="0"/>
                <a:cs typeface="B Titr" panose="00000700000000000000" pitchFamily="2" charset="-78"/>
              </a:rPr>
              <a:t>اصفهان</a:t>
            </a:r>
          </a:p>
          <a:p>
            <a:pPr algn="ctr" rtl="1">
              <a:spcBef>
                <a:spcPct val="50000"/>
              </a:spcBef>
            </a:pPr>
            <a:r>
              <a:rPr lang="en-US" b="1" cap="none" dirty="0" smtClean="0">
                <a:solidFill>
                  <a:schemeClr val="tx1"/>
                </a:solidFill>
                <a:latin typeface="+mn-lt"/>
                <a:cs typeface="B Titr" panose="00000700000000000000" pitchFamily="2" charset="-78"/>
              </a:rPr>
              <a:t>babakanahita@yahoo.com</a:t>
            </a:r>
          </a:p>
          <a:p>
            <a:endParaRPr lang="en-US" sz="2800" b="1" dirty="0">
              <a:solidFill>
                <a:schemeClr val="tx1"/>
              </a:solidFill>
              <a:cs typeface="B Titr" panose="00000700000000000000" pitchFamily="2" charset="-78"/>
            </a:endParaRPr>
          </a:p>
        </p:txBody>
      </p:sp>
      <p:sp>
        <p:nvSpPr>
          <p:cNvPr id="4" name="TextBox 3"/>
          <p:cNvSpPr txBox="1"/>
          <p:nvPr/>
        </p:nvSpPr>
        <p:spPr>
          <a:xfrm>
            <a:off x="4941370" y="952263"/>
            <a:ext cx="2088232" cy="646331"/>
          </a:xfrm>
          <a:prstGeom prst="rect">
            <a:avLst/>
          </a:prstGeom>
          <a:noFill/>
        </p:spPr>
        <p:txBody>
          <a:bodyPr wrap="square" rtlCol="0">
            <a:spAutoFit/>
          </a:bodyPr>
          <a:lstStyle/>
          <a:p>
            <a:pPr algn="ctr" rtl="1"/>
            <a:r>
              <a:rPr lang="fa-IR" sz="3600" b="1" dirty="0">
                <a:cs typeface="B Koodak" pitchFamily="2" charset="-78"/>
              </a:rPr>
              <a:t>بنام</a:t>
            </a:r>
            <a:r>
              <a:rPr lang="fa-IR" sz="3600" dirty="0" smtClean="0"/>
              <a:t> </a:t>
            </a:r>
            <a:r>
              <a:rPr lang="fa-IR" sz="3600" b="1" dirty="0">
                <a:cs typeface="B Koodak" pitchFamily="2" charset="-78"/>
              </a:rPr>
              <a:t>خدا</a:t>
            </a:r>
            <a:endParaRPr lang="en-US" sz="3600" b="1" dirty="0">
              <a:cs typeface="B Koodak" pitchFamily="2" charset="-78"/>
            </a:endParaRPr>
          </a:p>
        </p:txBody>
      </p:sp>
    </p:spTree>
    <p:extLst>
      <p:ext uri="{BB962C8B-B14F-4D97-AF65-F5344CB8AC3E}">
        <p14:creationId xmlns:p14="http://schemas.microsoft.com/office/powerpoint/2010/main" val="2023696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EF7EC7C3-33E4-4253-85EB-B2C227FFCE2E}"/>
              </a:ext>
            </a:extLst>
          </p:cNvPr>
          <p:cNvSpPr>
            <a:spLocks noGrp="1"/>
          </p:cNvSpPr>
          <p:nvPr>
            <p:ph type="title"/>
          </p:nvPr>
        </p:nvSpPr>
        <p:spPr>
          <a:xfrm>
            <a:off x="2231572" y="315686"/>
            <a:ext cx="7772400" cy="1219200"/>
          </a:xfrm>
          <a:solidFill>
            <a:schemeClr val="accent6">
              <a:lumMod val="10000"/>
              <a:lumOff val="90000"/>
            </a:schemeClr>
          </a:solidFill>
        </p:spPr>
        <p:txBody>
          <a:bodyPr>
            <a:normAutofit/>
          </a:bodyPr>
          <a:lstStyle/>
          <a:p>
            <a:pPr algn="ctr" rtl="1">
              <a:defRPr/>
            </a:pPr>
            <a:r>
              <a:rPr lang="fa-IR" sz="2800" b="1" dirty="0">
                <a:solidFill>
                  <a:srgbClr val="C00000"/>
                </a:solidFill>
                <a:cs typeface="B Nazanin" panose="00000400000000000000" pitchFamily="2" charset="-78"/>
              </a:rPr>
              <a:t> اگر می خواهید از ناراحت کردن فرد مقابل اجتناب کنید مراقب استفاده از تاکتیک های غیرمنصفانه زیر باشید:</a:t>
            </a:r>
          </a:p>
        </p:txBody>
      </p:sp>
      <p:sp>
        <p:nvSpPr>
          <p:cNvPr id="7" name="Content Placeholder 6">
            <a:extLst>
              <a:ext uri="{FF2B5EF4-FFF2-40B4-BE49-F238E27FC236}">
                <a16:creationId xmlns:a16="http://schemas.microsoft.com/office/drawing/2014/main" id="{63F8ED51-2BD1-44C0-859A-D2C07425735C}"/>
              </a:ext>
            </a:extLst>
          </p:cNvPr>
          <p:cNvSpPr>
            <a:spLocks noGrp="1"/>
          </p:cNvSpPr>
          <p:nvPr>
            <p:ph sz="half" idx="1"/>
          </p:nvPr>
        </p:nvSpPr>
        <p:spPr>
          <a:xfrm>
            <a:off x="1774371" y="1752600"/>
            <a:ext cx="4093029" cy="4572000"/>
          </a:xfrm>
        </p:spPr>
        <p:txBody>
          <a:bodyPr>
            <a:normAutofit/>
          </a:bodyPr>
          <a:lstStyle/>
          <a:p>
            <a:pPr algn="just" rtl="1">
              <a:buFontTx/>
              <a:buBlip>
                <a:blip r:embed="rId2"/>
              </a:buBlip>
              <a:defRPr/>
            </a:pPr>
            <a:r>
              <a:rPr lang="fa-IR" sz="2200" b="1" dirty="0">
                <a:solidFill>
                  <a:srgbClr val="00B0F0"/>
                </a:solidFill>
                <a:latin typeface="+mj-lt"/>
                <a:ea typeface="+mj-ea"/>
                <a:cs typeface="B Nazanin" panose="00000400000000000000" pitchFamily="2" charset="-78"/>
              </a:rPr>
              <a:t>مقایسه های منفی</a:t>
            </a:r>
            <a:r>
              <a:rPr lang="fa-IR" sz="2200" dirty="0">
                <a:cs typeface="B Nazanin" panose="00000400000000000000" pitchFamily="2" charset="-78"/>
              </a:rPr>
              <a:t>: مرگ آفرین هستند زیرا هم پیام «تو بدی» را در بر دارند و هم باعث احساس حقارت می شوند.</a:t>
            </a:r>
          </a:p>
          <a:p>
            <a:pPr marL="0" indent="0" algn="just" rtl="1">
              <a:buNone/>
              <a:defRPr/>
            </a:pPr>
            <a:endParaRPr lang="fa-IR" sz="2200" dirty="0">
              <a:cs typeface="B Nazanin" panose="00000400000000000000" pitchFamily="2" charset="-78"/>
            </a:endParaRPr>
          </a:p>
          <a:p>
            <a:pPr algn="just" rtl="1">
              <a:buFontTx/>
              <a:buBlip>
                <a:blip r:embed="rId2"/>
              </a:buBlip>
              <a:defRPr/>
            </a:pPr>
            <a:r>
              <a:rPr lang="fa-IR" sz="2200" b="1" dirty="0">
                <a:solidFill>
                  <a:srgbClr val="00B0F0"/>
                </a:solidFill>
                <a:latin typeface="+mj-lt"/>
                <a:ea typeface="+mj-ea"/>
                <a:cs typeface="B Nazanin" panose="00000400000000000000" pitchFamily="2" charset="-78"/>
              </a:rPr>
              <a:t>پیام های قضاوتی تو</a:t>
            </a:r>
            <a:r>
              <a:rPr lang="fa-IR" sz="2200" dirty="0">
                <a:cs typeface="B Nazanin" panose="00000400000000000000" pitchFamily="2" charset="-78"/>
              </a:rPr>
              <a:t>: به شکل اتهام بیان می شوند. تو دیگر مرا دوست نداری/ وقتی به تو نیاز دارم در کنارم نیستی/ تو اصلا در کارهای خانه به من کمک نمی کنی.</a:t>
            </a:r>
          </a:p>
          <a:p>
            <a:pPr marL="0" indent="0" algn="just" rtl="1">
              <a:buNone/>
              <a:defRPr/>
            </a:pPr>
            <a:endParaRPr lang="fa-IR" sz="2200" b="1" dirty="0">
              <a:solidFill>
                <a:srgbClr val="00B0F0"/>
              </a:solidFill>
              <a:latin typeface="+mj-lt"/>
              <a:ea typeface="+mj-ea"/>
              <a:cs typeface="B Nazanin" panose="00000400000000000000" pitchFamily="2" charset="-78"/>
            </a:endParaRPr>
          </a:p>
          <a:p>
            <a:pPr algn="just" rtl="1">
              <a:buFontTx/>
              <a:buBlip>
                <a:blip r:embed="rId2"/>
              </a:buBlip>
              <a:defRPr/>
            </a:pPr>
            <a:r>
              <a:rPr lang="fa-IR" sz="2200" b="1" dirty="0">
                <a:solidFill>
                  <a:srgbClr val="00B0F0"/>
                </a:solidFill>
                <a:latin typeface="+mj-lt"/>
                <a:ea typeface="+mj-ea"/>
                <a:cs typeface="B Nazanin" panose="00000400000000000000" pitchFamily="2" charset="-78"/>
              </a:rPr>
              <a:t>تهدید</a:t>
            </a:r>
            <a:r>
              <a:rPr lang="fa-IR" sz="2200" dirty="0">
                <a:cs typeface="B Nazanin" panose="00000400000000000000" pitchFamily="2" charset="-78"/>
              </a:rPr>
              <a:t>: باعث توقف تعامل می شوند. تهدید به رفتن/ تهدید به خشونت.</a:t>
            </a:r>
          </a:p>
        </p:txBody>
      </p:sp>
      <p:sp>
        <p:nvSpPr>
          <p:cNvPr id="40964" name="Content Placeholder 7">
            <a:extLst>
              <a:ext uri="{FF2B5EF4-FFF2-40B4-BE49-F238E27FC236}">
                <a16:creationId xmlns:a16="http://schemas.microsoft.com/office/drawing/2014/main" id="{925666F7-413C-4027-9A56-A8EB96E741E8}"/>
              </a:ext>
            </a:extLst>
          </p:cNvPr>
          <p:cNvSpPr>
            <a:spLocks noGrp="1"/>
          </p:cNvSpPr>
          <p:nvPr>
            <p:ph sz="half" idx="2"/>
          </p:nvPr>
        </p:nvSpPr>
        <p:spPr>
          <a:xfrm>
            <a:off x="6607628" y="1752600"/>
            <a:ext cx="4267200" cy="4452257"/>
          </a:xfrm>
        </p:spPr>
        <p:txBody>
          <a:bodyPr>
            <a:normAutofit/>
          </a:bodyPr>
          <a:lstStyle/>
          <a:p>
            <a:pPr algn="just" rtl="1">
              <a:buFontTx/>
              <a:buBlip>
                <a:blip r:embed="rId3"/>
              </a:buBlip>
              <a:defRPr/>
            </a:pPr>
            <a:r>
              <a:rPr lang="fa-IR" sz="2200" b="1" dirty="0">
                <a:solidFill>
                  <a:srgbClr val="00B0F0"/>
                </a:solidFill>
                <a:latin typeface="+mj-lt"/>
                <a:ea typeface="+mj-ea"/>
                <a:cs typeface="B Nazanin" panose="00000400000000000000" pitchFamily="2" charset="-78"/>
              </a:rPr>
              <a:t>برچسب های کلی</a:t>
            </a:r>
            <a:r>
              <a:rPr lang="fa-IR" sz="2200" dirty="0">
                <a:cs typeface="B Nazanin" panose="00000400000000000000" pitchFamily="2" charset="-78"/>
              </a:rPr>
              <a:t>: احمق/ زشت/ خودخواه/ نادان/ بی ارزش/ تنبل. (اتهام کلی به طرف مقابل)</a:t>
            </a:r>
          </a:p>
          <a:p>
            <a:pPr marL="0" indent="0" algn="just" rtl="1">
              <a:buNone/>
              <a:defRPr/>
            </a:pPr>
            <a:endParaRPr lang="fa-IR" sz="2200" dirty="0">
              <a:cs typeface="B Nazanin" panose="00000400000000000000" pitchFamily="2" charset="-78"/>
            </a:endParaRPr>
          </a:p>
          <a:p>
            <a:pPr algn="just" rtl="1">
              <a:buFontTx/>
              <a:buBlip>
                <a:blip r:embed="rId3"/>
              </a:buBlip>
              <a:defRPr/>
            </a:pPr>
            <a:r>
              <a:rPr lang="fa-IR" sz="2200" b="1" dirty="0">
                <a:solidFill>
                  <a:srgbClr val="00B0F0"/>
                </a:solidFill>
                <a:latin typeface="+mj-lt"/>
                <a:ea typeface="+mj-ea"/>
                <a:cs typeface="B Nazanin" panose="00000400000000000000" pitchFamily="2" charset="-78"/>
              </a:rPr>
              <a:t>طعنه زدن</a:t>
            </a:r>
            <a:r>
              <a:rPr lang="fa-IR" sz="2200" dirty="0">
                <a:cs typeface="B Nazanin" panose="00000400000000000000" pitchFamily="2" charset="-78"/>
              </a:rPr>
              <a:t>: حقیر شمردن طرف مقابل. طعنه زدن اغلب اوقات پوششی برای عصبانیت و ناراحتی است و باعث دور شدن یا عصبانیت مخاطب می شود.</a:t>
            </a:r>
          </a:p>
          <a:p>
            <a:pPr marL="0" indent="0" algn="just" rtl="1">
              <a:buNone/>
              <a:defRPr/>
            </a:pPr>
            <a:endParaRPr lang="fa-IR" sz="2200" dirty="0">
              <a:cs typeface="B Nazanin" panose="00000400000000000000" pitchFamily="2" charset="-78"/>
            </a:endParaRPr>
          </a:p>
          <a:p>
            <a:pPr algn="just" rtl="1">
              <a:buFontTx/>
              <a:buBlip>
                <a:blip r:embed="rId3"/>
              </a:buBlip>
              <a:defRPr/>
            </a:pPr>
            <a:r>
              <a:rPr lang="fa-IR" sz="2200" dirty="0">
                <a:cs typeface="B Nazanin" panose="00000400000000000000" pitchFamily="2" charset="-78"/>
              </a:rPr>
              <a:t> </a:t>
            </a:r>
            <a:r>
              <a:rPr lang="fa-IR" sz="2200" b="1" dirty="0">
                <a:solidFill>
                  <a:srgbClr val="00B0F0"/>
                </a:solidFill>
                <a:latin typeface="+mj-lt"/>
                <a:ea typeface="+mj-ea"/>
                <a:cs typeface="B Nazanin" panose="00000400000000000000" pitchFamily="2" charset="-78"/>
              </a:rPr>
              <a:t>مطرح کردن موارد گذشته</a:t>
            </a:r>
            <a:r>
              <a:rPr lang="fa-IR" sz="2200" dirty="0">
                <a:cs typeface="B Nazanin" panose="00000400000000000000" pitchFamily="2" charset="-78"/>
              </a:rPr>
              <a:t>: باعث از بین رفتن احساسات طرفین در مورد موقعیت کنونی می شود و بجای بررسی مشکل کنونی جراحات و </a:t>
            </a:r>
            <a:r>
              <a:rPr lang="fa-IR" sz="2200" dirty="0" smtClean="0">
                <a:cs typeface="B Nazanin" panose="00000400000000000000" pitchFamily="2" charset="-78"/>
              </a:rPr>
              <a:t>دلخوری های گذشته </a:t>
            </a:r>
            <a:r>
              <a:rPr lang="fa-IR" sz="2200" dirty="0">
                <a:cs typeface="B Nazanin" panose="00000400000000000000" pitchFamily="2" charset="-78"/>
              </a:rPr>
              <a:t>به میان می آیند.</a:t>
            </a:r>
          </a:p>
        </p:txBody>
      </p:sp>
      <p:sp>
        <p:nvSpPr>
          <p:cNvPr id="2" name="Slide Number Placeholder 1"/>
          <p:cNvSpPr>
            <a:spLocks noGrp="1"/>
          </p:cNvSpPr>
          <p:nvPr>
            <p:ph type="sldNum" sz="quarter" idx="12"/>
          </p:nvPr>
        </p:nvSpPr>
        <p:spPr/>
        <p:txBody>
          <a:bodyPr/>
          <a:lstStyle/>
          <a:p>
            <a:fld id="{A5AB5983-C3ED-4C51-81C4-FE69B85493D5}" type="slidenum">
              <a:rPr lang="en-US" smtClean="0"/>
              <a:t>10</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20290507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90252"/>
          </a:xfrm>
        </p:spPr>
        <p:txBody>
          <a:bodyPr>
            <a:normAutofit/>
          </a:bodyPr>
          <a:lstStyle/>
          <a:p>
            <a:pPr algn="ctr" rtl="1"/>
            <a:r>
              <a:rPr lang="fa-IR" sz="4000" dirty="0" smtClean="0">
                <a:solidFill>
                  <a:srgbClr val="C00000"/>
                </a:solidFill>
                <a:cs typeface="B Titr" panose="00000700000000000000" pitchFamily="2" charset="-78"/>
              </a:rPr>
              <a:t>زبان بدن و اهمیت آن در ارتباط</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algn="r" rtl="1">
              <a:lnSpc>
                <a:spcPct val="150000"/>
              </a:lnSpc>
              <a:buFont typeface="Wingdings" panose="05000000000000000000" pitchFamily="2" charset="2"/>
              <a:buChar char="Ø"/>
            </a:pPr>
            <a:r>
              <a:rPr lang="fa-IR" dirty="0" smtClean="0">
                <a:solidFill>
                  <a:schemeClr val="tx1"/>
                </a:solidFill>
                <a:cs typeface="B Nazanin" panose="00000400000000000000" pitchFamily="2" charset="-78"/>
              </a:rPr>
              <a:t>زبان بدن مجموعه ای از رفتارهای غیرکلامی است که باعث درک و تفسیر بهتر کلام ما می شود.</a:t>
            </a:r>
          </a:p>
          <a:p>
            <a:pPr algn="r" rtl="1">
              <a:lnSpc>
                <a:spcPct val="150000"/>
              </a:lnSpc>
              <a:buFont typeface="Wingdings" panose="05000000000000000000" pitchFamily="2" charset="2"/>
              <a:buChar char="Ø"/>
            </a:pPr>
            <a:r>
              <a:rPr lang="fa-IR" dirty="0">
                <a:solidFill>
                  <a:schemeClr val="tx1"/>
                </a:solidFill>
                <a:cs typeface="B Nazanin" panose="00000400000000000000" pitchFamily="2" charset="-78"/>
              </a:rPr>
              <a:t> تاثیرگذاری </a:t>
            </a:r>
            <a:r>
              <a:rPr lang="fa-IR" dirty="0" smtClean="0">
                <a:solidFill>
                  <a:schemeClr val="tx1"/>
                </a:solidFill>
                <a:cs typeface="B Nazanin" panose="00000400000000000000" pitchFamily="2" charset="-78"/>
              </a:rPr>
              <a:t>کلام ما بدون استفاده از زبان بدن به شدت پایین است.</a:t>
            </a:r>
          </a:p>
          <a:p>
            <a:pPr algn="r" rtl="1">
              <a:lnSpc>
                <a:spcPct val="150000"/>
              </a:lnSpc>
              <a:buFont typeface="Wingdings" panose="05000000000000000000" pitchFamily="2" charset="2"/>
              <a:buChar char="Ø"/>
            </a:pPr>
            <a:r>
              <a:rPr lang="fa-IR" dirty="0" smtClean="0">
                <a:solidFill>
                  <a:schemeClr val="tx1"/>
                </a:solidFill>
                <a:cs typeface="B Nazanin" panose="00000400000000000000" pitchFamily="2" charset="-78"/>
              </a:rPr>
              <a:t>لحن</a:t>
            </a:r>
            <a:r>
              <a:rPr lang="fa-IR" dirty="0">
                <a:solidFill>
                  <a:schemeClr val="tx1"/>
                </a:solidFill>
                <a:cs typeface="B Nazanin" panose="00000400000000000000" pitchFamily="2" charset="-78"/>
              </a:rPr>
              <a:t>، حجم صدا، حتی شکل بیان و سرعت آن هم در دسته زبان بدن قرار می گیرد</a:t>
            </a:r>
            <a:r>
              <a:rPr lang="fa-IR" dirty="0" smtClean="0">
                <a:solidFill>
                  <a:schemeClr val="tx1"/>
                </a:solidFill>
                <a:cs typeface="B Nazanin" panose="00000400000000000000" pitchFamily="2" charset="-78"/>
              </a:rPr>
              <a:t>. بدون </a:t>
            </a:r>
            <a:r>
              <a:rPr lang="fa-IR" dirty="0">
                <a:solidFill>
                  <a:schemeClr val="tx1"/>
                </a:solidFill>
                <a:cs typeface="B Nazanin" panose="00000400000000000000" pitchFamily="2" charset="-78"/>
              </a:rPr>
              <a:t>این ویژگی کلام ما به شدت ضعیف و بدون تاثیر گذاری </a:t>
            </a:r>
            <a:r>
              <a:rPr lang="fa-IR" dirty="0" smtClean="0">
                <a:solidFill>
                  <a:schemeClr val="tx1"/>
                </a:solidFill>
                <a:cs typeface="B Nazanin" panose="00000400000000000000" pitchFamily="2" charset="-78"/>
              </a:rPr>
              <a:t>است.</a:t>
            </a:r>
          </a:p>
          <a:p>
            <a:pPr algn="r" rtl="1">
              <a:lnSpc>
                <a:spcPct val="150000"/>
              </a:lnSpc>
              <a:buFont typeface="Wingdings" panose="05000000000000000000" pitchFamily="2" charset="2"/>
              <a:buChar char="Ø"/>
            </a:pPr>
            <a:r>
              <a:rPr lang="fa-IR" dirty="0" smtClean="0">
                <a:solidFill>
                  <a:schemeClr val="tx1"/>
                </a:solidFill>
                <a:cs typeface="B Nazanin" panose="00000400000000000000" pitchFamily="2" charset="-78"/>
              </a:rPr>
              <a:t> </a:t>
            </a:r>
            <a:r>
              <a:rPr lang="fa-IR" dirty="0">
                <a:solidFill>
                  <a:schemeClr val="tx1"/>
                </a:solidFill>
                <a:cs typeface="B Nazanin" panose="00000400000000000000" pitchFamily="2" charset="-78"/>
              </a:rPr>
              <a:t>بخشی از زبان بدن ذاتی و بخش دیگر اکتسابی است</a:t>
            </a:r>
            <a:r>
              <a:rPr lang="fa-IR" dirty="0" smtClean="0">
                <a:solidFill>
                  <a:schemeClr val="tx1"/>
                </a:solidFill>
                <a:cs typeface="B Nazanin" panose="00000400000000000000" pitchFamily="2" charset="-78"/>
              </a:rPr>
              <a:t>.</a:t>
            </a:r>
          </a:p>
          <a:p>
            <a:pPr algn="r" rtl="1">
              <a:lnSpc>
                <a:spcPct val="150000"/>
              </a:lnSpc>
              <a:buFont typeface="Wingdings" panose="05000000000000000000" pitchFamily="2" charset="2"/>
              <a:buChar char="Ø"/>
            </a:pPr>
            <a:r>
              <a:rPr lang="fa-IR" dirty="0">
                <a:solidFill>
                  <a:schemeClr val="tx1"/>
                </a:solidFill>
                <a:cs typeface="B Nazanin" panose="00000400000000000000" pitchFamily="2" charset="-78"/>
              </a:rPr>
              <a:t>زبان بدن، یک زبان جهانی </a:t>
            </a:r>
            <a:r>
              <a:rPr lang="fa-IR" dirty="0" smtClean="0">
                <a:solidFill>
                  <a:schemeClr val="tx1"/>
                </a:solidFill>
                <a:cs typeface="B Nazanin" panose="00000400000000000000" pitchFamily="2" charset="-78"/>
              </a:rPr>
              <a:t>است.</a:t>
            </a:r>
            <a:endParaRPr lang="fa-IR"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11</a:t>
            </a:fld>
            <a:endParaRPr lang="en-US"/>
          </a:p>
        </p:txBody>
      </p:sp>
    </p:spTree>
    <p:extLst>
      <p:ext uri="{BB962C8B-B14F-4D97-AF65-F5344CB8AC3E}">
        <p14:creationId xmlns:p14="http://schemas.microsoft.com/office/powerpoint/2010/main" val="333399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چرا زبان بدن مهم است؟</a:t>
            </a:r>
            <a:br>
              <a:rPr lang="fa-IR" sz="4000" dirty="0">
                <a:solidFill>
                  <a:srgbClr val="C00000"/>
                </a:solidFill>
                <a:cs typeface="B Titr" panose="00000700000000000000" pitchFamily="2" charset="-78"/>
              </a:rPr>
            </a:b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1097280" y="1737359"/>
            <a:ext cx="10058400" cy="4400681"/>
          </a:xfrm>
        </p:spPr>
        <p:txBody>
          <a:bodyPr>
            <a:normAutofit lnSpcReduction="10000"/>
          </a:bodyPr>
          <a:lstStyle/>
          <a:p>
            <a:pPr algn="justLow" rtl="1" fontAlgn="base">
              <a:lnSpc>
                <a:spcPct val="150000"/>
              </a:lnSpc>
              <a:buFont typeface="Wingdings" panose="05000000000000000000" pitchFamily="2" charset="2"/>
              <a:buChar char="§"/>
            </a:pPr>
            <a:r>
              <a:rPr lang="fa-IR" b="1" dirty="0">
                <a:solidFill>
                  <a:schemeClr val="tx1"/>
                </a:solidFill>
                <a:cs typeface="B Nazanin" panose="00000400000000000000" pitchFamily="2" charset="-78"/>
              </a:rPr>
              <a:t>اولین پیام </a:t>
            </a:r>
            <a:r>
              <a:rPr lang="fa-IR" dirty="0">
                <a:solidFill>
                  <a:schemeClr val="tx1"/>
                </a:solidFill>
                <a:cs typeface="B Nazanin" panose="00000400000000000000" pitchFamily="2" charset="-78"/>
              </a:rPr>
              <a:t>مهم زبان بدن، پیام شما به خودتان است! مثلاً شما وقتی زبان بدن یک انسان افسرده را به خود می گیرید، به مغزتان پیغام می دهید که من حالم خوب نیست</a:t>
            </a:r>
            <a:r>
              <a:rPr lang="fa-IR" dirty="0" smtClean="0">
                <a:solidFill>
                  <a:schemeClr val="tx1"/>
                </a:solidFill>
                <a:cs typeface="B Nazanin" panose="00000400000000000000" pitchFamily="2" charset="-78"/>
              </a:rPr>
              <a:t>! شما </a:t>
            </a:r>
            <a:r>
              <a:rPr lang="fa-IR" dirty="0">
                <a:solidFill>
                  <a:schemeClr val="tx1"/>
                </a:solidFill>
                <a:cs typeface="B Nazanin" panose="00000400000000000000" pitchFamily="2" charset="-78"/>
              </a:rPr>
              <a:t>می توانید از این اتفاق بیشترین بهره ممکن را ببرید و زبان بدن یک فرد قدرتمند و سرحال را به خودتان بگیرید تا مغزتان تصور کند شما بسیار پر انرژی هستید. تحقیقات ثابت کرده که زبان بدن، در روح افراد هم بسیار مهم و مؤثر است.</a:t>
            </a:r>
          </a:p>
          <a:p>
            <a:pPr algn="justLow" rtl="1" fontAlgn="base">
              <a:lnSpc>
                <a:spcPct val="150000"/>
              </a:lnSpc>
              <a:buFont typeface="Wingdings" panose="05000000000000000000" pitchFamily="2" charset="2"/>
              <a:buChar char="§"/>
            </a:pPr>
            <a:r>
              <a:rPr lang="fa-IR" b="1" dirty="0" smtClean="0">
                <a:solidFill>
                  <a:schemeClr val="tx1"/>
                </a:solidFill>
                <a:cs typeface="B Nazanin" panose="00000400000000000000" pitchFamily="2" charset="-78"/>
              </a:rPr>
              <a:t>دومین </a:t>
            </a:r>
            <a:r>
              <a:rPr lang="fa-IR" b="1" dirty="0">
                <a:solidFill>
                  <a:schemeClr val="tx1"/>
                </a:solidFill>
                <a:cs typeface="B Nazanin" panose="00000400000000000000" pitchFamily="2" charset="-78"/>
              </a:rPr>
              <a:t>پیام </a:t>
            </a:r>
            <a:r>
              <a:rPr lang="fa-IR" dirty="0">
                <a:solidFill>
                  <a:schemeClr val="tx1"/>
                </a:solidFill>
                <a:cs typeface="B Nazanin" panose="00000400000000000000" pitchFamily="2" charset="-78"/>
              </a:rPr>
              <a:t>ما به وسیله زبان بدن، به مخاطبین مقابلمان است. به طور مثال شما با زبان بدن خود این مطلب را به مخاطب بیان می کنید که من به تو اعتماد ندارم، تو را قبول ندارم، تو آدم خوبی نیستی و… پیام های بسیار دیگری هم می توانید به دیگران به وسیله زبان بدنتان انتقال دهید.</a:t>
            </a:r>
          </a:p>
          <a:p>
            <a:pPr algn="justLow" rtl="1" fontAlgn="base">
              <a:lnSpc>
                <a:spcPct val="150000"/>
              </a:lnSpc>
              <a:buFont typeface="Wingdings" panose="05000000000000000000" pitchFamily="2" charset="2"/>
              <a:buChar char="§"/>
            </a:pPr>
            <a:r>
              <a:rPr lang="fa-IR" b="1" dirty="0">
                <a:solidFill>
                  <a:schemeClr val="tx1"/>
                </a:solidFill>
                <a:cs typeface="B Nazanin" panose="00000400000000000000" pitchFamily="2" charset="-78"/>
              </a:rPr>
              <a:t>سومین پیام </a:t>
            </a:r>
            <a:r>
              <a:rPr lang="fa-IR" dirty="0">
                <a:solidFill>
                  <a:schemeClr val="tx1"/>
                </a:solidFill>
                <a:cs typeface="B Nazanin" panose="00000400000000000000" pitchFamily="2" charset="-78"/>
              </a:rPr>
              <a:t>هم، پیام طرف مقابل به شماست. در هر ارتباطی که داشته باشید، قبل از این که طرف مقابلتان نکته ای به شما بیان کند، می توانید به وسیله زبان بدن او متوجه شوید که چه خواسته ای از شما دارد یا چه رفتاری در برابر شما از خود بروز می دهد.</a:t>
            </a:r>
          </a:p>
          <a:p>
            <a:pPr algn="justLow" rtl="1">
              <a:lnSpc>
                <a:spcPct val="150000"/>
              </a:lnSpc>
              <a:buFont typeface="Wingdings" panose="05000000000000000000" pitchFamily="2" charset="2"/>
              <a:buChar char="§"/>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12</a:t>
            </a:fld>
            <a:endParaRPr lang="en-US"/>
          </a:p>
        </p:txBody>
      </p:sp>
    </p:spTree>
    <p:extLst>
      <p:ext uri="{BB962C8B-B14F-4D97-AF65-F5344CB8AC3E}">
        <p14:creationId xmlns:p14="http://schemas.microsoft.com/office/powerpoint/2010/main" val="30644065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26887"/>
          </a:xfrm>
        </p:spPr>
        <p:txBody>
          <a:bodyPr>
            <a:normAutofit/>
          </a:bodyPr>
          <a:lstStyle/>
          <a:p>
            <a:pPr algn="ctr" rtl="1"/>
            <a:r>
              <a:rPr lang="fa-IR" sz="4000" dirty="0">
                <a:solidFill>
                  <a:srgbClr val="C00000"/>
                </a:solidFill>
                <a:cs typeface="B Titr" panose="00000700000000000000" pitchFamily="2" charset="-78"/>
              </a:rPr>
              <a:t>برخی نشانه های اشتیاق و علاقه </a:t>
            </a:r>
            <a:r>
              <a:rPr lang="fa-IR" sz="4000" dirty="0" smtClean="0">
                <a:solidFill>
                  <a:srgbClr val="C00000"/>
                </a:solidFill>
                <a:cs typeface="B Titr" panose="00000700000000000000" pitchFamily="2" charset="-78"/>
              </a:rPr>
              <a:t>در زبان بدن</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algn="r" rtl="1" fontAlgn="base">
              <a:buFont typeface="Wingdings" panose="05000000000000000000" pitchFamily="2" charset="2"/>
              <a:buChar char="v"/>
            </a:pPr>
            <a:r>
              <a:rPr lang="fa-IR" dirty="0">
                <a:solidFill>
                  <a:schemeClr val="tx1"/>
                </a:solidFill>
                <a:cs typeface="B Nazanin" panose="00000400000000000000" pitchFamily="2" charset="-78"/>
              </a:rPr>
              <a:t>شخص جوری می نشیند که بدنش به سمت شما متمایل باشد</a:t>
            </a:r>
          </a:p>
          <a:p>
            <a:pPr algn="r" rtl="1" fontAlgn="base">
              <a:buFont typeface="Wingdings" panose="05000000000000000000" pitchFamily="2" charset="2"/>
              <a:buChar char="v"/>
            </a:pPr>
            <a:r>
              <a:rPr lang="fa-IR" dirty="0">
                <a:solidFill>
                  <a:schemeClr val="tx1"/>
                </a:solidFill>
                <a:cs typeface="B Nazanin" panose="00000400000000000000" pitchFamily="2" charset="-78"/>
              </a:rPr>
              <a:t>ارتباط چشمی را حفظ می کند</a:t>
            </a:r>
          </a:p>
          <a:p>
            <a:pPr algn="r" rtl="1" fontAlgn="base">
              <a:buFont typeface="Wingdings" panose="05000000000000000000" pitchFamily="2" charset="2"/>
              <a:buChar char="v"/>
            </a:pPr>
            <a:r>
              <a:rPr lang="fa-IR" dirty="0">
                <a:solidFill>
                  <a:schemeClr val="tx1"/>
                </a:solidFill>
                <a:cs typeface="B Nazanin" panose="00000400000000000000" pitchFamily="2" charset="-78"/>
              </a:rPr>
              <a:t>نگاه هوشیاری دارد که حاکی از حضور ذهن او پیش شماست</a:t>
            </a:r>
          </a:p>
          <a:p>
            <a:pPr algn="r" rtl="1" fontAlgn="base">
              <a:buFont typeface="Wingdings" panose="05000000000000000000" pitchFamily="2" charset="2"/>
              <a:buChar char="v"/>
            </a:pPr>
            <a:r>
              <a:rPr lang="fa-IR" dirty="0">
                <a:solidFill>
                  <a:schemeClr val="tx1"/>
                </a:solidFill>
                <a:cs typeface="B Nazanin" panose="00000400000000000000" pitchFamily="2" charset="-78"/>
              </a:rPr>
              <a:t>راحت و آسوده می نشیند یا می ایستد</a:t>
            </a:r>
          </a:p>
          <a:p>
            <a:pPr algn="r" rtl="1" fontAlgn="base">
              <a:buFont typeface="Wingdings" panose="05000000000000000000" pitchFamily="2" charset="2"/>
              <a:buChar char="v"/>
            </a:pPr>
            <a:r>
              <a:rPr lang="fa-IR" dirty="0">
                <a:solidFill>
                  <a:schemeClr val="tx1"/>
                </a:solidFill>
                <a:cs typeface="B Nazanin" panose="00000400000000000000" pitchFamily="2" charset="-78"/>
              </a:rPr>
              <a:t>هنگام گفت و گو آزادانه دست هایش را حرکت می دهد و بیشتر کف دستانش را نشان می دهد (این می تواند نشانه صداقت فرد هم باشد.)</a:t>
            </a:r>
          </a:p>
          <a:p>
            <a:pPr algn="r" rtl="1" fontAlgn="base">
              <a:buFont typeface="Wingdings" panose="05000000000000000000" pitchFamily="2" charset="2"/>
              <a:buChar char="v"/>
            </a:pPr>
            <a:r>
              <a:rPr lang="fa-IR" dirty="0">
                <a:solidFill>
                  <a:schemeClr val="tx1"/>
                </a:solidFill>
                <a:cs typeface="B Nazanin" panose="00000400000000000000" pitchFamily="2" charset="-78"/>
              </a:rPr>
              <a:t>با حرکت سر صحبت های شما را تائید می کند</a:t>
            </a:r>
          </a:p>
          <a:p>
            <a:pPr algn="r" rtl="1" fontAlgn="base">
              <a:buFont typeface="Wingdings" panose="05000000000000000000" pitchFamily="2" charset="2"/>
              <a:buChar char="v"/>
            </a:pPr>
            <a:r>
              <a:rPr lang="fa-IR" dirty="0">
                <a:solidFill>
                  <a:schemeClr val="tx1"/>
                </a:solidFill>
                <a:cs typeface="B Nazanin" panose="00000400000000000000" pitchFamily="2" charset="-78"/>
              </a:rPr>
              <a:t>لبخند زدنش بیش از چند ثانیه طول می کشد و سریع محو نمی شود</a:t>
            </a:r>
          </a:p>
          <a:p>
            <a:pPr algn="r" rtl="1">
              <a:buFont typeface="Wingdings" panose="05000000000000000000" pitchFamily="2" charset="2"/>
              <a:buChar char="v"/>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13</a:t>
            </a:fld>
            <a:endParaRPr lang="en-US"/>
          </a:p>
        </p:txBody>
      </p:sp>
    </p:spTree>
    <p:extLst>
      <p:ext uri="{BB962C8B-B14F-4D97-AF65-F5344CB8AC3E}">
        <p14:creationId xmlns:p14="http://schemas.microsoft.com/office/powerpoint/2010/main" val="3662523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174335"/>
          </a:xfrm>
        </p:spPr>
        <p:txBody>
          <a:bodyPr>
            <a:normAutofit/>
          </a:bodyPr>
          <a:lstStyle/>
          <a:p>
            <a:pPr algn="ctr" rtl="1"/>
            <a:r>
              <a:rPr lang="fa-IR" sz="4000" dirty="0">
                <a:solidFill>
                  <a:srgbClr val="C00000"/>
                </a:solidFill>
                <a:cs typeface="B Titr" panose="00000700000000000000" pitchFamily="2" charset="-78"/>
              </a:rPr>
              <a:t>برخی نشانه های کلافگی و عدم </a:t>
            </a:r>
            <a:r>
              <a:rPr lang="fa-IR" sz="4000" dirty="0" smtClean="0">
                <a:solidFill>
                  <a:srgbClr val="C00000"/>
                </a:solidFill>
                <a:cs typeface="B Titr" panose="00000700000000000000" pitchFamily="2" charset="-78"/>
              </a:rPr>
              <a:t>تمایل در زبان بدن</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شخص به یک نقطه خیره می شود و سرش را پایین می اندازد</a:t>
            </a:r>
            <a:endParaRPr lang="en-US" dirty="0">
              <a:solidFill>
                <a:schemeClr val="tx1"/>
              </a:solidFill>
              <a:cs typeface="B Nazanin" panose="00000400000000000000" pitchFamily="2" charset="-78"/>
            </a:endParaRPr>
          </a:p>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مدام ساعت، تلفن همراه و… را چک می کند</a:t>
            </a:r>
            <a:endParaRPr lang="en-US" dirty="0">
              <a:solidFill>
                <a:schemeClr val="tx1"/>
              </a:solidFill>
              <a:cs typeface="B Nazanin" panose="00000400000000000000" pitchFamily="2" charset="-78"/>
            </a:endParaRPr>
          </a:p>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دستانش را مشت می کند یا با انگشتانش بازی می کند</a:t>
            </a:r>
            <a:endParaRPr lang="en-US" dirty="0">
              <a:solidFill>
                <a:schemeClr val="tx1"/>
              </a:solidFill>
              <a:cs typeface="B Nazanin" panose="00000400000000000000" pitchFamily="2" charset="-78"/>
            </a:endParaRPr>
          </a:p>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دست به سینه می شود</a:t>
            </a:r>
            <a:endParaRPr lang="en-US" dirty="0">
              <a:solidFill>
                <a:schemeClr val="tx1"/>
              </a:solidFill>
              <a:cs typeface="B Nazanin" panose="00000400000000000000" pitchFamily="2" charset="-78"/>
            </a:endParaRPr>
          </a:p>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بدنش در حالت ایستاده و نشسته به سمت مخالف شما متمایل است</a:t>
            </a:r>
            <a:endParaRPr lang="en-US" dirty="0">
              <a:solidFill>
                <a:schemeClr val="tx1"/>
              </a:solidFill>
              <a:cs typeface="B Nazanin" panose="00000400000000000000" pitchFamily="2" charset="-78"/>
            </a:endParaRPr>
          </a:p>
          <a:p>
            <a:pPr lvl="0" algn="r" rtl="1" fontAlgn="base">
              <a:lnSpc>
                <a:spcPct val="150000"/>
              </a:lnSpc>
              <a:buFont typeface="Wingdings" panose="05000000000000000000" pitchFamily="2" charset="2"/>
              <a:buChar char="v"/>
            </a:pPr>
            <a:r>
              <a:rPr lang="ar-SA" dirty="0">
                <a:solidFill>
                  <a:schemeClr val="tx1"/>
                </a:solidFill>
                <a:cs typeface="B Nazanin" panose="00000400000000000000" pitchFamily="2" charset="-78"/>
              </a:rPr>
              <a:t>هرازگاه نفس های عمیق می کشد</a:t>
            </a:r>
            <a:endParaRPr lang="en-US" dirty="0">
              <a:solidFill>
                <a:schemeClr val="tx1"/>
              </a:solidFill>
              <a:cs typeface="B Nazanin" panose="00000400000000000000" pitchFamily="2" charset="-78"/>
            </a:endParaRPr>
          </a:p>
          <a:p>
            <a:pPr algn="r">
              <a:lnSpc>
                <a:spcPct val="150000"/>
              </a:lnSpc>
              <a:buFont typeface="Wingdings" panose="05000000000000000000" pitchFamily="2" charset="2"/>
              <a:buChar char="v"/>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14</a:t>
            </a:fld>
            <a:endParaRPr lang="en-US"/>
          </a:p>
        </p:txBody>
      </p:sp>
    </p:spTree>
    <p:extLst>
      <p:ext uri="{BB962C8B-B14F-4D97-AF65-F5344CB8AC3E}">
        <p14:creationId xmlns:p14="http://schemas.microsoft.com/office/powerpoint/2010/main" val="42060629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اهمیت زبان بدن در تدریس</a:t>
            </a:r>
            <a:br>
              <a:rPr lang="fa-IR" sz="4000" dirty="0">
                <a:solidFill>
                  <a:srgbClr val="C00000"/>
                </a:solidFill>
                <a:cs typeface="B Titr" panose="00000700000000000000" pitchFamily="2" charset="-78"/>
              </a:rPr>
            </a:b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algn="r" rtl="1" fontAlgn="base">
              <a:lnSpc>
                <a:spcPct val="150000"/>
              </a:lnSpc>
              <a:buFont typeface="Wingdings" panose="05000000000000000000" pitchFamily="2" charset="2"/>
              <a:buChar char="v"/>
            </a:pPr>
            <a:r>
              <a:rPr lang="fa-IR" dirty="0">
                <a:solidFill>
                  <a:schemeClr val="tx1"/>
                </a:solidFill>
                <a:cs typeface="B Nazanin" panose="00000400000000000000" pitchFamily="2" charset="-78"/>
              </a:rPr>
              <a:t>تشخیص </a:t>
            </a:r>
            <a:r>
              <a:rPr lang="fa-IR" dirty="0" smtClean="0">
                <a:solidFill>
                  <a:schemeClr val="tx1"/>
                </a:solidFill>
                <a:cs typeface="B Nazanin" panose="00000400000000000000" pitchFamily="2" charset="-78"/>
              </a:rPr>
              <a:t>میزان </a:t>
            </a:r>
            <a:r>
              <a:rPr lang="fa-IR" dirty="0">
                <a:solidFill>
                  <a:schemeClr val="tx1"/>
                </a:solidFill>
                <a:cs typeface="B Nazanin" panose="00000400000000000000" pitchFamily="2" charset="-78"/>
              </a:rPr>
              <a:t>یادگیری </a:t>
            </a:r>
            <a:r>
              <a:rPr lang="fa-IR" dirty="0" smtClean="0">
                <a:solidFill>
                  <a:schemeClr val="tx1"/>
                </a:solidFill>
                <a:cs typeface="B Nazanin" panose="00000400000000000000" pitchFamily="2" charset="-78"/>
              </a:rPr>
              <a:t>مخاطبان</a:t>
            </a:r>
          </a:p>
          <a:p>
            <a:pPr algn="r" rtl="1" fontAlgn="base">
              <a:lnSpc>
                <a:spcPct val="150000"/>
              </a:lnSpc>
              <a:buFont typeface="Wingdings" panose="05000000000000000000" pitchFamily="2" charset="2"/>
              <a:buChar char="v"/>
            </a:pPr>
            <a:r>
              <a:rPr lang="fa-IR" dirty="0" smtClean="0">
                <a:solidFill>
                  <a:schemeClr val="tx1"/>
                </a:solidFill>
                <a:cs typeface="B Nazanin" panose="00000400000000000000" pitchFamily="2" charset="-78"/>
              </a:rPr>
              <a:t>توجه به </a:t>
            </a:r>
            <a:r>
              <a:rPr lang="fa-IR" dirty="0">
                <a:solidFill>
                  <a:schemeClr val="tx1"/>
                </a:solidFill>
                <a:cs typeface="B Nazanin" panose="00000400000000000000" pitchFamily="2" charset="-78"/>
              </a:rPr>
              <a:t>درجه تمرکز و </a:t>
            </a:r>
            <a:r>
              <a:rPr lang="fa-IR" dirty="0" smtClean="0">
                <a:solidFill>
                  <a:schemeClr val="tx1"/>
                </a:solidFill>
                <a:cs typeface="B Nazanin" panose="00000400000000000000" pitchFamily="2" charset="-78"/>
              </a:rPr>
              <a:t>حواس </a:t>
            </a:r>
            <a:r>
              <a:rPr lang="fa-IR" dirty="0">
                <a:solidFill>
                  <a:schemeClr val="tx1"/>
                </a:solidFill>
                <a:cs typeface="B Nazanin" panose="00000400000000000000" pitchFamily="2" charset="-78"/>
              </a:rPr>
              <a:t>مخاطبان</a:t>
            </a:r>
            <a:endParaRPr lang="fa-IR" dirty="0" smtClean="0">
              <a:solidFill>
                <a:schemeClr val="tx1"/>
              </a:solidFill>
              <a:cs typeface="B Nazanin" panose="00000400000000000000" pitchFamily="2" charset="-78"/>
            </a:endParaRPr>
          </a:p>
          <a:p>
            <a:pPr algn="r" rtl="1" fontAlgn="base">
              <a:lnSpc>
                <a:spcPct val="150000"/>
              </a:lnSpc>
              <a:buFont typeface="Wingdings" panose="05000000000000000000" pitchFamily="2" charset="2"/>
              <a:buChar char="v"/>
            </a:pPr>
            <a:r>
              <a:rPr lang="fa-IR" dirty="0">
                <a:solidFill>
                  <a:schemeClr val="tx1"/>
                </a:solidFill>
                <a:cs typeface="B Nazanin" panose="00000400000000000000" pitchFamily="2" charset="-78"/>
              </a:rPr>
              <a:t>تشخیص</a:t>
            </a:r>
            <a:r>
              <a:rPr lang="fa-IR" dirty="0" smtClean="0">
                <a:solidFill>
                  <a:schemeClr val="tx1"/>
                </a:solidFill>
                <a:cs typeface="B Nazanin" panose="00000400000000000000" pitchFamily="2" charset="-78"/>
              </a:rPr>
              <a:t> </a:t>
            </a:r>
            <a:r>
              <a:rPr lang="fa-IR" dirty="0">
                <a:solidFill>
                  <a:schemeClr val="tx1"/>
                </a:solidFill>
                <a:cs typeface="B Nazanin" panose="00000400000000000000" pitchFamily="2" charset="-78"/>
              </a:rPr>
              <a:t>صداقت و عدم صداقت </a:t>
            </a:r>
            <a:r>
              <a:rPr lang="fa-IR" dirty="0" smtClean="0">
                <a:solidFill>
                  <a:schemeClr val="tx1"/>
                </a:solidFill>
                <a:cs typeface="B Nazanin" panose="00000400000000000000" pitchFamily="2" charset="-78"/>
              </a:rPr>
              <a:t>مخاطب</a:t>
            </a:r>
          </a:p>
          <a:p>
            <a:pPr algn="r" rtl="1" fontAlgn="base">
              <a:lnSpc>
                <a:spcPct val="150000"/>
              </a:lnSpc>
              <a:buFont typeface="Wingdings" panose="05000000000000000000" pitchFamily="2" charset="2"/>
              <a:buChar char="v"/>
            </a:pPr>
            <a:r>
              <a:rPr lang="fa-IR" dirty="0" smtClean="0">
                <a:solidFill>
                  <a:schemeClr val="tx1"/>
                </a:solidFill>
                <a:cs typeface="B Nazanin" panose="00000400000000000000" pitchFamily="2" charset="-78"/>
              </a:rPr>
              <a:t>توجه به ظاهر و زبان بدن خود برای ایجاد بیشترین تاثیر در مخاطبان</a:t>
            </a:r>
          </a:p>
          <a:p>
            <a:pPr marL="0" indent="0" algn="r" rtl="1" fontAlgn="base">
              <a:buNone/>
            </a:pPr>
            <a:endParaRPr lang="fa-IR" dirty="0" smtClean="0">
              <a:solidFill>
                <a:schemeClr val="tx1"/>
              </a:solidFill>
              <a:cs typeface="B Nazanin" panose="00000400000000000000" pitchFamily="2" charset="-78"/>
            </a:endParaRPr>
          </a:p>
          <a:p>
            <a:pPr algn="r" rtl="1">
              <a:lnSpc>
                <a:spcPct val="150000"/>
              </a:lnSpc>
            </a:pPr>
            <a:r>
              <a:rPr lang="fa-IR" dirty="0">
                <a:solidFill>
                  <a:schemeClr val="tx1"/>
                </a:solidFill>
                <a:cs typeface="B Nazanin" panose="00000400000000000000" pitchFamily="2" charset="-78"/>
              </a:rPr>
              <a:t>با همه این تفاسیر، </a:t>
            </a:r>
            <a:r>
              <a:rPr lang="fa-IR" dirty="0" smtClean="0">
                <a:solidFill>
                  <a:schemeClr val="tx1"/>
                </a:solidFill>
                <a:cs typeface="B Nazanin" panose="00000400000000000000" pitchFamily="2" charset="-78"/>
              </a:rPr>
              <a:t>مدرسی که </a:t>
            </a:r>
            <a:r>
              <a:rPr lang="fa-IR" dirty="0">
                <a:solidFill>
                  <a:schemeClr val="tx1"/>
                </a:solidFill>
                <a:cs typeface="B Nazanin" panose="00000400000000000000" pitchFamily="2" charset="-78"/>
              </a:rPr>
              <a:t>از زبان بدن به خوبی آگاه نباشد؛ به نظر شما </a:t>
            </a:r>
            <a:r>
              <a:rPr lang="fa-IR" dirty="0" smtClean="0">
                <a:solidFill>
                  <a:schemeClr val="tx1"/>
                </a:solidFill>
                <a:cs typeface="B Nazanin" panose="00000400000000000000" pitchFamily="2" charset="-78"/>
              </a:rPr>
              <a:t>می تواند </a:t>
            </a:r>
            <a:r>
              <a:rPr lang="fa-IR" dirty="0">
                <a:solidFill>
                  <a:schemeClr val="tx1"/>
                </a:solidFill>
                <a:cs typeface="B Nazanin" panose="00000400000000000000" pitchFamily="2" charset="-78"/>
              </a:rPr>
              <a:t>تدریس خوبی داشته باشد و </a:t>
            </a:r>
            <a:r>
              <a:rPr lang="fa-IR" dirty="0" smtClean="0">
                <a:solidFill>
                  <a:schemeClr val="tx1"/>
                </a:solidFill>
                <a:cs typeface="B Nazanin" panose="00000400000000000000" pitchFamily="2" charset="-78"/>
              </a:rPr>
              <a:t>به </a:t>
            </a:r>
            <a:r>
              <a:rPr lang="fa-IR" dirty="0">
                <a:solidFill>
                  <a:schemeClr val="tx1"/>
                </a:solidFill>
                <a:cs typeface="B Nazanin" panose="00000400000000000000" pitchFamily="2" charset="-78"/>
              </a:rPr>
              <a:t>مدرس خوبی تبدیل شود</a:t>
            </a:r>
            <a:r>
              <a:rPr lang="fa-IR" dirty="0" smtClean="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15</a:t>
            </a:fld>
            <a:endParaRPr lang="en-US"/>
          </a:p>
        </p:txBody>
      </p:sp>
    </p:spTree>
    <p:extLst>
      <p:ext uri="{BB962C8B-B14F-4D97-AF65-F5344CB8AC3E}">
        <p14:creationId xmlns:p14="http://schemas.microsoft.com/office/powerpoint/2010/main" val="20881196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ar-SA" altLang="en-US" sz="4000" b="1" dirty="0">
                <a:solidFill>
                  <a:srgbClr val="C00000"/>
                </a:solidFill>
                <a:cs typeface="B Titr" panose="00000700000000000000" pitchFamily="2" charset="-78"/>
              </a:rPr>
              <a:t>انواع ارتباط غیرکلامی : </a:t>
            </a:r>
            <a:r>
              <a:rPr lang="fa-IR" altLang="en-US" sz="4000" b="1" dirty="0">
                <a:solidFill>
                  <a:srgbClr val="C00000"/>
                </a:solidFill>
                <a:cs typeface="B Titr" panose="00000700000000000000" pitchFamily="2" charset="-78"/>
              </a:rPr>
              <a:t/>
            </a:r>
            <a:br>
              <a:rPr lang="fa-IR" altLang="en-US" sz="4000" b="1" dirty="0">
                <a:solidFill>
                  <a:srgbClr val="C00000"/>
                </a:solidFill>
                <a:cs typeface="B Titr" panose="00000700000000000000" pitchFamily="2" charset="-78"/>
              </a:rPr>
            </a:br>
            <a:endParaRPr lang="en-US" sz="4000" dirty="0">
              <a:solidFill>
                <a:srgbClr val="C00000"/>
              </a:solidFill>
              <a:cs typeface="B Titr" panose="00000700000000000000" pitchFamily="2" charset="-78"/>
            </a:endParaRPr>
          </a:p>
        </p:txBody>
      </p:sp>
      <p:sp>
        <p:nvSpPr>
          <p:cNvPr id="3" name="Content Placeholder 2"/>
          <p:cNvSpPr>
            <a:spLocks noGrp="1"/>
          </p:cNvSpPr>
          <p:nvPr>
            <p:ph sz="half" idx="1"/>
          </p:nvPr>
        </p:nvSpPr>
        <p:spPr/>
        <p:txBody>
          <a:bodyPr/>
          <a:lstStyle/>
          <a:p>
            <a:pPr algn="r" rtl="1">
              <a:lnSpc>
                <a:spcPct val="150000"/>
              </a:lnSpc>
              <a:buFont typeface="Wingdings" panose="05000000000000000000" pitchFamily="2" charset="2"/>
              <a:buChar char="§"/>
            </a:pPr>
            <a:r>
              <a:rPr lang="ar-SA" altLang="en-US" b="1" dirty="0">
                <a:cs typeface="B Nazanin" panose="00000400000000000000" pitchFamily="2" charset="-78"/>
              </a:rPr>
              <a:t>ژست های بدنی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حرکات سر و چهره ( ابرو ـ دهان و ..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 تماس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فاصله فیزیکی </a:t>
            </a:r>
            <a:endParaRPr lang="fa-IR" altLang="en-US" b="1" dirty="0">
              <a:cs typeface="B Nazanin" panose="00000400000000000000" pitchFamily="2" charset="-78"/>
            </a:endParaRPr>
          </a:p>
          <a:p>
            <a:endParaRPr lang="en-US" dirty="0">
              <a:cs typeface="B Nazanin" panose="00000400000000000000" pitchFamily="2" charset="-78"/>
            </a:endParaRPr>
          </a:p>
        </p:txBody>
      </p:sp>
      <p:sp>
        <p:nvSpPr>
          <p:cNvPr id="4" name="Content Placeholder 3"/>
          <p:cNvSpPr>
            <a:spLocks noGrp="1"/>
          </p:cNvSpPr>
          <p:nvPr>
            <p:ph sz="half" idx="2"/>
          </p:nvPr>
        </p:nvSpPr>
        <p:spPr/>
        <p:txBody>
          <a:bodyPr/>
          <a:lstStyle/>
          <a:p>
            <a:pPr algn="r" rtl="1">
              <a:lnSpc>
                <a:spcPct val="150000"/>
              </a:lnSpc>
              <a:buFont typeface="Wingdings" panose="05000000000000000000" pitchFamily="2" charset="2"/>
              <a:buChar char="§"/>
            </a:pPr>
            <a:r>
              <a:rPr lang="ar-SA" altLang="en-US" b="1" dirty="0">
                <a:cs typeface="B Nazanin" panose="00000400000000000000" pitchFamily="2" charset="-78"/>
              </a:rPr>
              <a:t>تبسم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حالت نگاه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تن و آهنگ صدا </a:t>
            </a:r>
            <a:endParaRPr lang="fa-IR" altLang="en-US" b="1" dirty="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وضعیت بدن ( ایستادن ـ نشستن ـ حرکت </a:t>
            </a:r>
            <a:r>
              <a:rPr lang="ar-SA" altLang="en-US" b="1" dirty="0" smtClean="0">
                <a:cs typeface="B Nazanin" panose="00000400000000000000" pitchFamily="2" charset="-78"/>
              </a:rPr>
              <a:t>)</a:t>
            </a:r>
            <a:endParaRPr lang="fa-IR" altLang="en-US" b="1" dirty="0" smtClean="0">
              <a:cs typeface="B Nazanin" panose="00000400000000000000" pitchFamily="2" charset="-78"/>
            </a:endParaRPr>
          </a:p>
          <a:p>
            <a:pPr algn="r" rtl="1">
              <a:lnSpc>
                <a:spcPct val="150000"/>
              </a:lnSpc>
              <a:buFont typeface="Wingdings" panose="05000000000000000000" pitchFamily="2" charset="2"/>
              <a:buChar char="§"/>
            </a:pPr>
            <a:r>
              <a:rPr lang="ar-SA" altLang="en-US" b="1" dirty="0">
                <a:cs typeface="B Nazanin" panose="00000400000000000000" pitchFamily="2" charset="-78"/>
              </a:rPr>
              <a:t>ظاهر ( لباس و آرایش )</a:t>
            </a:r>
            <a:endParaRPr lang="en-US" altLang="en-US" b="1" dirty="0">
              <a:cs typeface="B Nazanin" panose="00000400000000000000" pitchFamily="2" charset="-78"/>
            </a:endParaRPr>
          </a:p>
          <a:p>
            <a:pPr algn="r" rtl="1">
              <a:lnSpc>
                <a:spcPct val="150000"/>
              </a:lnSpc>
            </a:pPr>
            <a:r>
              <a:rPr lang="ar-SA" altLang="en-US" b="1" dirty="0" smtClean="0">
                <a:cs typeface="B Nazanin" panose="00000400000000000000" pitchFamily="2" charset="-78"/>
              </a:rPr>
              <a:t> </a:t>
            </a:r>
            <a:endParaRPr lang="fa-IR" altLang="en-US" b="1" dirty="0">
              <a:cs typeface="B Nazanin" panose="00000400000000000000" pitchFamily="2" charset="-78"/>
            </a:endParaRPr>
          </a:p>
          <a:p>
            <a:endParaRPr lang="en-US" dirty="0">
              <a:cs typeface="B Nazanin" panose="00000400000000000000" pitchFamily="2" charset="-78"/>
            </a:endParaRPr>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16</a:t>
            </a:fld>
            <a:endParaRPr lang="en-US"/>
          </a:p>
        </p:txBody>
      </p:sp>
      <p:pic>
        <p:nvPicPr>
          <p:cNvPr id="7" name="Picture 6"/>
          <p:cNvPicPr>
            <a:picLocks noChangeAspect="1"/>
          </p:cNvPicPr>
          <p:nvPr/>
        </p:nvPicPr>
        <p:blipFill>
          <a:blip r:embed="rId2"/>
          <a:stretch>
            <a:fillRect/>
          </a:stretch>
        </p:blipFill>
        <p:spPr>
          <a:xfrm>
            <a:off x="46684" y="4698124"/>
            <a:ext cx="5460738" cy="2126786"/>
          </a:xfrm>
          <a:prstGeom prst="rect">
            <a:avLst/>
          </a:prstGeom>
        </p:spPr>
      </p:pic>
    </p:spTree>
    <p:extLst>
      <p:ext uri="{BB962C8B-B14F-4D97-AF65-F5344CB8AC3E}">
        <p14:creationId xmlns:p14="http://schemas.microsoft.com/office/powerpoint/2010/main" val="1710853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68440"/>
          </a:xfrm>
        </p:spPr>
        <p:txBody>
          <a:bodyPr>
            <a:normAutofit/>
          </a:bodyPr>
          <a:lstStyle/>
          <a:p>
            <a:pPr algn="r" rtl="1"/>
            <a:r>
              <a:rPr lang="fa-IR" sz="4000" dirty="0" smtClean="0">
                <a:solidFill>
                  <a:srgbClr val="C00000"/>
                </a:solidFill>
                <a:cs typeface="B Titr" panose="00000700000000000000" pitchFamily="2" charset="-78"/>
              </a:rPr>
              <a:t>برخی از </a:t>
            </a:r>
            <a:r>
              <a:rPr lang="ar-SA" sz="4000" dirty="0" smtClean="0">
                <a:solidFill>
                  <a:srgbClr val="C00000"/>
                </a:solidFill>
                <a:cs typeface="B Titr" panose="00000700000000000000" pitchFamily="2" charset="-78"/>
              </a:rPr>
              <a:t>چالش‌های </a:t>
            </a:r>
            <a:r>
              <a:rPr lang="fa-IR" sz="4000" dirty="0" smtClean="0">
                <a:solidFill>
                  <a:srgbClr val="C00000"/>
                </a:solidFill>
                <a:cs typeface="B Titr" panose="00000700000000000000" pitchFamily="2" charset="-78"/>
              </a:rPr>
              <a:t>ویژه</a:t>
            </a:r>
            <a:r>
              <a:rPr lang="ar-SA" sz="4000" dirty="0" smtClean="0">
                <a:solidFill>
                  <a:srgbClr val="C00000"/>
                </a:solidFill>
                <a:cs typeface="B Titr" panose="00000700000000000000" pitchFamily="2" charset="-78"/>
              </a:rPr>
              <a:t> دانشجویان</a:t>
            </a:r>
            <a:r>
              <a:rPr lang="fa-IR" sz="4000" dirty="0" smtClean="0">
                <a:solidFill>
                  <a:srgbClr val="C00000"/>
                </a:solidFill>
                <a:cs typeface="B Titr" panose="00000700000000000000" pitchFamily="2" charset="-78"/>
              </a:rPr>
              <a:t> (خارجی)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643944" y="1845734"/>
            <a:ext cx="11011436" cy="4023360"/>
          </a:xfrm>
        </p:spPr>
        <p:txBody>
          <a:bodyPr>
            <a:normAutofit/>
          </a:bodyPr>
          <a:lstStyle/>
          <a:p>
            <a:pPr lvl="0" algn="r" rtl="1">
              <a:lnSpc>
                <a:spcPct val="150000"/>
              </a:lnSpc>
              <a:buFont typeface="Wingdings" panose="05000000000000000000" pitchFamily="2" charset="2"/>
              <a:buChar char="§"/>
            </a:pPr>
            <a:r>
              <a:rPr lang="ar-SA" b="1" dirty="0">
                <a:cs typeface="B Nazanin" panose="00000400000000000000" pitchFamily="2" charset="-78"/>
              </a:rPr>
              <a:t>موانع </a:t>
            </a:r>
            <a:r>
              <a:rPr lang="ar-SA" b="1" dirty="0" smtClean="0">
                <a:cs typeface="B Nazanin" panose="00000400000000000000" pitchFamily="2" charset="-78"/>
              </a:rPr>
              <a:t>زبانی</a:t>
            </a:r>
            <a:r>
              <a:rPr lang="fa-IR" b="1" dirty="0">
                <a:cs typeface="B Nazanin" panose="00000400000000000000" pitchFamily="2" charset="-78"/>
              </a:rPr>
              <a:t>:</a:t>
            </a:r>
            <a:r>
              <a:rPr lang="en-US" b="1" dirty="0" smtClean="0">
                <a:cs typeface="B Nazanin" panose="00000400000000000000" pitchFamily="2" charset="-78"/>
              </a:rPr>
              <a:t> </a:t>
            </a:r>
            <a:r>
              <a:rPr lang="ar-SA" dirty="0">
                <a:cs typeface="B Nazanin" panose="00000400000000000000" pitchFamily="2" charset="-78"/>
              </a:rPr>
              <a:t>عدم تسلط کافی به زبان کشور میزبان می‌تواند باعث مشکلات در برقراری ارتباط، فهم مطالب درسی و مشارکت در کلاس شود</a:t>
            </a:r>
            <a:r>
              <a:rPr lang="en-US" dirty="0">
                <a:cs typeface="B Nazanin" panose="00000400000000000000" pitchFamily="2" charset="-78"/>
              </a:rPr>
              <a:t>.</a:t>
            </a:r>
          </a:p>
          <a:p>
            <a:pPr lvl="0" algn="r" rtl="1">
              <a:lnSpc>
                <a:spcPct val="150000"/>
              </a:lnSpc>
              <a:buFont typeface="Wingdings" panose="05000000000000000000" pitchFamily="2" charset="2"/>
              <a:buChar char="§"/>
            </a:pPr>
            <a:r>
              <a:rPr lang="ar-SA" b="1" dirty="0">
                <a:cs typeface="B Nazanin" panose="00000400000000000000" pitchFamily="2" charset="-78"/>
              </a:rPr>
              <a:t>تفاوت‌های </a:t>
            </a:r>
            <a:r>
              <a:rPr lang="ar-SA" b="1" dirty="0" smtClean="0">
                <a:cs typeface="B Nazanin" panose="00000400000000000000" pitchFamily="2" charset="-78"/>
              </a:rPr>
              <a:t>فرهنگی</a:t>
            </a:r>
            <a:r>
              <a:rPr lang="fa-IR"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سازگاری با تفاوت‌های فرهنگی، رسوم و آداب و ارزش‌های جدید ممکن است دشوار باشد و منجر به شوک فرهنگی شود</a:t>
            </a:r>
            <a:r>
              <a:rPr lang="en-US" dirty="0">
                <a:cs typeface="B Nazanin" panose="00000400000000000000" pitchFamily="2" charset="-78"/>
              </a:rPr>
              <a:t>.</a:t>
            </a:r>
          </a:p>
          <a:p>
            <a:pPr lvl="0" algn="r" rtl="1">
              <a:lnSpc>
                <a:spcPct val="150000"/>
              </a:lnSpc>
              <a:buFont typeface="Wingdings" panose="05000000000000000000" pitchFamily="2" charset="2"/>
              <a:buChar char="§"/>
            </a:pPr>
            <a:r>
              <a:rPr lang="ar-SA" b="1" dirty="0">
                <a:cs typeface="B Nazanin" panose="00000400000000000000" pitchFamily="2" charset="-78"/>
              </a:rPr>
              <a:t>دلتنگی برای </a:t>
            </a:r>
            <a:r>
              <a:rPr lang="ar-SA" b="1" dirty="0" smtClean="0">
                <a:cs typeface="B Nazanin" panose="00000400000000000000" pitchFamily="2" charset="-78"/>
              </a:rPr>
              <a:t>خانه</a:t>
            </a:r>
            <a:r>
              <a:rPr lang="fa-IR" b="1" dirty="0">
                <a:cs typeface="B Nazanin" panose="00000400000000000000" pitchFamily="2" charset="-78"/>
              </a:rPr>
              <a:t>:</a:t>
            </a:r>
            <a:r>
              <a:rPr lang="en-US" b="1" dirty="0" smtClean="0">
                <a:cs typeface="B Nazanin" panose="00000400000000000000" pitchFamily="2" charset="-78"/>
              </a:rPr>
              <a:t> </a:t>
            </a:r>
            <a:r>
              <a:rPr lang="ar-SA" dirty="0">
                <a:cs typeface="B Nazanin" panose="00000400000000000000" pitchFamily="2" charset="-78"/>
              </a:rPr>
              <a:t>دوری از خانواده و دوستان می‌تواند باعث احساس تنهایی و انزوا شود</a:t>
            </a:r>
            <a:r>
              <a:rPr lang="en-US" dirty="0" smtClean="0">
                <a:cs typeface="B Nazanin" panose="00000400000000000000" pitchFamily="2" charset="-78"/>
              </a:rPr>
              <a:t>.</a:t>
            </a:r>
            <a:endParaRPr lang="fa-IR" dirty="0">
              <a:cs typeface="B Nazanin" panose="00000400000000000000" pitchFamily="2" charset="-78"/>
            </a:endParaRPr>
          </a:p>
          <a:p>
            <a:pPr lvl="0" algn="r" rtl="1">
              <a:lnSpc>
                <a:spcPct val="150000"/>
              </a:lnSpc>
              <a:buFont typeface="Wingdings" panose="05000000000000000000" pitchFamily="2" charset="2"/>
              <a:buChar char="§"/>
            </a:pPr>
            <a:r>
              <a:rPr lang="ar-SA" b="1" dirty="0">
                <a:cs typeface="B Nazanin" panose="00000400000000000000" pitchFamily="2" charset="-78"/>
              </a:rPr>
              <a:t>استرس </a:t>
            </a:r>
            <a:r>
              <a:rPr lang="ar-SA" b="1" dirty="0" smtClean="0">
                <a:cs typeface="B Nazanin" panose="00000400000000000000" pitchFamily="2" charset="-78"/>
              </a:rPr>
              <a:t>مالی</a:t>
            </a:r>
            <a:r>
              <a:rPr lang="fa-IR"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مدیریت هزینه‌ها و مواجهه با هزینه‌های بالای زندگی و شهریه در کشور میزبان می‌تواند فشار مالی زیادی ایجاد کند</a:t>
            </a:r>
            <a:r>
              <a:rPr lang="en-US" dirty="0">
                <a:cs typeface="B Nazanin" panose="00000400000000000000" pitchFamily="2" charset="-78"/>
              </a:rPr>
              <a:t>.</a:t>
            </a:r>
          </a:p>
          <a:p>
            <a:pPr lvl="0" algn="r" rtl="1">
              <a:lnSpc>
                <a:spcPct val="150000"/>
              </a:lnSpc>
              <a:buFont typeface="Wingdings" panose="05000000000000000000" pitchFamily="2" charset="2"/>
              <a:buChar char="§"/>
            </a:pPr>
            <a:r>
              <a:rPr lang="fa-IR" b="1" dirty="0" smtClean="0">
                <a:cs typeface="B Nazanin" panose="00000400000000000000" pitchFamily="2" charset="-78"/>
              </a:rPr>
              <a:t>تطابق</a:t>
            </a:r>
            <a:r>
              <a:rPr lang="ar-SA" b="1" dirty="0" smtClean="0">
                <a:cs typeface="B Nazanin" panose="00000400000000000000" pitchFamily="2" charset="-78"/>
              </a:rPr>
              <a:t> تحصیلی</a:t>
            </a:r>
            <a:r>
              <a:rPr lang="fa-IR"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تفاوت در روش‌های تدریس، انتظارات تحصیلی و سیستم‌های ارزیابی می‌تواند برای دانشجویان چالش‌برانگیز باشد</a:t>
            </a:r>
            <a:r>
              <a:rPr lang="en-US" dirty="0">
                <a:cs typeface="B Nazanin" panose="00000400000000000000" pitchFamily="2" charset="-78"/>
              </a:rPr>
              <a:t>.</a:t>
            </a:r>
          </a:p>
          <a:p>
            <a:pPr lvl="0" algn="r" rtl="1">
              <a:lnSpc>
                <a:spcPct val="150000"/>
              </a:lnSpc>
              <a:buFont typeface="Wingdings" panose="05000000000000000000" pitchFamily="2" charset="2"/>
              <a:buChar char="§"/>
            </a:pPr>
            <a:r>
              <a:rPr lang="ar-SA" b="1" dirty="0">
                <a:cs typeface="B Nazanin" panose="00000400000000000000" pitchFamily="2" charset="-78"/>
              </a:rPr>
              <a:t>ایجاد ارتباطات </a:t>
            </a:r>
            <a:r>
              <a:rPr lang="ar-SA" b="1" dirty="0" smtClean="0">
                <a:cs typeface="B Nazanin" panose="00000400000000000000" pitchFamily="2" charset="-78"/>
              </a:rPr>
              <a:t>اجتماعی</a:t>
            </a:r>
            <a:r>
              <a:rPr lang="fa-IR"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تشکیل دوستان جدید و شبکه‌های اجتماعی در محیط جدید ممکن است برای دانشجویان دلهره‌آور باشد</a:t>
            </a:r>
            <a:r>
              <a:rPr lang="en-US" dirty="0">
                <a:cs typeface="B Nazanin" panose="00000400000000000000" pitchFamily="2" charset="-78"/>
              </a:rPr>
              <a:t>.</a:t>
            </a:r>
          </a:p>
          <a:p>
            <a:pPr lvl="0" algn="r" rtl="1">
              <a:lnSpc>
                <a:spcPct val="150000"/>
              </a:lnSpc>
              <a:buFont typeface="Wingdings" panose="05000000000000000000" pitchFamily="2" charset="2"/>
              <a:buChar char="§"/>
            </a:pPr>
            <a:endParaRPr lang="en-US"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17</a:t>
            </a:fld>
            <a:endParaRPr lang="en-US"/>
          </a:p>
        </p:txBody>
      </p:sp>
    </p:spTree>
    <p:extLst>
      <p:ext uri="{BB962C8B-B14F-4D97-AF65-F5344CB8AC3E}">
        <p14:creationId xmlns:p14="http://schemas.microsoft.com/office/powerpoint/2010/main" val="257722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869" y="167745"/>
            <a:ext cx="10715222" cy="914400"/>
          </a:xfrm>
        </p:spPr>
        <p:txBody>
          <a:bodyPr>
            <a:normAutofit/>
          </a:bodyPr>
          <a:lstStyle/>
          <a:p>
            <a:pPr algn="r" rtl="1"/>
            <a:r>
              <a:rPr lang="ar-SA" sz="3600" dirty="0" smtClean="0">
                <a:solidFill>
                  <a:srgbClr val="C00000"/>
                </a:solidFill>
                <a:cs typeface="B Titr" panose="00000700000000000000" pitchFamily="2" charset="-78"/>
              </a:rPr>
              <a:t>مهارت</a:t>
            </a:r>
            <a:r>
              <a:rPr lang="fa-IR" sz="3600" dirty="0" smtClean="0">
                <a:solidFill>
                  <a:srgbClr val="C00000"/>
                </a:solidFill>
                <a:cs typeface="B Titr" panose="00000700000000000000" pitchFamily="2" charset="-78"/>
              </a:rPr>
              <a:t>های</a:t>
            </a:r>
            <a:r>
              <a:rPr lang="ar-SA" sz="3600" dirty="0" smtClean="0">
                <a:solidFill>
                  <a:srgbClr val="C00000"/>
                </a:solidFill>
                <a:cs typeface="B Titr" panose="00000700000000000000" pitchFamily="2" charset="-78"/>
              </a:rPr>
              <a:t> </a:t>
            </a:r>
            <a:r>
              <a:rPr lang="ar-SA" sz="3600" dirty="0">
                <a:solidFill>
                  <a:srgbClr val="C00000"/>
                </a:solidFill>
                <a:cs typeface="B Titr" panose="00000700000000000000" pitchFamily="2" charset="-78"/>
              </a:rPr>
              <a:t>مهم و کلیدی برای برقراری ارتباط با دانشجویان </a:t>
            </a:r>
            <a:r>
              <a:rPr lang="fa-IR" sz="3600" dirty="0" smtClean="0">
                <a:solidFill>
                  <a:srgbClr val="C00000"/>
                </a:solidFill>
                <a:cs typeface="B Titr" panose="00000700000000000000" pitchFamily="2" charset="-78"/>
              </a:rPr>
              <a:t>خارجی</a:t>
            </a:r>
            <a:endParaRPr lang="en-US" sz="3600" dirty="0">
              <a:solidFill>
                <a:srgbClr val="C00000"/>
              </a:solidFill>
              <a:cs typeface="B Titr" panose="00000700000000000000" pitchFamily="2" charset="-78"/>
            </a:endParaRPr>
          </a:p>
        </p:txBody>
      </p:sp>
      <p:sp>
        <p:nvSpPr>
          <p:cNvPr id="3" name="Content Placeholder 2"/>
          <p:cNvSpPr>
            <a:spLocks noGrp="1"/>
          </p:cNvSpPr>
          <p:nvPr>
            <p:ph idx="1"/>
          </p:nvPr>
        </p:nvSpPr>
        <p:spPr>
          <a:xfrm>
            <a:off x="502276" y="1588156"/>
            <a:ext cx="10981815" cy="4774007"/>
          </a:xfrm>
        </p:spPr>
        <p:txBody>
          <a:bodyPr>
            <a:normAutofit lnSpcReduction="10000"/>
          </a:bodyPr>
          <a:lstStyle/>
          <a:p>
            <a:pPr lvl="0" algn="r" rtl="1">
              <a:lnSpc>
                <a:spcPct val="150000"/>
              </a:lnSpc>
              <a:buFont typeface="Wingdings" panose="05000000000000000000" pitchFamily="2" charset="2"/>
              <a:buChar char="§"/>
            </a:pPr>
            <a:r>
              <a:rPr lang="ar-SA" b="1" dirty="0">
                <a:cs typeface="B Nazanin" panose="00000400000000000000" pitchFamily="2" charset="-78"/>
              </a:rPr>
              <a:t>مهارت های گوش دادن </a:t>
            </a:r>
            <a:r>
              <a:rPr lang="ar-SA" b="1" dirty="0" smtClean="0">
                <a:cs typeface="B Nazanin" panose="00000400000000000000" pitchFamily="2" charset="-78"/>
              </a:rPr>
              <a:t>فعال</a:t>
            </a:r>
            <a:r>
              <a:rPr lang="fa-IR" b="1"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گوش دادن به صحبت های دانشجویان به شما کمک می کند نیازها و نگرانی های آنها را درک کنید. </a:t>
            </a:r>
            <a:endParaRPr lang="en-US" dirty="0">
              <a:cs typeface="B Nazanin" panose="00000400000000000000" pitchFamily="2" charset="-78"/>
            </a:endParaRPr>
          </a:p>
          <a:p>
            <a:pPr lvl="0" algn="r" rtl="1">
              <a:lnSpc>
                <a:spcPct val="150000"/>
              </a:lnSpc>
              <a:buFont typeface="Wingdings" panose="05000000000000000000" pitchFamily="2" charset="2"/>
              <a:buChar char="§"/>
            </a:pPr>
            <a:r>
              <a:rPr lang="ar-SA" b="1" dirty="0">
                <a:cs typeface="B Nazanin" panose="00000400000000000000" pitchFamily="2" charset="-78"/>
              </a:rPr>
              <a:t>حساسیت </a:t>
            </a:r>
            <a:r>
              <a:rPr lang="ar-SA" b="1" dirty="0" smtClean="0">
                <a:cs typeface="B Nazanin" panose="00000400000000000000" pitchFamily="2" charset="-78"/>
              </a:rPr>
              <a:t>فرهنگی</a:t>
            </a:r>
            <a:r>
              <a:rPr lang="fa-IR" b="1" dirty="0">
                <a:cs typeface="B Nazanin" panose="00000400000000000000" pitchFamily="2" charset="-78"/>
              </a:rPr>
              <a:t>:</a:t>
            </a:r>
            <a:r>
              <a:rPr lang="en-US" dirty="0" smtClean="0">
                <a:cs typeface="B Nazanin" panose="00000400000000000000" pitchFamily="2" charset="-78"/>
              </a:rPr>
              <a:t> </a:t>
            </a:r>
            <a:r>
              <a:rPr lang="ar-SA" dirty="0">
                <a:cs typeface="B Nazanin" panose="00000400000000000000" pitchFamily="2" charset="-78"/>
              </a:rPr>
              <a:t>آگاهی از تفاوت های فرهنگی و احترام به آنها مهم است. این به شما کمک می کند به دانشجویان نشان دهید که به فرهنگ و سنت های آنها احترام می گذارید</a:t>
            </a:r>
            <a:r>
              <a:rPr lang="en-US" dirty="0">
                <a:cs typeface="B Nazanin" panose="00000400000000000000" pitchFamily="2" charset="-78"/>
              </a:rPr>
              <a:t>.</a:t>
            </a:r>
          </a:p>
          <a:p>
            <a:pPr lvl="0" algn="r" rtl="1">
              <a:lnSpc>
                <a:spcPct val="150000"/>
              </a:lnSpc>
              <a:buFont typeface="Wingdings" panose="05000000000000000000" pitchFamily="2" charset="2"/>
              <a:buChar char="§"/>
            </a:pPr>
            <a:r>
              <a:rPr lang="ar-SA" b="1" dirty="0">
                <a:cs typeface="B Nazanin" panose="00000400000000000000" pitchFamily="2" charset="-78"/>
              </a:rPr>
              <a:t>صبر و </a:t>
            </a:r>
            <a:r>
              <a:rPr lang="ar-SA" b="1" dirty="0" smtClean="0">
                <a:cs typeface="B Nazanin" panose="00000400000000000000" pitchFamily="2" charset="-78"/>
              </a:rPr>
              <a:t>تحمل</a:t>
            </a:r>
            <a:r>
              <a:rPr lang="fa-IR" b="1" dirty="0">
                <a:cs typeface="B Nazanin" panose="00000400000000000000" pitchFamily="2" charset="-78"/>
              </a:rPr>
              <a:t>:</a:t>
            </a:r>
            <a:r>
              <a:rPr lang="en-US" b="1" dirty="0" smtClean="0">
                <a:cs typeface="B Nazanin" panose="00000400000000000000" pitchFamily="2" charset="-78"/>
              </a:rPr>
              <a:t> </a:t>
            </a:r>
            <a:r>
              <a:rPr lang="ar-SA" dirty="0">
                <a:cs typeface="B Nazanin" panose="00000400000000000000" pitchFamily="2" charset="-78"/>
              </a:rPr>
              <a:t>دانشجویان بین المللی ممکن است در تطبیق با فرهنگ جدید چالش هایی داشته باشند. صبور بودن و درک مشکلات آنها </a:t>
            </a:r>
            <a:r>
              <a:rPr lang="fa-IR" dirty="0" smtClean="0">
                <a:cs typeface="B Nazanin" panose="00000400000000000000" pitchFamily="2" charset="-78"/>
              </a:rPr>
              <a:t>    </a:t>
            </a:r>
            <a:r>
              <a:rPr lang="ar-SA" dirty="0" smtClean="0">
                <a:cs typeface="B Nazanin" panose="00000400000000000000" pitchFamily="2" charset="-78"/>
              </a:rPr>
              <a:t>می </a:t>
            </a:r>
            <a:r>
              <a:rPr lang="ar-SA" dirty="0">
                <a:cs typeface="B Nazanin" panose="00000400000000000000" pitchFamily="2" charset="-78"/>
              </a:rPr>
              <a:t>تواند به ایجاد رابطه مثبت کمک کند</a:t>
            </a:r>
            <a:r>
              <a:rPr lang="en-US" dirty="0" smtClean="0">
                <a:cs typeface="B Nazanin" panose="00000400000000000000" pitchFamily="2" charset="-78"/>
              </a:rPr>
              <a:t>.</a:t>
            </a:r>
            <a:endParaRPr lang="fa-IR" dirty="0" smtClean="0">
              <a:cs typeface="B Nazanin" panose="00000400000000000000" pitchFamily="2" charset="-78"/>
            </a:endParaRPr>
          </a:p>
          <a:p>
            <a:pPr algn="r" rtl="1">
              <a:lnSpc>
                <a:spcPct val="150000"/>
              </a:lnSpc>
              <a:buFont typeface="Wingdings" panose="05000000000000000000" pitchFamily="2" charset="2"/>
              <a:buChar char="§"/>
            </a:pPr>
            <a:r>
              <a:rPr lang="ar-SA" sz="2100" b="1" dirty="0">
                <a:cs typeface="B Nazanin" panose="00000400000000000000" pitchFamily="2" charset="-78"/>
              </a:rPr>
              <a:t>توانایی برقراری ارتباط واضح و </a:t>
            </a:r>
            <a:r>
              <a:rPr lang="ar-SA" sz="2100" b="1" dirty="0" smtClean="0">
                <a:cs typeface="B Nazanin" panose="00000400000000000000" pitchFamily="2" charset="-78"/>
              </a:rPr>
              <a:t>ساده</a:t>
            </a:r>
            <a:r>
              <a:rPr lang="fa-IR" sz="2100" b="1" dirty="0">
                <a:cs typeface="B Nazanin" panose="00000400000000000000" pitchFamily="2" charset="-78"/>
              </a:rPr>
              <a:t>:</a:t>
            </a:r>
            <a:r>
              <a:rPr lang="en-US" sz="2100" b="1" dirty="0" smtClean="0">
                <a:cs typeface="B Nazanin" panose="00000400000000000000" pitchFamily="2" charset="-78"/>
              </a:rPr>
              <a:t> </a:t>
            </a:r>
            <a:r>
              <a:rPr lang="ar-SA" sz="2100" dirty="0">
                <a:cs typeface="B Nazanin" panose="00000400000000000000" pitchFamily="2" charset="-78"/>
              </a:rPr>
              <a:t>به ویژه اگر دانشجویان زبان مادری شما را به خوبی ندانند، استفاده از زبان ساده و واضح </a:t>
            </a:r>
            <a:r>
              <a:rPr lang="fa-IR" sz="2100" dirty="0" smtClean="0">
                <a:cs typeface="B Nazanin" panose="00000400000000000000" pitchFamily="2" charset="-78"/>
              </a:rPr>
              <a:t>     </a:t>
            </a:r>
            <a:r>
              <a:rPr lang="ar-SA" sz="2100" dirty="0" smtClean="0">
                <a:cs typeface="B Nazanin" panose="00000400000000000000" pitchFamily="2" charset="-78"/>
              </a:rPr>
              <a:t>می </a:t>
            </a:r>
            <a:r>
              <a:rPr lang="ar-SA" sz="2100" dirty="0">
                <a:cs typeface="B Nazanin" panose="00000400000000000000" pitchFamily="2" charset="-78"/>
              </a:rPr>
              <a:t>تواند به درک بهتر کمک کند</a:t>
            </a:r>
            <a:r>
              <a:rPr lang="en-US" sz="2100" dirty="0" smtClean="0">
                <a:cs typeface="B Nazanin" panose="00000400000000000000" pitchFamily="2" charset="-78"/>
              </a:rPr>
              <a:t>.</a:t>
            </a:r>
            <a:endParaRPr lang="fa-IR" sz="2100" dirty="0" smtClean="0">
              <a:cs typeface="B Nazanin" panose="00000400000000000000" pitchFamily="2" charset="-78"/>
            </a:endParaRPr>
          </a:p>
          <a:p>
            <a:pPr lvl="0" algn="r" rtl="1">
              <a:lnSpc>
                <a:spcPct val="150000"/>
              </a:lnSpc>
              <a:buFont typeface="Wingdings" panose="05000000000000000000" pitchFamily="2" charset="2"/>
              <a:buChar char="§"/>
            </a:pPr>
            <a:r>
              <a:rPr lang="ar-SA" sz="2100" b="1" dirty="0">
                <a:cs typeface="B Nazanin" panose="00000400000000000000" pitchFamily="2" charset="-78"/>
              </a:rPr>
              <a:t>پشتیبانی و انگیزه </a:t>
            </a:r>
            <a:r>
              <a:rPr lang="ar-SA" sz="2100" b="1" dirty="0" smtClean="0">
                <a:cs typeface="B Nazanin" panose="00000400000000000000" pitchFamily="2" charset="-78"/>
              </a:rPr>
              <a:t>دهی</a:t>
            </a:r>
            <a:r>
              <a:rPr lang="fa-IR" sz="2100" b="1" dirty="0">
                <a:cs typeface="B Nazanin" panose="00000400000000000000" pitchFamily="2" charset="-78"/>
              </a:rPr>
              <a:t>:</a:t>
            </a:r>
            <a:r>
              <a:rPr lang="en-US" sz="2100" b="1" dirty="0" smtClean="0">
                <a:cs typeface="B Nazanin" panose="00000400000000000000" pitchFamily="2" charset="-78"/>
              </a:rPr>
              <a:t> </a:t>
            </a:r>
            <a:r>
              <a:rPr lang="ar-SA" sz="2100" dirty="0">
                <a:cs typeface="B Nazanin" panose="00000400000000000000" pitchFamily="2" charset="-78"/>
              </a:rPr>
              <a:t>دانشجویان بین المللی ممکن است به پشتیبانی و انگیزه نیاز داشته باشند تا با چالش های تحصیلی و شخصی کنار بیایند. نشان دادن حمایتان می تواند به افزایش اعتماد به نفس آنها کمک کند</a:t>
            </a:r>
            <a:r>
              <a:rPr lang="en-US" sz="2100" dirty="0">
                <a:cs typeface="B Nazanin" panose="00000400000000000000" pitchFamily="2" charset="-78"/>
              </a:rPr>
              <a:t>.</a:t>
            </a:r>
          </a:p>
          <a:p>
            <a:pPr algn="r" rtl="1">
              <a:lnSpc>
                <a:spcPct val="150000"/>
              </a:lnSpc>
              <a:buFont typeface="Wingdings" panose="05000000000000000000" pitchFamily="2" charset="2"/>
              <a:buChar char="§"/>
            </a:pPr>
            <a:endParaRPr lang="en-US" sz="2100" dirty="0">
              <a:cs typeface="B Nazanin" panose="00000400000000000000" pitchFamily="2" charset="-78"/>
            </a:endParaRPr>
          </a:p>
          <a:p>
            <a:pPr lvl="0" algn="r" rtl="1">
              <a:lnSpc>
                <a:spcPct val="150000"/>
              </a:lnSpc>
              <a:buFont typeface="Wingdings" panose="05000000000000000000" pitchFamily="2" charset="2"/>
              <a:buChar char="§"/>
            </a:pPr>
            <a:endParaRPr lang="en-US"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18</a:t>
            </a:fld>
            <a:endParaRPr lang="en-US"/>
          </a:p>
        </p:txBody>
      </p:sp>
    </p:spTree>
    <p:extLst>
      <p:ext uri="{BB962C8B-B14F-4D97-AF65-F5344CB8AC3E}">
        <p14:creationId xmlns:p14="http://schemas.microsoft.com/office/powerpoint/2010/main" val="25759860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06768"/>
          </a:xfrm>
        </p:spPr>
        <p:txBody>
          <a:bodyPr>
            <a:normAutofit/>
          </a:bodyPr>
          <a:lstStyle/>
          <a:p>
            <a:pPr algn="ctr" rtl="1"/>
            <a:r>
              <a:rPr lang="fa-IR" sz="4000" dirty="0" smtClean="0">
                <a:solidFill>
                  <a:srgbClr val="C00000"/>
                </a:solidFill>
                <a:cs typeface="B Titr" panose="00000700000000000000" pitchFamily="2" charset="-78"/>
              </a:rPr>
              <a:t>مهارت های ارتباطی پایه</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buFont typeface="Wingdings" panose="05000000000000000000" pitchFamily="2" charset="2"/>
              <a:buChar char="Ø"/>
            </a:pPr>
            <a:r>
              <a:rPr lang="fa-IR" sz="2400" b="1" dirty="0" smtClean="0">
                <a:solidFill>
                  <a:srgbClr val="0070C0"/>
                </a:solidFill>
                <a:cs typeface="B Nazanin" panose="00000400000000000000" pitchFamily="2" charset="-78"/>
              </a:rPr>
              <a:t>گوش دادن </a:t>
            </a:r>
            <a:r>
              <a:rPr lang="fa-IR" sz="2400" b="1" dirty="0">
                <a:solidFill>
                  <a:srgbClr val="0070C0"/>
                </a:solidFill>
                <a:cs typeface="B Nazanin" panose="00000400000000000000" pitchFamily="2" charset="-78"/>
              </a:rPr>
              <a:t>فعال </a:t>
            </a:r>
            <a:r>
              <a:rPr lang="fa-IR" sz="2400" b="1" dirty="0">
                <a:solidFill>
                  <a:schemeClr val="tx1"/>
                </a:solidFill>
                <a:cs typeface="B Nazanin" panose="00000400000000000000" pitchFamily="2" charset="-78"/>
              </a:rPr>
              <a:t>(گوش دادن به معنای این است که قضاوت ها و باورهای از پیش ساخته، اضطراب و خودمحوری را کنار بگذارید تا بتوانید از منظر فرد مقابل دنیا را ببینید)</a:t>
            </a:r>
          </a:p>
          <a:p>
            <a:pPr algn="r" rtl="1">
              <a:lnSpc>
                <a:spcPct val="150000"/>
              </a:lnSpc>
              <a:buFont typeface="Wingdings" panose="05000000000000000000" pitchFamily="2" charset="2"/>
              <a:buChar char="Ø"/>
            </a:pPr>
            <a:r>
              <a:rPr lang="fa-IR" sz="2400" b="1" dirty="0" smtClean="0">
                <a:solidFill>
                  <a:srgbClr val="0070C0"/>
                </a:solidFill>
                <a:cs typeface="B Nazanin" panose="00000400000000000000" pitchFamily="2" charset="-78"/>
              </a:rPr>
              <a:t>همدلی</a:t>
            </a:r>
            <a:r>
              <a:rPr lang="fa-IR" sz="2400" b="1" dirty="0" smtClean="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(توانایی درک موقعیت، حالات، افکار و احساسات دیگران</a:t>
            </a:r>
            <a:r>
              <a:rPr lang="fa-IR" sz="2400" b="1" dirty="0" smtClean="0">
                <a:solidFill>
                  <a:schemeClr val="tx1"/>
                </a:solidFill>
                <a:cs typeface="B Nazanin" panose="00000400000000000000" pitchFamily="2" charset="-78"/>
              </a:rPr>
              <a:t>)</a:t>
            </a:r>
            <a:endParaRPr lang="fa-IR" sz="2400"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6212D43E-A94F-4CE9-A705-9ABEBCFBDBEE}" type="slidenum">
              <a:rPr lang="en-US" smtClean="0"/>
              <a:t>19</a:t>
            </a:fld>
            <a:endParaRPr lang="en-US"/>
          </a:p>
        </p:txBody>
      </p:sp>
    </p:spTree>
    <p:extLst>
      <p:ext uri="{BB962C8B-B14F-4D97-AF65-F5344CB8AC3E}">
        <p14:creationId xmlns:p14="http://schemas.microsoft.com/office/powerpoint/2010/main" val="2624228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rgbClr val="C00000"/>
                </a:solidFill>
                <a:cs typeface="B Titr" panose="00000700000000000000" pitchFamily="2" charset="-78"/>
              </a:rPr>
              <a:t>اهداف کلاس</a:t>
            </a:r>
            <a:endParaRPr lang="en-US" dirty="0"/>
          </a:p>
        </p:txBody>
      </p:sp>
      <p:sp>
        <p:nvSpPr>
          <p:cNvPr id="4" name="Content Placeholder 3"/>
          <p:cNvSpPr>
            <a:spLocks noGrp="1"/>
          </p:cNvSpPr>
          <p:nvPr>
            <p:ph sz="half" idx="2"/>
          </p:nvPr>
        </p:nvSpPr>
        <p:spPr/>
        <p:txBody>
          <a:bodyPr>
            <a:normAutofit/>
          </a:bodyPr>
          <a:lstStyle/>
          <a:p>
            <a:pPr algn="r" rtl="1">
              <a:lnSpc>
                <a:spcPct val="150000"/>
              </a:lnSpc>
              <a:buFont typeface="Wingdings" panose="05000000000000000000" pitchFamily="2" charset="2"/>
              <a:buChar char="q"/>
            </a:pPr>
            <a:r>
              <a:rPr lang="fa-IR" b="1" dirty="0">
                <a:cs typeface="B Titr" panose="00000700000000000000" pitchFamily="2" charset="-78"/>
              </a:rPr>
              <a:t>چرخه ارتباط</a:t>
            </a:r>
          </a:p>
          <a:p>
            <a:pPr algn="r" rtl="1">
              <a:lnSpc>
                <a:spcPct val="150000"/>
              </a:lnSpc>
              <a:buFont typeface="Wingdings" panose="05000000000000000000" pitchFamily="2" charset="2"/>
              <a:buChar char="q"/>
            </a:pPr>
            <a:r>
              <a:rPr lang="fa-IR" b="1" dirty="0">
                <a:cs typeface="B Titr" panose="00000700000000000000" pitchFamily="2" charset="-78"/>
              </a:rPr>
              <a:t>زبان بدن</a:t>
            </a:r>
          </a:p>
          <a:p>
            <a:pPr algn="r" rtl="1">
              <a:lnSpc>
                <a:spcPct val="150000"/>
              </a:lnSpc>
              <a:buFont typeface="Wingdings" panose="05000000000000000000" pitchFamily="2" charset="2"/>
              <a:buChar char="q"/>
            </a:pPr>
            <a:r>
              <a:rPr lang="fa-IR" b="1" dirty="0">
                <a:cs typeface="B Titr" panose="00000700000000000000" pitchFamily="2" charset="-78"/>
              </a:rPr>
              <a:t>موانع برقراري ارتباط</a:t>
            </a:r>
          </a:p>
          <a:p>
            <a:pPr algn="r" rtl="1">
              <a:lnSpc>
                <a:spcPct val="150000"/>
              </a:lnSpc>
              <a:buFont typeface="Wingdings" panose="05000000000000000000" pitchFamily="2" charset="2"/>
              <a:buChar char="q"/>
            </a:pPr>
            <a:r>
              <a:rPr lang="fa-IR" b="1" dirty="0" smtClean="0">
                <a:cs typeface="B Titr" panose="00000700000000000000" pitchFamily="2" charset="-78"/>
              </a:rPr>
              <a:t>مهارت </a:t>
            </a:r>
            <a:r>
              <a:rPr lang="fa-IR" b="1" dirty="0">
                <a:cs typeface="B Titr" panose="00000700000000000000" pitchFamily="2" charset="-78"/>
              </a:rPr>
              <a:t>گوش دادن </a:t>
            </a:r>
            <a:r>
              <a:rPr lang="fa-IR" b="1" dirty="0" smtClean="0">
                <a:cs typeface="B Titr" panose="00000700000000000000" pitchFamily="2" charset="-78"/>
              </a:rPr>
              <a:t>فعال</a:t>
            </a:r>
          </a:p>
          <a:p>
            <a:pPr algn="r" rtl="1">
              <a:lnSpc>
                <a:spcPct val="150000"/>
              </a:lnSpc>
              <a:buFont typeface="Wingdings" panose="05000000000000000000" pitchFamily="2" charset="2"/>
              <a:buChar char="q"/>
            </a:pPr>
            <a:r>
              <a:rPr lang="fa-IR" b="1" dirty="0">
                <a:cs typeface="B Titr" panose="00000700000000000000" pitchFamily="2" charset="-78"/>
              </a:rPr>
              <a:t>مهارت </a:t>
            </a:r>
            <a:r>
              <a:rPr lang="fa-IR" b="1" dirty="0" smtClean="0">
                <a:cs typeface="B Titr" panose="00000700000000000000" pitchFamily="2" charset="-78"/>
              </a:rPr>
              <a:t>همدلی</a:t>
            </a:r>
          </a:p>
          <a:p>
            <a:pPr algn="r" rtl="1">
              <a:lnSpc>
                <a:spcPct val="150000"/>
              </a:lnSpc>
              <a:buFont typeface="Wingdings" panose="05000000000000000000" pitchFamily="2" charset="2"/>
              <a:buChar char="q"/>
            </a:pPr>
            <a:endParaRPr lang="en-US" dirty="0">
              <a:cs typeface="B Titr" panose="00000700000000000000" pitchFamily="2" charset="-78"/>
            </a:endParaRPr>
          </a:p>
          <a:p>
            <a:pPr algn="r" rtl="1">
              <a:lnSpc>
                <a:spcPct val="150000"/>
              </a:lnSpc>
              <a:buFont typeface="Wingdings" panose="05000000000000000000" pitchFamily="2" charset="2"/>
              <a:buChar char="q"/>
            </a:pPr>
            <a:endParaRPr lang="fa-IR" b="1" dirty="0">
              <a:cs typeface="B Titr" panose="00000700000000000000" pitchFamily="2" charset="-78"/>
            </a:endParaRPr>
          </a:p>
          <a:p>
            <a:pPr algn="r" rtl="1">
              <a:lnSpc>
                <a:spcPct val="150000"/>
              </a:lnSpc>
              <a:buFont typeface="Wingdings" panose="05000000000000000000" pitchFamily="2" charset="2"/>
              <a:buChar char="q"/>
            </a:pPr>
            <a:endParaRPr lang="fa-IR" b="1" dirty="0" smtClean="0">
              <a:cs typeface="B Titr" panose="00000700000000000000" pitchFamily="2" charset="-78"/>
            </a:endParaRPr>
          </a:p>
          <a:p>
            <a:pPr algn="r" rtl="1">
              <a:buFont typeface="Wingdings" panose="05000000000000000000" pitchFamily="2" charset="2"/>
              <a:buChar char="q"/>
            </a:pPr>
            <a:endParaRPr lang="en-US" dirty="0"/>
          </a:p>
          <a:p>
            <a:endParaRPr lang="en-US" dirty="0"/>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2</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463" y="2984938"/>
            <a:ext cx="3348009" cy="3125313"/>
          </a:xfrm>
          <a:prstGeom prst="rect">
            <a:avLst/>
          </a:prstGeom>
        </p:spPr>
      </p:pic>
    </p:spTree>
    <p:extLst>
      <p:ext uri="{BB962C8B-B14F-4D97-AF65-F5344CB8AC3E}">
        <p14:creationId xmlns:p14="http://schemas.microsoft.com/office/powerpoint/2010/main" val="42654070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2133600" y="304800"/>
            <a:ext cx="8229600" cy="1143000"/>
          </a:xfrm>
        </p:spPr>
        <p:txBody>
          <a:bodyPr/>
          <a:lstStyle/>
          <a:p>
            <a:pPr algn="ctr" rtl="1">
              <a:lnSpc>
                <a:spcPct val="150000"/>
              </a:lnSpc>
            </a:pPr>
            <a:r>
              <a:rPr lang="fa-IR" sz="3600" b="1" dirty="0">
                <a:solidFill>
                  <a:srgbClr val="FF0000"/>
                </a:solidFill>
                <a:cs typeface="B Nazanin" panose="00000400000000000000" pitchFamily="2" charset="-78"/>
              </a:rPr>
              <a:t>مهارت گوش دادن</a:t>
            </a:r>
          </a:p>
        </p:txBody>
      </p:sp>
      <p:sp>
        <p:nvSpPr>
          <p:cNvPr id="5" name="Content Placeholder 4"/>
          <p:cNvSpPr>
            <a:spLocks noGrp="1"/>
          </p:cNvSpPr>
          <p:nvPr>
            <p:ph idx="1"/>
          </p:nvPr>
        </p:nvSpPr>
        <p:spPr>
          <a:xfrm>
            <a:off x="1676400" y="2133600"/>
            <a:ext cx="8839200" cy="4419600"/>
          </a:xfrm>
        </p:spPr>
        <p:txBody>
          <a:bodyPr/>
          <a:lstStyle/>
          <a:p>
            <a:pPr algn="r" rtl="1">
              <a:lnSpc>
                <a:spcPct val="150000"/>
              </a:lnSpc>
              <a:buBlip>
                <a:blip r:embed="rId2"/>
              </a:buBlip>
            </a:pPr>
            <a:r>
              <a:rPr lang="fa-IR" sz="2400" b="1" dirty="0">
                <a:cs typeface="B Mitra" pitchFamily="2" charset="-78"/>
              </a:rPr>
              <a:t>گوش دادن برای ایجاد و تداوم ارتباط، مهارتی حیاتی است.</a:t>
            </a:r>
          </a:p>
          <a:p>
            <a:pPr algn="r" rtl="1">
              <a:lnSpc>
                <a:spcPct val="150000"/>
              </a:lnSpc>
              <a:buBlip>
                <a:blip r:embed="rId2"/>
              </a:buBlip>
            </a:pPr>
            <a:r>
              <a:rPr lang="fa-IR" sz="2400" b="1" dirty="0">
                <a:cs typeface="B Mitra" pitchFamily="2" charset="-78"/>
              </a:rPr>
              <a:t>اگر شنونده خوبی باشید دیگران به سمت شما جذب می شوند.</a:t>
            </a:r>
          </a:p>
          <a:p>
            <a:pPr algn="r" rtl="1">
              <a:lnSpc>
                <a:spcPct val="150000"/>
              </a:lnSpc>
              <a:buBlip>
                <a:blip r:embed="rId2"/>
              </a:buBlip>
            </a:pPr>
            <a:r>
              <a:rPr lang="fa-IR" sz="2400" b="1" dirty="0">
                <a:cs typeface="B Mitra" pitchFamily="2" charset="-78"/>
              </a:rPr>
              <a:t>گوش دادن امری الزامی و نوعی ارزش گذاری بر فرد مقابل است.</a:t>
            </a:r>
          </a:p>
          <a:p>
            <a:pPr algn="r" rtl="1">
              <a:lnSpc>
                <a:spcPct val="150000"/>
              </a:lnSpc>
              <a:buBlip>
                <a:blip r:embed="rId2"/>
              </a:buBlip>
            </a:pPr>
            <a:r>
              <a:rPr lang="fa-IR" sz="2400" b="1" dirty="0">
                <a:cs typeface="B Mitra" pitchFamily="2" charset="-78"/>
              </a:rPr>
              <a:t>گوش دادن به معنای این است که </a:t>
            </a:r>
            <a:r>
              <a:rPr lang="fa-IR" sz="2400" b="1" dirty="0">
                <a:solidFill>
                  <a:srgbClr val="0000FF"/>
                </a:solidFill>
                <a:cs typeface="B Mitra" pitchFamily="2" charset="-78"/>
              </a:rPr>
              <a:t>قضاوت ها و باورهای از پیش ساخته</a:t>
            </a:r>
            <a:r>
              <a:rPr lang="fa-IR" sz="2400" b="1" dirty="0">
                <a:cs typeface="B Mitra" pitchFamily="2" charset="-78"/>
              </a:rPr>
              <a:t>، اضطراب و خودمحوری را کنار بگذارید تا بتوانید از منظر فرد مقابل دنیا را ببینید.</a:t>
            </a:r>
          </a:p>
          <a:p>
            <a:pPr algn="r" rtl="1">
              <a:lnSpc>
                <a:spcPct val="150000"/>
              </a:lnSpc>
              <a:buBlip>
                <a:blip r:embed="rId2"/>
              </a:buBlip>
            </a:pPr>
            <a:endParaRPr lang="fa-IR" sz="2400" b="1" dirty="0">
              <a:cs typeface="B Mitra" pitchFamily="2" charset="-78"/>
            </a:endParaRPr>
          </a:p>
          <a:p>
            <a:pPr algn="r" rtl="1">
              <a:lnSpc>
                <a:spcPct val="150000"/>
              </a:lnSpc>
              <a:buBlip>
                <a:blip r:embed="rId2"/>
              </a:buBlip>
            </a:pPr>
            <a:endParaRPr lang="en-US" sz="2400" b="1" dirty="0">
              <a:cs typeface="B Mitra" pitchFamily="2" charset="-78"/>
            </a:endParaRPr>
          </a:p>
          <a:p>
            <a:pPr>
              <a:lnSpc>
                <a:spcPct val="150000"/>
              </a:lnSpc>
              <a:buBlip>
                <a:blip r:embed="rId2"/>
              </a:buBlip>
            </a:pPr>
            <a:endParaRPr lang="en-US" sz="2400" b="1" dirty="0">
              <a:cs typeface="B Mitra" pitchFamily="2" charset="-78"/>
            </a:endParaRPr>
          </a:p>
          <a:p>
            <a:pPr>
              <a:lnSpc>
                <a:spcPct val="150000"/>
              </a:lnSpc>
              <a:buBlip>
                <a:blip r:embed="rId2"/>
              </a:buBlip>
            </a:pPr>
            <a:endParaRPr lang="en-US" sz="2400" b="1" dirty="0">
              <a:cs typeface="B Mitra" pitchFamily="2" charset="-78"/>
            </a:endParaRPr>
          </a:p>
          <a:p>
            <a:pPr>
              <a:lnSpc>
                <a:spcPct val="150000"/>
              </a:lnSpc>
              <a:buBlip>
                <a:blip r:embed="rId2"/>
              </a:buBlip>
            </a:pPr>
            <a:endParaRPr lang="en-US" sz="2400" b="1" dirty="0">
              <a:cs typeface="B Mitra" pitchFamily="2" charset="-78"/>
            </a:endParaRPr>
          </a:p>
        </p:txBody>
      </p:sp>
      <p:pic>
        <p:nvPicPr>
          <p:cNvPr id="4" name="Picture 7" descr="C:\Documents and Settings\Janice\Local Settings\Temporary Internet Files\Content.IE5\SMGPZ3XX\MC900187159[1].wmf"/>
          <p:cNvPicPr>
            <a:picLocks noChangeAspect="1" noChangeArrowheads="1"/>
          </p:cNvPicPr>
          <p:nvPr/>
        </p:nvPicPr>
        <p:blipFill>
          <a:blip r:embed="rId3" cstate="print"/>
          <a:srcRect/>
          <a:stretch>
            <a:fillRect/>
          </a:stretch>
        </p:blipFill>
        <p:spPr bwMode="auto">
          <a:xfrm>
            <a:off x="291084" y="4831372"/>
            <a:ext cx="1842516" cy="1510589"/>
          </a:xfrm>
          <a:prstGeom prst="rect">
            <a:avLst/>
          </a:prstGeom>
          <a:noFill/>
        </p:spPr>
      </p:pic>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20</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2164073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2209800" y="152400"/>
            <a:ext cx="7918450" cy="685800"/>
          </a:xfrm>
        </p:spPr>
        <p:txBody>
          <a:bodyPr/>
          <a:lstStyle/>
          <a:p>
            <a:pPr algn="ctr" rtl="1"/>
            <a:r>
              <a:rPr lang="ar-SA" sz="3600" b="1" dirty="0">
                <a:solidFill>
                  <a:srgbClr val="C00000"/>
                </a:solidFill>
                <a:cs typeface="B Mitra" panose="00000400000000000000" pitchFamily="2" charset="-78"/>
              </a:rPr>
              <a:t>خصوصيات گوش دادن فعال</a:t>
            </a:r>
            <a:endParaRPr lang="en-US" sz="3600" b="1" dirty="0">
              <a:solidFill>
                <a:srgbClr val="C00000"/>
              </a:solidFill>
              <a:cs typeface="B Mitra" panose="00000400000000000000" pitchFamily="2" charset="-78"/>
            </a:endParaRPr>
          </a:p>
        </p:txBody>
      </p:sp>
      <p:sp>
        <p:nvSpPr>
          <p:cNvPr id="196611" name="Rectangle 3"/>
          <p:cNvSpPr>
            <a:spLocks noGrp="1" noRot="1" noChangeArrowheads="1"/>
          </p:cNvSpPr>
          <p:nvPr>
            <p:ph idx="1"/>
          </p:nvPr>
        </p:nvSpPr>
        <p:spPr>
          <a:xfrm>
            <a:off x="1905000" y="1268760"/>
            <a:ext cx="8307388" cy="5256584"/>
          </a:xfrm>
        </p:spPr>
        <p:txBody>
          <a:bodyPr>
            <a:normAutofit/>
          </a:bodyPr>
          <a:lstStyle/>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اختصاص زمان بيشتر به گوش دادن بجاي صحبت كردن</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عدم تكميل جملات ديگران</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عدم پاسخ به س</a:t>
            </a:r>
            <a:r>
              <a:rPr lang="fa-IR" b="1" dirty="0">
                <a:solidFill>
                  <a:schemeClr val="tx1"/>
                </a:solidFill>
                <a:cs typeface="B Mitra" panose="00000400000000000000" pitchFamily="2" charset="-78"/>
              </a:rPr>
              <a:t>ؤ</a:t>
            </a:r>
            <a:r>
              <a:rPr lang="ar-SA" b="1" dirty="0">
                <a:solidFill>
                  <a:schemeClr val="tx1"/>
                </a:solidFill>
                <a:cs typeface="B Mitra" panose="00000400000000000000" pitchFamily="2" charset="-78"/>
              </a:rPr>
              <a:t>ال با يك س</a:t>
            </a:r>
            <a:r>
              <a:rPr lang="fa-IR" b="1" dirty="0">
                <a:solidFill>
                  <a:schemeClr val="tx1"/>
                </a:solidFill>
                <a:cs typeface="B Mitra" panose="00000400000000000000" pitchFamily="2" charset="-78"/>
              </a:rPr>
              <a:t>ؤ</a:t>
            </a:r>
            <a:r>
              <a:rPr lang="ar-SA" b="1" dirty="0">
                <a:solidFill>
                  <a:schemeClr val="tx1"/>
                </a:solidFill>
                <a:cs typeface="B Mitra" panose="00000400000000000000" pitchFamily="2" charset="-78"/>
              </a:rPr>
              <a:t>ال ديگر</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آگاه بودن از سوگيري هاي شخصي</a:t>
            </a:r>
            <a:endParaRPr lang="en-US" b="1" dirty="0">
              <a:solidFill>
                <a:schemeClr val="tx1"/>
              </a:solidFill>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نپرداختن به تخيل يا عدم اشتغال ذهني با مسائل ديگر</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عدم سلطه جويي در مكالمه </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پاسخ دادن</a:t>
            </a:r>
            <a:r>
              <a:rPr lang="fa-IR" b="1" dirty="0">
                <a:solidFill>
                  <a:schemeClr val="tx1"/>
                </a:solidFill>
                <a:cs typeface="B Mitra" panose="00000400000000000000" pitchFamily="2" charset="-78"/>
              </a:rPr>
              <a:t> به فرد مقابل</a:t>
            </a:r>
            <a:r>
              <a:rPr lang="ar-SA" b="1" dirty="0">
                <a:solidFill>
                  <a:schemeClr val="tx1"/>
                </a:solidFill>
                <a:cs typeface="B Mitra" panose="00000400000000000000" pitchFamily="2" charset="-78"/>
              </a:rPr>
              <a:t> پس از پايان يافتن صحبت</a:t>
            </a:r>
            <a:r>
              <a:rPr lang="fa-IR" b="1" dirty="0">
                <a:solidFill>
                  <a:schemeClr val="tx1"/>
                </a:solidFill>
                <a:cs typeface="B Mitra" panose="00000400000000000000" pitchFamily="2" charset="-78"/>
              </a:rPr>
              <a:t>‌</a:t>
            </a:r>
            <a:r>
              <a:rPr lang="ar-SA" b="1" dirty="0">
                <a:solidFill>
                  <a:schemeClr val="tx1"/>
                </a:solidFill>
                <a:cs typeface="B Mitra" panose="00000400000000000000" pitchFamily="2" charset="-78"/>
              </a:rPr>
              <a:t>هاي </a:t>
            </a:r>
            <a:r>
              <a:rPr lang="fa-IR" b="1" dirty="0">
                <a:solidFill>
                  <a:schemeClr val="tx1"/>
                </a:solidFill>
                <a:cs typeface="B Mitra" panose="00000400000000000000" pitchFamily="2" charset="-78"/>
              </a:rPr>
              <a:t>وي</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Font typeface="Wingdings" pitchFamily="2" charset="2"/>
              <a:buChar char="ü"/>
            </a:pPr>
            <a:r>
              <a:rPr lang="ar-SA" b="1" dirty="0">
                <a:solidFill>
                  <a:schemeClr val="tx1"/>
                </a:solidFill>
                <a:cs typeface="B Mitra" panose="00000400000000000000" pitchFamily="2" charset="-78"/>
              </a:rPr>
              <a:t>دادن بازخورد</a:t>
            </a:r>
            <a:endParaRPr lang="en-US" b="1" dirty="0">
              <a:solidFill>
                <a:schemeClr val="tx1"/>
              </a:solidFill>
              <a:latin typeface="Lotus" pitchFamily="2" charset="-78"/>
              <a:cs typeface="B Mitra" panose="00000400000000000000" pitchFamily="2" charset="-78"/>
            </a:endParaRPr>
          </a:p>
          <a:p>
            <a:pPr marL="411163" algn="justLow" rtl="1">
              <a:lnSpc>
                <a:spcPct val="150000"/>
              </a:lnSpc>
              <a:buClr>
                <a:srgbClr val="AC0000"/>
              </a:buClr>
              <a:buNone/>
            </a:pPr>
            <a:endParaRPr lang="en-US" b="1" dirty="0">
              <a:solidFill>
                <a:schemeClr val="tx1"/>
              </a:solidFill>
              <a:cs typeface="B Mitra" panose="00000400000000000000" pitchFamily="2" charset="-78"/>
            </a:endParaRPr>
          </a:p>
        </p:txBody>
      </p:sp>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21</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20147643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rrowheads="1"/>
          </p:cNvSpPr>
          <p:nvPr>
            <p:ph type="title"/>
          </p:nvPr>
        </p:nvSpPr>
        <p:spPr>
          <a:xfrm>
            <a:off x="1629408" y="260648"/>
            <a:ext cx="8856984" cy="762000"/>
          </a:xfrm>
        </p:spPr>
        <p:txBody>
          <a:bodyPr>
            <a:noAutofit/>
          </a:bodyPr>
          <a:lstStyle/>
          <a:p>
            <a:pPr algn="r" rtl="1">
              <a:defRPr/>
            </a:pPr>
            <a:r>
              <a:rPr lang="ar-SA" sz="3200" b="1" dirty="0">
                <a:solidFill>
                  <a:srgbClr val="C00000"/>
                </a:solidFill>
                <a:cs typeface="B Mitra" panose="00000400000000000000" pitchFamily="2" charset="-78"/>
              </a:rPr>
              <a:t>استفاده از عناصر </a:t>
            </a:r>
            <a:r>
              <a:rPr lang="ar-SA" sz="3200" b="1" u="sng" dirty="0">
                <a:solidFill>
                  <a:srgbClr val="C00000"/>
                </a:solidFill>
                <a:cs typeface="B Mitra" panose="00000400000000000000" pitchFamily="2" charset="-78"/>
              </a:rPr>
              <a:t>غيركلامي</a:t>
            </a:r>
            <a:r>
              <a:rPr lang="ar-SA" sz="3200" b="1" dirty="0">
                <a:solidFill>
                  <a:srgbClr val="C00000"/>
                </a:solidFill>
                <a:cs typeface="B Mitra" panose="00000400000000000000" pitchFamily="2" charset="-78"/>
              </a:rPr>
              <a:t> براي گوش دادن</a:t>
            </a:r>
            <a:endParaRPr lang="en-US" sz="3200" b="1" dirty="0">
              <a:solidFill>
                <a:srgbClr val="C00000"/>
              </a:solidFill>
              <a:cs typeface="B Mitra" panose="00000400000000000000" pitchFamily="2" charset="-78"/>
            </a:endParaRPr>
          </a:p>
        </p:txBody>
      </p:sp>
      <p:sp>
        <p:nvSpPr>
          <p:cNvPr id="18435" name="Rectangle 3"/>
          <p:cNvSpPr>
            <a:spLocks noGrp="1" noRot="1" noChangeArrowheads="1"/>
          </p:cNvSpPr>
          <p:nvPr>
            <p:ph idx="1"/>
          </p:nvPr>
        </p:nvSpPr>
        <p:spPr>
          <a:xfrm>
            <a:off x="1082566" y="1124744"/>
            <a:ext cx="10129917" cy="5580856"/>
          </a:xfrm>
        </p:spPr>
        <p:txBody>
          <a:bodyPr>
            <a:normAutofit/>
          </a:bodyPr>
          <a:lstStyle/>
          <a:p>
            <a:pPr lvl="0" algn="r" rtl="1">
              <a:lnSpc>
                <a:spcPct val="150000"/>
              </a:lnSpc>
            </a:pPr>
            <a:r>
              <a:rPr lang="ar-SA" b="1" dirty="0">
                <a:cs typeface="B Nazanin" panose="00000400000000000000" pitchFamily="2" charset="-78"/>
              </a:rPr>
              <a:t>لبخند</a:t>
            </a:r>
            <a:r>
              <a:rPr lang="ar-SA" dirty="0">
                <a:cs typeface="B Nazanin" panose="00000400000000000000" pitchFamily="2" charset="-78"/>
              </a:rPr>
              <a:t> </a:t>
            </a:r>
            <a:r>
              <a:rPr lang="en-US" dirty="0">
                <a:cs typeface="B Nazanin" panose="00000400000000000000" pitchFamily="2" charset="-78"/>
              </a:rPr>
              <a:t>– </a:t>
            </a:r>
            <a:r>
              <a:rPr lang="ar-SA" dirty="0">
                <a:cs typeface="B Nazanin" panose="00000400000000000000" pitchFamily="2" charset="-78"/>
              </a:rPr>
              <a:t>لبخندهای کوچک می‌توانند به عنوان نشانه‌ای از توجه شنونده به آنچه گفته می‌شود یا توافق و رضایت با پیام‌های دریافت‌شده استفاده شوند. ترکیب لبخندها با </a:t>
            </a:r>
            <a:r>
              <a:rPr lang="fa-IR" dirty="0" smtClean="0">
                <a:cs typeface="B Nazanin" panose="00000400000000000000" pitchFamily="2" charset="-78"/>
              </a:rPr>
              <a:t>تکان</a:t>
            </a:r>
            <a:r>
              <a:rPr lang="ar-SA" dirty="0" smtClean="0">
                <a:cs typeface="B Nazanin" panose="00000400000000000000" pitchFamily="2" charset="-78"/>
              </a:rPr>
              <a:t> </a:t>
            </a:r>
            <a:r>
              <a:rPr lang="ar-SA" dirty="0">
                <a:cs typeface="B Nazanin" panose="00000400000000000000" pitchFamily="2" charset="-78"/>
              </a:rPr>
              <a:t>دادن سر می‌تواند در تأیید اینکه پیام‌ها شنیده و درک شده‌اند، مؤثر باشد</a:t>
            </a:r>
            <a:r>
              <a:rPr lang="en-US" dirty="0">
                <a:cs typeface="B Nazanin" panose="00000400000000000000" pitchFamily="2" charset="-78"/>
              </a:rPr>
              <a:t>.</a:t>
            </a:r>
          </a:p>
          <a:p>
            <a:pPr lvl="0" algn="r" rtl="1">
              <a:lnSpc>
                <a:spcPct val="150000"/>
              </a:lnSpc>
            </a:pPr>
            <a:r>
              <a:rPr lang="ar-SA" b="1" dirty="0">
                <a:cs typeface="B Nazanin" panose="00000400000000000000" pitchFamily="2" charset="-78"/>
              </a:rPr>
              <a:t>تماس چشمی</a:t>
            </a:r>
            <a:r>
              <a:rPr lang="ar-SA" dirty="0">
                <a:cs typeface="B Nazanin" panose="00000400000000000000" pitchFamily="2" charset="-78"/>
              </a:rPr>
              <a:t> </a:t>
            </a:r>
            <a:r>
              <a:rPr lang="en-US" dirty="0">
                <a:cs typeface="B Nazanin" panose="00000400000000000000" pitchFamily="2" charset="-78"/>
              </a:rPr>
              <a:t>– </a:t>
            </a:r>
            <a:r>
              <a:rPr lang="ar-SA" dirty="0">
                <a:cs typeface="B Nazanin" panose="00000400000000000000" pitchFamily="2" charset="-78"/>
              </a:rPr>
              <a:t>طبیعی و معمولاً تشویق‌کننده است که شنونده به گوینده نگاه کند. با این حال، تماس چشمی ممکن است برای سخنران‌های خجالتی ترسناک باشد – میزان مناسب تماس چشمی را برای هر وضعیت خاص بسنجید. تماس چشمی را با لبخند و سایر پیام‌های غیرکلامی ترکیب کنید تا سخنران را ترغیب کنید</a:t>
            </a:r>
            <a:r>
              <a:rPr lang="en-US" dirty="0">
                <a:cs typeface="B Nazanin" panose="00000400000000000000" pitchFamily="2" charset="-78"/>
              </a:rPr>
              <a:t>.</a:t>
            </a:r>
          </a:p>
          <a:p>
            <a:pPr lvl="0" algn="r" rtl="1">
              <a:lnSpc>
                <a:spcPct val="150000"/>
              </a:lnSpc>
            </a:pPr>
            <a:r>
              <a:rPr lang="ar-SA" b="1" dirty="0">
                <a:cs typeface="B Nazanin" panose="00000400000000000000" pitchFamily="2" charset="-78"/>
              </a:rPr>
              <a:t>نحوه نشستن</a:t>
            </a:r>
            <a:r>
              <a:rPr lang="ar-SA" dirty="0">
                <a:cs typeface="B Nazanin" panose="00000400000000000000" pitchFamily="2" charset="-78"/>
              </a:rPr>
              <a:t> </a:t>
            </a:r>
            <a:r>
              <a:rPr lang="en-US" dirty="0">
                <a:cs typeface="B Nazanin" panose="00000400000000000000" pitchFamily="2" charset="-78"/>
              </a:rPr>
              <a:t>– </a:t>
            </a:r>
            <a:r>
              <a:rPr lang="ar-SA" dirty="0">
                <a:cs typeface="B Nazanin" panose="00000400000000000000" pitchFamily="2" charset="-78"/>
              </a:rPr>
              <a:t>می‌تواند اطلاعات زیادی درباره فرستنده و گیرنده در تعاملات بین فردی ارائه دهد. شنونده‌ای که توجه دارد معمولاً کمی به جلو یا کنار خم می‌شود در حالی که نشسته است. سایر نشانه‌های گوش دادن فعال می‌تواند شامل کمی کج کردن سر یا </a:t>
            </a:r>
            <a:r>
              <a:rPr lang="fa-IR" dirty="0" smtClean="0">
                <a:cs typeface="B Nazanin" panose="00000400000000000000" pitchFamily="2" charset="-78"/>
              </a:rPr>
              <a:t>تکیه</a:t>
            </a:r>
            <a:r>
              <a:rPr lang="ar-SA" dirty="0" smtClean="0">
                <a:cs typeface="B Nazanin" panose="00000400000000000000" pitchFamily="2" charset="-78"/>
              </a:rPr>
              <a:t> </a:t>
            </a:r>
            <a:r>
              <a:rPr lang="ar-SA" dirty="0">
                <a:cs typeface="B Nazanin" panose="00000400000000000000" pitchFamily="2" charset="-78"/>
              </a:rPr>
              <a:t>دادن سر روی یک دست باشد</a:t>
            </a:r>
            <a:r>
              <a:rPr lang="en-US" dirty="0">
                <a:cs typeface="B Nazanin" panose="00000400000000000000" pitchFamily="2" charset="-78"/>
              </a:rPr>
              <a:t>.</a:t>
            </a:r>
          </a:p>
          <a:p>
            <a:pPr lvl="0" algn="r" rtl="1">
              <a:lnSpc>
                <a:spcPct val="150000"/>
              </a:lnSpc>
            </a:pPr>
            <a:r>
              <a:rPr lang="ar-SA" b="1" dirty="0">
                <a:cs typeface="B Nazanin" panose="00000400000000000000" pitchFamily="2" charset="-78"/>
              </a:rPr>
              <a:t>حواس‌پرتی</a:t>
            </a:r>
            <a:r>
              <a:rPr lang="ar-SA" dirty="0">
                <a:cs typeface="B Nazanin" panose="00000400000000000000" pitchFamily="2" charset="-78"/>
              </a:rPr>
              <a:t> </a:t>
            </a:r>
            <a:r>
              <a:rPr lang="en-US" dirty="0">
                <a:cs typeface="B Nazanin" panose="00000400000000000000" pitchFamily="2" charset="-78"/>
              </a:rPr>
              <a:t>– </a:t>
            </a:r>
            <a:r>
              <a:rPr lang="ar-SA" dirty="0">
                <a:cs typeface="B Nazanin" panose="00000400000000000000" pitchFamily="2" charset="-78"/>
              </a:rPr>
              <a:t>شنونده فعال حواس‌پرت نمی‌شود و بنابراین از تکان دادن دست‌ها، نگاه کردن به ساعت، </a:t>
            </a:r>
            <a:r>
              <a:rPr lang="fa-IR" dirty="0" smtClean="0">
                <a:cs typeface="B Nazanin" panose="00000400000000000000" pitchFamily="2" charset="-78"/>
              </a:rPr>
              <a:t>خط خطی</a:t>
            </a:r>
            <a:r>
              <a:rPr lang="ar-SA" dirty="0" smtClean="0">
                <a:cs typeface="B Nazanin" panose="00000400000000000000" pitchFamily="2" charset="-78"/>
              </a:rPr>
              <a:t> </a:t>
            </a:r>
            <a:r>
              <a:rPr lang="ar-SA" dirty="0">
                <a:cs typeface="B Nazanin" panose="00000400000000000000" pitchFamily="2" charset="-78"/>
              </a:rPr>
              <a:t>کردن، بازی کردن با مو یا </a:t>
            </a:r>
            <a:r>
              <a:rPr lang="fa-IR" dirty="0" smtClean="0">
                <a:cs typeface="B Nazanin" panose="00000400000000000000" pitchFamily="2" charset="-78"/>
              </a:rPr>
              <a:t>انگشتان </a:t>
            </a:r>
            <a:r>
              <a:rPr lang="ar-SA" dirty="0" smtClean="0">
                <a:cs typeface="B Nazanin" panose="00000400000000000000" pitchFamily="2" charset="-78"/>
              </a:rPr>
              <a:t>خودداری </a:t>
            </a:r>
            <a:r>
              <a:rPr lang="ar-SA" dirty="0">
                <a:cs typeface="B Nazanin" panose="00000400000000000000" pitchFamily="2" charset="-78"/>
              </a:rPr>
              <a:t>می‌کند</a:t>
            </a:r>
            <a:r>
              <a:rPr lang="en-US" dirty="0">
                <a:cs typeface="B Nazanin" panose="00000400000000000000" pitchFamily="2" charset="-78"/>
              </a:rPr>
              <a:t>.</a:t>
            </a:r>
          </a:p>
          <a:p>
            <a:pPr algn="r" rtl="1">
              <a:lnSpc>
                <a:spcPct val="150000"/>
              </a:lnSpc>
              <a:buFont typeface="Wingdings" pitchFamily="2" charset="2"/>
              <a:buNone/>
            </a:pPr>
            <a:endParaRPr lang="en-US" sz="2400" b="1"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22</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997830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1943100" y="220096"/>
            <a:ext cx="8229600" cy="1143000"/>
          </a:xfrm>
        </p:spPr>
        <p:txBody>
          <a:bodyPr/>
          <a:lstStyle/>
          <a:p>
            <a:pPr algn="r" rtl="1"/>
            <a:r>
              <a:rPr lang="ar-SA" sz="3600" b="1" dirty="0">
                <a:solidFill>
                  <a:srgbClr val="C00000"/>
                </a:solidFill>
                <a:cs typeface="B Mitra" panose="00000400000000000000" pitchFamily="2" charset="-78"/>
              </a:rPr>
              <a:t>استفاده از عناصر </a:t>
            </a:r>
            <a:r>
              <a:rPr lang="ar-SA" sz="3600" b="1" u="sng" dirty="0">
                <a:solidFill>
                  <a:srgbClr val="C00000"/>
                </a:solidFill>
                <a:cs typeface="B Mitra" panose="00000400000000000000" pitchFamily="2" charset="-78"/>
              </a:rPr>
              <a:t>كلامي</a:t>
            </a:r>
            <a:r>
              <a:rPr lang="ar-SA" sz="3600" b="1" dirty="0">
                <a:solidFill>
                  <a:srgbClr val="C00000"/>
                </a:solidFill>
                <a:cs typeface="B Mitra" panose="00000400000000000000" pitchFamily="2" charset="-78"/>
              </a:rPr>
              <a:t> براي گوش دادن</a:t>
            </a:r>
            <a:endParaRPr lang="en-US" sz="3600" b="1" dirty="0">
              <a:solidFill>
                <a:srgbClr val="C00000"/>
              </a:solidFill>
              <a:cs typeface="B Mitra" panose="00000400000000000000" pitchFamily="2" charset="-78"/>
            </a:endParaRPr>
          </a:p>
        </p:txBody>
      </p:sp>
      <p:sp>
        <p:nvSpPr>
          <p:cNvPr id="19459" name="Content Placeholder 2"/>
          <p:cNvSpPr>
            <a:spLocks noGrp="1"/>
          </p:cNvSpPr>
          <p:nvPr>
            <p:ph idx="1"/>
          </p:nvPr>
        </p:nvSpPr>
        <p:spPr>
          <a:xfrm>
            <a:off x="1061545" y="1588218"/>
            <a:ext cx="10510345" cy="4871567"/>
          </a:xfrm>
        </p:spPr>
        <p:txBody>
          <a:bodyPr>
            <a:normAutofit lnSpcReduction="10000"/>
          </a:bodyPr>
          <a:lstStyle/>
          <a:p>
            <a:pPr algn="r" rtl="1">
              <a:lnSpc>
                <a:spcPct val="150000"/>
              </a:lnSpc>
              <a:buFontTx/>
              <a:buNone/>
            </a:pPr>
            <a:r>
              <a:rPr lang="fa-IR" b="1" dirty="0">
                <a:cs typeface="B Nazanin" panose="00000400000000000000" pitchFamily="2" charset="-78"/>
              </a:rPr>
              <a:t>بازخورد دادن</a:t>
            </a:r>
          </a:p>
          <a:p>
            <a:pPr algn="r" rtl="1">
              <a:lnSpc>
                <a:spcPct val="150000"/>
              </a:lnSpc>
              <a:buFontTx/>
              <a:buNone/>
            </a:pPr>
            <a:r>
              <a:rPr lang="fa-IR" b="1" dirty="0">
                <a:cs typeface="B Nazanin" panose="00000400000000000000" pitchFamily="2" charset="-78"/>
              </a:rPr>
              <a:t>خلاصه کردن و جمع بندی</a:t>
            </a:r>
          </a:p>
          <a:p>
            <a:pPr algn="r" rtl="1">
              <a:lnSpc>
                <a:spcPct val="150000"/>
              </a:lnSpc>
              <a:buFontTx/>
              <a:buNone/>
            </a:pPr>
            <a:r>
              <a:rPr lang="fa-IR" b="1" dirty="0">
                <a:cs typeface="B Nazanin" panose="00000400000000000000" pitchFamily="2" charset="-78"/>
              </a:rPr>
              <a:t>برخورد همدلانه و </a:t>
            </a:r>
            <a:r>
              <a:rPr lang="ar-SA" b="1" dirty="0">
                <a:cs typeface="B Nazanin" panose="00000400000000000000" pitchFamily="2" charset="-78"/>
              </a:rPr>
              <a:t>ذکر موقعیت‌های مشابه</a:t>
            </a:r>
            <a:r>
              <a:rPr lang="ar-SA" dirty="0">
                <a:cs typeface="B Nazanin" panose="00000400000000000000" pitchFamily="2" charset="-78"/>
              </a:rPr>
              <a:t> </a:t>
            </a:r>
            <a:endParaRPr lang="fa-IR" b="1" dirty="0">
              <a:cs typeface="B Nazanin" panose="00000400000000000000" pitchFamily="2" charset="-78"/>
            </a:endParaRPr>
          </a:p>
          <a:p>
            <a:pPr lvl="0" algn="r" rtl="1">
              <a:lnSpc>
                <a:spcPct val="150000"/>
              </a:lnSpc>
              <a:buNone/>
            </a:pPr>
            <a:r>
              <a:rPr lang="ar-SA" b="1" dirty="0">
                <a:cs typeface="B Nazanin" panose="00000400000000000000" pitchFamily="2" charset="-78"/>
              </a:rPr>
              <a:t>تقویت مثبت</a:t>
            </a:r>
            <a:r>
              <a:rPr lang="ar-SA" dirty="0">
                <a:cs typeface="B Nazanin" panose="00000400000000000000" pitchFamily="2" charset="-78"/>
              </a:rPr>
              <a:t> </a:t>
            </a:r>
            <a:r>
              <a:rPr lang="en-US" dirty="0">
                <a:cs typeface="B Nazanin" panose="00000400000000000000" pitchFamily="2" charset="-78"/>
              </a:rPr>
              <a:t>–</a:t>
            </a:r>
            <a:r>
              <a:rPr lang="en-US" b="1" dirty="0">
                <a:cs typeface="B Nazanin" panose="00000400000000000000" pitchFamily="2" charset="-78"/>
              </a:rPr>
              <a:t>Positive Reinforcement</a:t>
            </a:r>
            <a:r>
              <a:rPr lang="en-US" dirty="0">
                <a:cs typeface="B Nazanin" panose="00000400000000000000" pitchFamily="2" charset="-78"/>
              </a:rPr>
              <a:t> </a:t>
            </a:r>
            <a:r>
              <a:rPr lang="ar-SA" dirty="0">
                <a:cs typeface="B Nazanin" panose="00000400000000000000" pitchFamily="2" charset="-78"/>
              </a:rPr>
              <a:t>کلمات و </a:t>
            </a:r>
            <a:r>
              <a:rPr lang="ar-SA" dirty="0" smtClean="0">
                <a:cs typeface="B Nazanin" panose="00000400000000000000" pitchFamily="2" charset="-78"/>
              </a:rPr>
              <a:t>عبارات</a:t>
            </a:r>
            <a:r>
              <a:rPr lang="fa-IR" dirty="0" smtClean="0">
                <a:cs typeface="B Nazanin" panose="00000400000000000000" pitchFamily="2" charset="-78"/>
              </a:rPr>
              <a:t>ی </a:t>
            </a:r>
            <a:r>
              <a:rPr lang="ar-SA" dirty="0" smtClean="0">
                <a:cs typeface="B Nazanin" panose="00000400000000000000" pitchFamily="2" charset="-78"/>
              </a:rPr>
              <a:t>مانند</a:t>
            </a:r>
            <a:r>
              <a:rPr lang="ar-SA" dirty="0">
                <a:cs typeface="B Nazanin" panose="00000400000000000000" pitchFamily="2" charset="-78"/>
              </a:rPr>
              <a:t>: «بسیار خوب»، «بله» یا «واقعاً» نشان‌دهنده توجه شماست</a:t>
            </a:r>
            <a:r>
              <a:rPr lang="en-US" dirty="0">
                <a:cs typeface="B Nazanin" panose="00000400000000000000" pitchFamily="2" charset="-78"/>
              </a:rPr>
              <a:t>.</a:t>
            </a:r>
            <a:endParaRPr lang="fa-IR" dirty="0">
              <a:cs typeface="B Nazanin" panose="00000400000000000000" pitchFamily="2" charset="-78"/>
            </a:endParaRPr>
          </a:p>
          <a:p>
            <a:pPr algn="r" rtl="1">
              <a:lnSpc>
                <a:spcPct val="150000"/>
              </a:lnSpc>
              <a:buNone/>
            </a:pPr>
            <a:r>
              <a:rPr lang="ar-SA" b="1" dirty="0">
                <a:cs typeface="B Nazanin" panose="00000400000000000000" pitchFamily="2" charset="-78"/>
              </a:rPr>
              <a:t>به خاطر سپردن</a:t>
            </a:r>
            <a:r>
              <a:rPr lang="fa-IR" dirty="0">
                <a:cs typeface="B Nazanin" panose="00000400000000000000" pitchFamily="2" charset="-78"/>
              </a:rPr>
              <a:t> </a:t>
            </a:r>
            <a:r>
              <a:rPr lang="en-US" b="1" dirty="0">
                <a:cs typeface="B Nazanin" panose="00000400000000000000" pitchFamily="2" charset="-78"/>
              </a:rPr>
              <a:t>Remembering</a:t>
            </a:r>
            <a:endParaRPr lang="fa-IR" b="1" dirty="0">
              <a:cs typeface="B Nazanin" panose="00000400000000000000" pitchFamily="2" charset="-78"/>
            </a:endParaRPr>
          </a:p>
          <a:p>
            <a:pPr algn="r" rtl="1">
              <a:lnSpc>
                <a:spcPct val="150000"/>
              </a:lnSpc>
              <a:buNone/>
            </a:pPr>
            <a:r>
              <a:rPr lang="en-US" b="1" dirty="0">
                <a:cs typeface="B Nazanin" panose="00000400000000000000" pitchFamily="2" charset="-78"/>
              </a:rPr>
              <a:t>Paraphrasing</a:t>
            </a:r>
            <a:r>
              <a:rPr lang="en-US" dirty="0">
                <a:cs typeface="B Nazanin" panose="00000400000000000000" pitchFamily="2" charset="-78"/>
              </a:rPr>
              <a:t>  </a:t>
            </a:r>
          </a:p>
          <a:p>
            <a:pPr algn="r" rtl="1">
              <a:lnSpc>
                <a:spcPct val="150000"/>
              </a:lnSpc>
              <a:buFontTx/>
              <a:buNone/>
            </a:pPr>
            <a:r>
              <a:rPr lang="ar-SA" b="1" dirty="0">
                <a:cs typeface="B Nazanin" panose="00000400000000000000" pitchFamily="2" charset="-78"/>
              </a:rPr>
              <a:t>تأیید کلامی </a:t>
            </a:r>
            <a:endParaRPr lang="fa-IR" b="1" dirty="0" smtClean="0">
              <a:cs typeface="B Nazanin" panose="00000400000000000000" pitchFamily="2" charset="-78"/>
            </a:endParaRPr>
          </a:p>
          <a:p>
            <a:pPr algn="r" rtl="1">
              <a:lnSpc>
                <a:spcPct val="150000"/>
              </a:lnSpc>
              <a:buFontTx/>
              <a:buNone/>
            </a:pPr>
            <a:r>
              <a:rPr lang="en-US" b="1" dirty="0">
                <a:cs typeface="B Nazanin" panose="00000400000000000000" pitchFamily="2" charset="-78"/>
              </a:rPr>
              <a:t>Questioning</a:t>
            </a:r>
            <a:r>
              <a:rPr lang="fa-IR" b="1" dirty="0">
                <a:cs typeface="B Nazanin" panose="00000400000000000000" pitchFamily="2" charset="-78"/>
              </a:rPr>
              <a:t> و </a:t>
            </a:r>
            <a:r>
              <a:rPr lang="en-US" b="1" dirty="0">
                <a:cs typeface="B Nazanin" panose="00000400000000000000" pitchFamily="2" charset="-78"/>
              </a:rPr>
              <a:t>Clarification </a:t>
            </a:r>
            <a:r>
              <a:rPr lang="fa-IR" b="1" dirty="0">
                <a:cs typeface="B Nazanin" panose="00000400000000000000" pitchFamily="2" charset="-78"/>
              </a:rPr>
              <a:t> سوالات باز و خاص</a:t>
            </a:r>
          </a:p>
          <a:p>
            <a:pPr algn="r" rtl="1">
              <a:lnSpc>
                <a:spcPct val="150000"/>
              </a:lnSpc>
              <a:buFontTx/>
              <a:buNone/>
            </a:pPr>
            <a:endParaRPr lang="en-US" b="1"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23</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1805591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anim calcmode="lin" valueType="num">
                                      <p:cBhvr additive="base">
                                        <p:cTn id="11"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anim calcmode="lin" valueType="num">
                                      <p:cBhvr additive="base">
                                        <p:cTn id="15"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anim calcmode="lin" valueType="num">
                                      <p:cBhvr additive="base">
                                        <p:cTn id="19"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anim calcmode="lin" valueType="num">
                                      <p:cBhvr additive="base">
                                        <p:cTn id="23"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945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anim calcmode="lin" valueType="num">
                                      <p:cBhvr additive="base">
                                        <p:cTn id="27" dur="500" fill="hold"/>
                                        <p:tgtEl>
                                          <p:spTgt spid="1945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9">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anim calcmode="lin" valueType="num">
                                      <p:cBhvr additive="base">
                                        <p:cTn id="31" dur="500" fill="hold"/>
                                        <p:tgtEl>
                                          <p:spTgt spid="1945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9459">
                                            <p:txEl>
                                              <p:pRg st="7" end="7"/>
                                            </p:txEl>
                                          </p:spTgt>
                                        </p:tgtEl>
                                        <p:attrNameLst>
                                          <p:attrName>style.visibility</p:attrName>
                                        </p:attrNameLst>
                                      </p:cBhvr>
                                      <p:to>
                                        <p:strVal val="visible"/>
                                      </p:to>
                                    </p:set>
                                    <p:anim calcmode="lin" valueType="num">
                                      <p:cBhvr additive="base">
                                        <p:cTn id="35" dur="500" fill="hold"/>
                                        <p:tgtEl>
                                          <p:spTgt spid="19459">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45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1847529" y="293649"/>
            <a:ext cx="8229600" cy="914400"/>
          </a:xfrm>
        </p:spPr>
        <p:txBody>
          <a:bodyPr/>
          <a:lstStyle/>
          <a:p>
            <a:r>
              <a:rPr lang="fa-IR"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00FF"/>
                </a:solidFill>
                <a:effectLst>
                  <a:outerShdw blurRad="41275" dist="12700" dir="12000000" algn="tl" rotWithShape="0">
                    <a:srgbClr val="000000">
                      <a:alpha val="40000"/>
                    </a:srgbClr>
                  </a:outerShdw>
                </a:effectLst>
                <a:cs typeface="B Mitra" pitchFamily="2" charset="-78"/>
              </a:rPr>
              <a:t>موانع گوش دادن</a:t>
            </a:r>
            <a:endParaRPr lang="fr-FR"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00FF"/>
              </a:solidFill>
              <a:effectLst>
                <a:outerShdw blurRad="41275" dist="12700" dir="12000000" algn="tl" rotWithShape="0">
                  <a:srgbClr val="000000">
                    <a:alpha val="40000"/>
                  </a:srgbClr>
                </a:outerShdw>
              </a:effectLst>
              <a:cs typeface="B Mitra" pitchFamily="2" charset="-78"/>
            </a:endParaRPr>
          </a:p>
        </p:txBody>
      </p:sp>
      <p:sp>
        <p:nvSpPr>
          <p:cNvPr id="5" name="Content Placeholder 4"/>
          <p:cNvSpPr>
            <a:spLocks noGrp="1"/>
          </p:cNvSpPr>
          <p:nvPr>
            <p:ph idx="1"/>
          </p:nvPr>
        </p:nvSpPr>
        <p:spPr>
          <a:xfrm>
            <a:off x="1703512" y="1628801"/>
            <a:ext cx="8839200" cy="4221163"/>
          </a:xfrm>
        </p:spPr>
        <p:txBody>
          <a:bodyPr>
            <a:normAutofit lnSpcReduction="10000"/>
          </a:bodyPr>
          <a:lstStyle/>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مقایسه کردن</a:t>
            </a:r>
          </a:p>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 ذهن خوانی</a:t>
            </a:r>
          </a:p>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 مرور ذهنی</a:t>
            </a:r>
          </a:p>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 انتخاب گزینشی</a:t>
            </a:r>
          </a:p>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 قضاوت کردن</a:t>
            </a:r>
          </a:p>
          <a:p>
            <a:pPr algn="r" rtl="1">
              <a:lnSpc>
                <a:spcPct val="150000"/>
              </a:lnSpc>
            </a:pPr>
            <a:r>
              <a:rPr lang="fa-IR" sz="2400" b="1" dirty="0">
                <a:ln w="1905"/>
                <a:effectLst>
                  <a:innerShdw blurRad="69850" dist="43180" dir="5400000">
                    <a:srgbClr val="000000">
                      <a:alpha val="65000"/>
                    </a:srgbClr>
                  </a:innerShdw>
                </a:effectLst>
                <a:latin typeface="Times New Roman" pitchFamily="18" charset="0"/>
                <a:cs typeface="B Mitra" pitchFamily="2" charset="-78"/>
              </a:rPr>
              <a:t> رویاپردازی</a:t>
            </a:r>
          </a:p>
          <a:p>
            <a:pPr algn="r" rtl="1">
              <a:lnSpc>
                <a:spcPct val="150000"/>
              </a:lnSpc>
            </a:pPr>
            <a:endParaRPr lang="fa-IR" sz="2400" b="1" dirty="0">
              <a:ln w="1905"/>
              <a:effectLst>
                <a:innerShdw blurRad="69850" dist="43180" dir="5400000">
                  <a:srgbClr val="000000">
                    <a:alpha val="65000"/>
                  </a:srgbClr>
                </a:innerShdw>
              </a:effectLst>
              <a:latin typeface="Times New Roman" pitchFamily="18" charset="0"/>
              <a:cs typeface="B Mitra" pitchFamily="2" charset="-78"/>
            </a:endParaRPr>
          </a:p>
        </p:txBody>
      </p:sp>
      <p:pic>
        <p:nvPicPr>
          <p:cNvPr id="4" name="Picture 16" descr="C:\Documents and Settings\Janice\Local Settings\Temporary Internet Files\Content.IE5\D71N3FSU\MC900053612[1].wmf"/>
          <p:cNvPicPr>
            <a:picLocks noChangeAspect="1" noChangeArrowheads="1"/>
          </p:cNvPicPr>
          <p:nvPr/>
        </p:nvPicPr>
        <p:blipFill>
          <a:blip r:embed="rId2" cstate="print"/>
          <a:srcRect/>
          <a:stretch>
            <a:fillRect/>
          </a:stretch>
        </p:blipFill>
        <p:spPr bwMode="auto">
          <a:xfrm>
            <a:off x="1847530" y="2118732"/>
            <a:ext cx="2114871" cy="2148468"/>
          </a:xfrm>
          <a:prstGeom prst="rect">
            <a:avLst/>
          </a:prstGeom>
          <a:noFill/>
          <a:ln w="9525">
            <a:noFill/>
            <a:miter lim="800000"/>
            <a:headEnd/>
            <a:tailEnd/>
          </a:ln>
        </p:spPr>
      </p:pic>
      <p:sp>
        <p:nvSpPr>
          <p:cNvPr id="7" name="Double Wave 6"/>
          <p:cNvSpPr/>
          <p:nvPr/>
        </p:nvSpPr>
        <p:spPr>
          <a:xfrm>
            <a:off x="3810001" y="3192967"/>
            <a:ext cx="2819400" cy="777061"/>
          </a:xfrm>
          <a:prstGeom prst="doubleWave">
            <a:avLst>
              <a:gd name="adj1" fmla="val 6250"/>
              <a:gd name="adj2" fmla="val 0"/>
            </a:avLst>
          </a:prstGeom>
          <a:solidFill>
            <a:schemeClr val="accent6"/>
          </a:solidFill>
        </p:spPr>
        <p:style>
          <a:lnRef idx="2">
            <a:schemeClr val="accent6">
              <a:shade val="50000"/>
            </a:schemeClr>
          </a:lnRef>
          <a:fillRef idx="1">
            <a:schemeClr val="accent6"/>
          </a:fillRef>
          <a:effectRef idx="0">
            <a:schemeClr val="accent6"/>
          </a:effectRef>
          <a:fontRef idx="minor">
            <a:schemeClr val="lt1"/>
          </a:fontRef>
        </p:style>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200" b="1" dirty="0">
                <a:ln w="11430"/>
                <a:solidFill>
                  <a:srgbClr val="FFFFFF"/>
                </a:solidFill>
                <a:effectLst>
                  <a:glow rad="228600">
                    <a:srgbClr val="2D2D8A">
                      <a:satMod val="175000"/>
                      <a:alpha val="40000"/>
                    </a:srgbClr>
                  </a:glow>
                  <a:outerShdw blurRad="80000" dist="40000" dir="5040000" algn="tl">
                    <a:srgbClr val="000000">
                      <a:alpha val="30000"/>
                    </a:srgbClr>
                  </a:outerShdw>
                </a:effectLst>
              </a:rPr>
              <a:t>Information</a:t>
            </a:r>
          </a:p>
        </p:txBody>
      </p:sp>
      <p:pic>
        <p:nvPicPr>
          <p:cNvPr id="8" name="Picture 5" descr="C:\Documents and Settings\Janice\Local Settings\Temporary Internet Files\Content.IE5\N8GYIN73\MC900141279[1].wmf"/>
          <p:cNvPicPr>
            <a:picLocks noChangeAspect="1" noChangeArrowheads="1"/>
          </p:cNvPicPr>
          <p:nvPr/>
        </p:nvPicPr>
        <p:blipFill>
          <a:blip r:embed="rId3" cstate="print"/>
          <a:srcRect/>
          <a:stretch>
            <a:fillRect/>
          </a:stretch>
        </p:blipFill>
        <p:spPr bwMode="auto">
          <a:xfrm flipH="1">
            <a:off x="6781797" y="2286000"/>
            <a:ext cx="1295403" cy="2057400"/>
          </a:xfrm>
          <a:prstGeom prst="rect">
            <a:avLst/>
          </a:prstGeom>
          <a:noFill/>
        </p:spPr>
      </p:pic>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24</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3357733171"/>
      </p:ext>
    </p:extLst>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1847529" y="293649"/>
            <a:ext cx="8229600" cy="914400"/>
          </a:xfrm>
        </p:spPr>
        <p:txBody>
          <a:bodyPr/>
          <a:lstStyle/>
          <a:p>
            <a:pPr rtl="1"/>
            <a:r>
              <a:rPr lang="fa-IR"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1"/>
                </a:solidFill>
                <a:effectLst>
                  <a:outerShdw blurRad="41275" dist="12700" dir="12000000" algn="tl" rotWithShape="0">
                    <a:srgbClr val="000000">
                      <a:alpha val="40000"/>
                    </a:srgbClr>
                  </a:outerShdw>
                </a:effectLst>
                <a:cs typeface="B Mitra" pitchFamily="2" charset="-78"/>
              </a:rPr>
              <a:t>موانع گوش دادن (ادامه)</a:t>
            </a:r>
            <a:endParaRPr lang="fr-FR"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1"/>
              </a:solidFill>
              <a:effectLst>
                <a:outerShdw blurRad="41275" dist="12700" dir="12000000" algn="tl" rotWithShape="0">
                  <a:srgbClr val="000000">
                    <a:alpha val="40000"/>
                  </a:srgbClr>
                </a:outerShdw>
              </a:effectLst>
              <a:cs typeface="B Mitra" pitchFamily="2" charset="-78"/>
            </a:endParaRPr>
          </a:p>
        </p:txBody>
      </p:sp>
      <p:sp>
        <p:nvSpPr>
          <p:cNvPr id="5" name="Content Placeholder 4"/>
          <p:cNvSpPr>
            <a:spLocks noGrp="1"/>
          </p:cNvSpPr>
          <p:nvPr>
            <p:ph idx="1"/>
          </p:nvPr>
        </p:nvSpPr>
        <p:spPr>
          <a:xfrm>
            <a:off x="1703512" y="1628801"/>
            <a:ext cx="8839200" cy="4221163"/>
          </a:xfrm>
        </p:spPr>
        <p:txBody>
          <a:bodyPr/>
          <a:lstStyle/>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همانندسازی</a:t>
            </a:r>
          </a:p>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 نصیحت کردن</a:t>
            </a:r>
          </a:p>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 مجادله</a:t>
            </a:r>
          </a:p>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 حق به جانب بودن</a:t>
            </a:r>
          </a:p>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 منحرف ساختن موضوع بحث</a:t>
            </a:r>
          </a:p>
          <a:p>
            <a:pPr algn="r" rtl="1">
              <a:lnSpc>
                <a:spcPct val="150000"/>
              </a:lnSpc>
            </a:pPr>
            <a:r>
              <a:rPr lang="fa-IR" sz="2200" b="1" dirty="0">
                <a:ln w="1905"/>
                <a:effectLst>
                  <a:innerShdw blurRad="69850" dist="43180" dir="5400000">
                    <a:srgbClr val="000000">
                      <a:alpha val="65000"/>
                    </a:srgbClr>
                  </a:innerShdw>
                </a:effectLst>
                <a:latin typeface="Times New Roman" pitchFamily="18" charset="0"/>
                <a:cs typeface="B Mitra" pitchFamily="2" charset="-78"/>
              </a:rPr>
              <a:t> تسلی دادن</a:t>
            </a:r>
          </a:p>
        </p:txBody>
      </p:sp>
      <p:pic>
        <p:nvPicPr>
          <p:cNvPr id="4" name="Picture 16" descr="C:\Documents and Settings\Janice\Local Settings\Temporary Internet Files\Content.IE5\D71N3FSU\MC900053612[1].wmf"/>
          <p:cNvPicPr>
            <a:picLocks noChangeAspect="1" noChangeArrowheads="1"/>
          </p:cNvPicPr>
          <p:nvPr/>
        </p:nvPicPr>
        <p:blipFill>
          <a:blip r:embed="rId2" cstate="print"/>
          <a:srcRect/>
          <a:stretch>
            <a:fillRect/>
          </a:stretch>
        </p:blipFill>
        <p:spPr bwMode="auto">
          <a:xfrm>
            <a:off x="1726918" y="1628800"/>
            <a:ext cx="2114871" cy="2148468"/>
          </a:xfrm>
          <a:prstGeom prst="rect">
            <a:avLst/>
          </a:prstGeom>
          <a:noFill/>
          <a:ln w="9525">
            <a:noFill/>
            <a:miter lim="800000"/>
            <a:headEnd/>
            <a:tailEnd/>
          </a:ln>
        </p:spPr>
      </p:pic>
      <p:sp>
        <p:nvSpPr>
          <p:cNvPr id="7" name="Double Wave 6"/>
          <p:cNvSpPr/>
          <p:nvPr/>
        </p:nvSpPr>
        <p:spPr>
          <a:xfrm>
            <a:off x="3303712" y="3420959"/>
            <a:ext cx="2819400" cy="777061"/>
          </a:xfrm>
          <a:prstGeom prst="doubleWave">
            <a:avLst>
              <a:gd name="adj1" fmla="val 6250"/>
              <a:gd name="adj2" fmla="val 0"/>
            </a:avLst>
          </a:prstGeom>
          <a:solidFill>
            <a:schemeClr val="accent6"/>
          </a:solidFill>
        </p:spPr>
        <p:style>
          <a:lnRef idx="2">
            <a:schemeClr val="accent6">
              <a:shade val="50000"/>
            </a:schemeClr>
          </a:lnRef>
          <a:fillRef idx="1">
            <a:schemeClr val="accent6"/>
          </a:fillRef>
          <a:effectRef idx="0">
            <a:schemeClr val="accent6"/>
          </a:effectRef>
          <a:fontRef idx="minor">
            <a:schemeClr val="lt1"/>
          </a:fontRef>
        </p:style>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200" b="1" dirty="0">
                <a:ln w="11430"/>
                <a:solidFill>
                  <a:srgbClr val="FFFFFF"/>
                </a:solidFill>
                <a:effectLst>
                  <a:glow rad="228600">
                    <a:srgbClr val="2D2D8A">
                      <a:satMod val="175000"/>
                      <a:alpha val="40000"/>
                    </a:srgbClr>
                  </a:glow>
                  <a:outerShdw blurRad="80000" dist="40000" dir="5040000" algn="tl">
                    <a:srgbClr val="000000">
                      <a:alpha val="30000"/>
                    </a:srgbClr>
                  </a:outerShdw>
                </a:effectLst>
              </a:rPr>
              <a:t>Information</a:t>
            </a:r>
          </a:p>
        </p:txBody>
      </p:sp>
      <p:pic>
        <p:nvPicPr>
          <p:cNvPr id="8" name="Picture 5" descr="C:\Documents and Settings\Janice\Local Settings\Temporary Internet Files\Content.IE5\N8GYIN73\MC900141279[1].wmf"/>
          <p:cNvPicPr>
            <a:picLocks noChangeAspect="1" noChangeArrowheads="1"/>
          </p:cNvPicPr>
          <p:nvPr/>
        </p:nvPicPr>
        <p:blipFill>
          <a:blip r:embed="rId3" cstate="print"/>
          <a:srcRect/>
          <a:stretch>
            <a:fillRect/>
          </a:stretch>
        </p:blipFill>
        <p:spPr bwMode="auto">
          <a:xfrm flipH="1">
            <a:off x="5962330" y="4365104"/>
            <a:ext cx="1295403" cy="2057400"/>
          </a:xfrm>
          <a:prstGeom prst="rect">
            <a:avLst/>
          </a:prstGeom>
          <a:noFill/>
        </p:spPr>
      </p:pic>
      <p:sp>
        <p:nvSpPr>
          <p:cNvPr id="2" name="Slide Number Placeholder 1"/>
          <p:cNvSpPr>
            <a:spLocks noGrp="1"/>
          </p:cNvSpPr>
          <p:nvPr>
            <p:ph type="sldNum" sz="quarter" idx="12"/>
          </p:nvPr>
        </p:nvSpPr>
        <p:spPr/>
        <p:txBody>
          <a:bodyPr/>
          <a:lstStyle/>
          <a:p>
            <a:pPr>
              <a:defRPr/>
            </a:pPr>
            <a:fld id="{A4B95277-1004-4001-85B6-75CC7D5074CB}" type="slidenum">
              <a:rPr lang="ar-SA" smtClean="0"/>
              <a:pPr>
                <a:defRPr/>
              </a:pPr>
              <a:t>25</a:t>
            </a:fld>
            <a:endParaRPr lang="en-US"/>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566843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altLang="en-US" dirty="0">
                <a:solidFill>
                  <a:srgbClr val="C00000"/>
                </a:solidFill>
                <a:cs typeface="B Titr" panose="00000700000000000000" pitchFamily="2" charset="-78"/>
              </a:rPr>
              <a:t>همدلی</a:t>
            </a:r>
            <a:endParaRPr lang="en-US" dirty="0"/>
          </a:p>
        </p:txBody>
      </p:sp>
      <p:sp>
        <p:nvSpPr>
          <p:cNvPr id="3" name="Content Placeholder 2"/>
          <p:cNvSpPr>
            <a:spLocks noGrp="1"/>
          </p:cNvSpPr>
          <p:nvPr>
            <p:ph idx="1"/>
          </p:nvPr>
        </p:nvSpPr>
        <p:spPr>
          <a:xfrm>
            <a:off x="1097280" y="2234617"/>
            <a:ext cx="10058400" cy="4023360"/>
          </a:xfrm>
        </p:spPr>
        <p:txBody>
          <a:bodyPr/>
          <a:lstStyle/>
          <a:p>
            <a:pPr algn="justLow" rtl="1">
              <a:lnSpc>
                <a:spcPct val="150000"/>
              </a:lnSpc>
              <a:buFont typeface="Wingdings" panose="05000000000000000000" pitchFamily="2" charset="2"/>
              <a:buChar char="q"/>
            </a:pPr>
            <a:r>
              <a:rPr lang="ar-SA" b="1" dirty="0">
                <a:cs typeface="B Nazanin" panose="00000400000000000000" pitchFamily="2" charset="-78"/>
              </a:rPr>
              <a:t>همدلی یعنی احساس طرف مقابل را درک کنیم و مسائل را نه از منظر خود که از دید و دنیای فرد دیگری بنگریم. در واقع دیدن از چشم دیگران باید بدون هرگونه ارزشیابی و قضاوت درباره احساسات، افکار و رفتارشان صورت گیرد، مهمترین نکته در همدلی این است که فرد رو برو به این نتیجه برسد که احساسات او درک می شوند</a:t>
            </a:r>
            <a:r>
              <a:rPr lang="ar-SA" b="1" dirty="0" smtClean="0">
                <a:cs typeface="B Nazanin" panose="00000400000000000000" pitchFamily="2" charset="-78"/>
              </a:rPr>
              <a:t>.</a:t>
            </a:r>
            <a:endParaRPr lang="fa-IR" b="1" dirty="0" smtClean="0">
              <a:cs typeface="B Nazanin" panose="00000400000000000000" pitchFamily="2" charset="-78"/>
            </a:endParaRPr>
          </a:p>
          <a:p>
            <a:pPr algn="justLow" rtl="1">
              <a:lnSpc>
                <a:spcPct val="150000"/>
              </a:lnSpc>
              <a:buFont typeface="Wingdings" panose="05000000000000000000" pitchFamily="2" charset="2"/>
              <a:buChar char="q"/>
            </a:pPr>
            <a:r>
              <a:rPr lang="ar-SA" b="1" dirty="0">
                <a:cs typeface="B Nazanin" panose="00000400000000000000" pitchFamily="2" charset="-78"/>
              </a:rPr>
              <a:t>همدلی زمانی اتفاق می افتد که ما بر تشابهاتمان تکیه کنیم نه تفاوتهایمان، در این صورت است که مخاطب غریبی نمی کند و در کنار ما به او احساس امنیت دست می دهد. البته این الزاما به معنای موافق بودن با طرف مقابل نیست. در کل </a:t>
            </a:r>
            <a:r>
              <a:rPr lang="ar-SA" b="1" dirty="0" smtClean="0">
                <a:cs typeface="B Nazanin" panose="00000400000000000000" pitchFamily="2" charset="-78"/>
              </a:rPr>
              <a:t>فرد</a:t>
            </a:r>
            <a:r>
              <a:rPr lang="fa-IR" b="1" dirty="0" smtClean="0">
                <a:cs typeface="B Nazanin" panose="00000400000000000000" pitchFamily="2" charset="-78"/>
              </a:rPr>
              <a:t> باید</a:t>
            </a:r>
            <a:r>
              <a:rPr lang="ar-SA" b="1" dirty="0" smtClean="0">
                <a:cs typeface="B Nazanin" panose="00000400000000000000" pitchFamily="2" charset="-78"/>
              </a:rPr>
              <a:t> </a:t>
            </a:r>
            <a:r>
              <a:rPr lang="ar-SA" b="1" dirty="0">
                <a:cs typeface="B Nazanin" panose="00000400000000000000" pitchFamily="2" charset="-78"/>
              </a:rPr>
              <a:t>بتواند مسائل دیگران را حتی زمانی که در آن شرایط قرار ندارد، درک کرده و برای نظرات و احساسات وی ارزش و احترام قائل شود</a:t>
            </a:r>
            <a:r>
              <a:rPr lang="en-US" b="1" dirty="0">
                <a:cs typeface="B Nazanin" panose="00000400000000000000" pitchFamily="2" charset="-78"/>
              </a:rPr>
              <a:t>.</a:t>
            </a:r>
          </a:p>
          <a:p>
            <a:pPr algn="justLow" rtl="1">
              <a:lnSpc>
                <a:spcPct val="150000"/>
              </a:lnSpc>
              <a:buFont typeface="Wingdings" panose="05000000000000000000" pitchFamily="2" charset="2"/>
              <a:buChar char="q"/>
            </a:pPr>
            <a:endParaRPr lang="en-US"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26</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7285" y="390638"/>
            <a:ext cx="2628900" cy="1743075"/>
          </a:xfrm>
          <a:prstGeom prst="rect">
            <a:avLst/>
          </a:prstGeom>
        </p:spPr>
      </p:pic>
    </p:spTree>
    <p:extLst>
      <p:ext uri="{BB962C8B-B14F-4D97-AF65-F5344CB8AC3E}">
        <p14:creationId xmlns:p14="http://schemas.microsoft.com/office/powerpoint/2010/main" val="36828510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52340"/>
          </a:xfrm>
        </p:spPr>
        <p:txBody>
          <a:bodyPr>
            <a:normAutofit/>
          </a:bodyPr>
          <a:lstStyle/>
          <a:p>
            <a:pPr algn="ctr" rtl="1"/>
            <a:r>
              <a:rPr lang="fa-IR" altLang="en-US" sz="4000" dirty="0">
                <a:solidFill>
                  <a:srgbClr val="C00000"/>
                </a:solidFill>
                <a:cs typeface="B Titr" panose="00000700000000000000" pitchFamily="2" charset="-78"/>
              </a:rPr>
              <a:t>راه های همدلی کردن</a:t>
            </a:r>
            <a:endParaRPr lang="en-US" sz="4000" dirty="0">
              <a:solidFill>
                <a:srgbClr val="C00000"/>
              </a:solidFill>
            </a:endParaRPr>
          </a:p>
        </p:txBody>
      </p:sp>
      <p:sp>
        <p:nvSpPr>
          <p:cNvPr id="3" name="Content Placeholder 2"/>
          <p:cNvSpPr>
            <a:spLocks noGrp="1"/>
          </p:cNvSpPr>
          <p:nvPr>
            <p:ph idx="1"/>
          </p:nvPr>
        </p:nvSpPr>
        <p:spPr/>
        <p:txBody>
          <a:bodyPr>
            <a:normAutofit/>
          </a:bodyPr>
          <a:lstStyle/>
          <a:p>
            <a:pPr algn="r" rtl="1">
              <a:lnSpc>
                <a:spcPct val="150000"/>
              </a:lnSpc>
              <a:buFont typeface="Wingdings" panose="05000000000000000000" pitchFamily="2" charset="2"/>
              <a:buChar char="q"/>
            </a:pPr>
            <a:r>
              <a:rPr lang="fa-IR" altLang="en-US" b="1" dirty="0">
                <a:solidFill>
                  <a:schemeClr val="tx1"/>
                </a:solidFill>
                <a:cs typeface="B Nazanin" panose="00000400000000000000" pitchFamily="2" charset="-78"/>
              </a:rPr>
              <a:t>پرسیدن سئوالات باز: اتفاقی افتاده</a:t>
            </a:r>
            <a:r>
              <a:rPr lang="fa-IR" altLang="en-US" b="1" dirty="0" smtClean="0">
                <a:solidFill>
                  <a:schemeClr val="tx1"/>
                </a:solidFill>
                <a:cs typeface="B Nazanin" panose="00000400000000000000" pitchFamily="2" charset="-78"/>
              </a:rPr>
              <a:t>؟... این </a:t>
            </a:r>
            <a:r>
              <a:rPr lang="fa-IR" altLang="en-US" b="1" dirty="0">
                <a:solidFill>
                  <a:schemeClr val="tx1"/>
                </a:solidFill>
                <a:cs typeface="B Nazanin" panose="00000400000000000000" pitchFamily="2" charset="-78"/>
              </a:rPr>
              <a:t>سئوالات به فرد مقابل فرصت می دهد تا در مورد آنچه می خواهد بگوید یا بیان چگونگی احساس خود تشویق شود.</a:t>
            </a:r>
          </a:p>
          <a:p>
            <a:pPr algn="r" rtl="1">
              <a:lnSpc>
                <a:spcPct val="150000"/>
              </a:lnSpc>
              <a:buFont typeface="Wingdings" panose="05000000000000000000" pitchFamily="2" charset="2"/>
              <a:buChar char="q"/>
            </a:pPr>
            <a:r>
              <a:rPr lang="fa-IR" altLang="en-US" b="1" dirty="0">
                <a:solidFill>
                  <a:schemeClr val="tx1"/>
                </a:solidFill>
                <a:cs typeface="B Nazanin" panose="00000400000000000000" pitchFamily="2" charset="-78"/>
              </a:rPr>
              <a:t>بازتاب محتوی </a:t>
            </a:r>
            <a:r>
              <a:rPr lang="fa-IR" altLang="en-US" b="1" dirty="0" smtClean="0">
                <a:solidFill>
                  <a:schemeClr val="tx1"/>
                </a:solidFill>
                <a:cs typeface="B Nazanin" panose="00000400000000000000" pitchFamily="2" charset="-78"/>
              </a:rPr>
              <a:t>(بازگویی </a:t>
            </a:r>
            <a:r>
              <a:rPr lang="fa-IR" altLang="en-US" b="1" dirty="0">
                <a:solidFill>
                  <a:schemeClr val="tx1"/>
                </a:solidFill>
                <a:cs typeface="B Nazanin" panose="00000400000000000000" pitchFamily="2" charset="-78"/>
              </a:rPr>
              <a:t>عین جملات </a:t>
            </a:r>
            <a:r>
              <a:rPr lang="fa-IR" altLang="en-US" b="1" dirty="0" smtClean="0">
                <a:solidFill>
                  <a:schemeClr val="tx1"/>
                </a:solidFill>
                <a:cs typeface="B Nazanin" panose="00000400000000000000" pitchFamily="2" charset="-78"/>
              </a:rPr>
              <a:t>شخص)</a:t>
            </a:r>
            <a:endParaRPr lang="fa-IR" altLang="en-US" b="1" dirty="0">
              <a:solidFill>
                <a:schemeClr val="tx1"/>
              </a:solidFill>
              <a:cs typeface="B Nazanin" panose="00000400000000000000" pitchFamily="2" charset="-78"/>
            </a:endParaRPr>
          </a:p>
          <a:p>
            <a:pPr algn="r" rtl="1">
              <a:lnSpc>
                <a:spcPct val="150000"/>
              </a:lnSpc>
              <a:buFont typeface="Wingdings" panose="05000000000000000000" pitchFamily="2" charset="2"/>
              <a:buChar char="q"/>
            </a:pPr>
            <a:r>
              <a:rPr lang="fa-IR" altLang="en-US" b="1" dirty="0">
                <a:solidFill>
                  <a:schemeClr val="tx1"/>
                </a:solidFill>
                <a:cs typeface="B Nazanin" panose="00000400000000000000" pitchFamily="2" charset="-78"/>
              </a:rPr>
              <a:t>بازتاب احساسات </a:t>
            </a:r>
            <a:r>
              <a:rPr lang="fa-IR" altLang="en-US" b="1" dirty="0" smtClean="0">
                <a:solidFill>
                  <a:schemeClr val="tx1"/>
                </a:solidFill>
                <a:cs typeface="B Nazanin" panose="00000400000000000000" pitchFamily="2" charset="-78"/>
              </a:rPr>
              <a:t>(</a:t>
            </a:r>
            <a:r>
              <a:rPr lang="fa-IR" altLang="en-US" b="1" dirty="0">
                <a:solidFill>
                  <a:schemeClr val="tx1"/>
                </a:solidFill>
                <a:cs typeface="B Nazanin" panose="00000400000000000000" pitchFamily="2" charset="-78"/>
              </a:rPr>
              <a:t>بنظر ناراحت میرسی؟مثل اینکه خسته ای ...) </a:t>
            </a:r>
          </a:p>
          <a:p>
            <a:pPr algn="r" rtl="1">
              <a:lnSpc>
                <a:spcPct val="150000"/>
              </a:lnSpc>
              <a:buFont typeface="Wingdings" panose="05000000000000000000" pitchFamily="2" charset="2"/>
              <a:buChar char="q"/>
            </a:pPr>
            <a:r>
              <a:rPr lang="fa-IR" altLang="en-US" b="1" dirty="0">
                <a:solidFill>
                  <a:schemeClr val="tx1"/>
                </a:solidFill>
                <a:cs typeface="B Nazanin" panose="00000400000000000000" pitchFamily="2" charset="-78"/>
              </a:rPr>
              <a:t>اطمینان از درک گفته ها </a:t>
            </a:r>
            <a:r>
              <a:rPr lang="fa-IR" altLang="en-US" b="1" dirty="0" smtClean="0">
                <a:solidFill>
                  <a:schemeClr val="tx1"/>
                </a:solidFill>
                <a:cs typeface="B Nazanin" panose="00000400000000000000" pitchFamily="2" charset="-78"/>
              </a:rPr>
              <a:t>(</a:t>
            </a:r>
            <a:r>
              <a:rPr lang="fa-IR" altLang="en-US" b="1" dirty="0">
                <a:solidFill>
                  <a:schemeClr val="tx1"/>
                </a:solidFill>
                <a:cs typeface="B Nazanin" panose="00000400000000000000" pitchFamily="2" charset="-78"/>
              </a:rPr>
              <a:t>اینطور که گفتید</a:t>
            </a:r>
            <a:r>
              <a:rPr lang="en-US" altLang="en-US" b="1" dirty="0">
                <a:solidFill>
                  <a:schemeClr val="tx1"/>
                </a:solidFill>
                <a:cs typeface="B Nazanin" panose="00000400000000000000" pitchFamily="2" charset="-78"/>
              </a:rPr>
              <a:t> </a:t>
            </a:r>
            <a:r>
              <a:rPr lang="fa-IR" altLang="en-US" b="1" dirty="0">
                <a:solidFill>
                  <a:schemeClr val="tx1"/>
                </a:solidFill>
                <a:cs typeface="B Nazanin" panose="00000400000000000000" pitchFamily="2" charset="-78"/>
              </a:rPr>
              <a:t>شما... )</a:t>
            </a:r>
            <a:endParaRPr lang="en-US" altLang="en-US" b="1" dirty="0">
              <a:solidFill>
                <a:schemeClr val="tx1"/>
              </a:solidFill>
              <a:cs typeface="B Nazanin" panose="00000400000000000000" pitchFamily="2" charset="-78"/>
            </a:endParaRPr>
          </a:p>
          <a:p>
            <a:pPr algn="r" rtl="1">
              <a:buFont typeface="Wingdings" panose="05000000000000000000" pitchFamily="2" charset="2"/>
              <a:buChar char="q"/>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6212D43E-A94F-4CE9-A705-9ABEBCFBDBEE}" type="slidenum">
              <a:rPr lang="en-US" smtClean="0"/>
              <a:t>27</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25" y="3341914"/>
            <a:ext cx="3729718" cy="2527179"/>
          </a:xfrm>
          <a:prstGeom prst="rect">
            <a:avLst/>
          </a:prstGeom>
        </p:spPr>
      </p:pic>
    </p:spTree>
    <p:extLst>
      <p:ext uri="{BB962C8B-B14F-4D97-AF65-F5344CB8AC3E}">
        <p14:creationId xmlns:p14="http://schemas.microsoft.com/office/powerpoint/2010/main" val="30290270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48283"/>
          </a:xfrm>
        </p:spPr>
        <p:txBody>
          <a:bodyPr>
            <a:normAutofit/>
          </a:bodyPr>
          <a:lstStyle/>
          <a:p>
            <a:pPr algn="ctr" rtl="1"/>
            <a:r>
              <a:rPr lang="fa-IR" altLang="en-US" sz="3600" dirty="0">
                <a:solidFill>
                  <a:srgbClr val="C00000"/>
                </a:solidFill>
                <a:cs typeface="B Titr" panose="00000700000000000000" pitchFamily="2" charset="-78"/>
              </a:rPr>
              <a:t>موانع همدلی</a:t>
            </a:r>
            <a:endParaRPr lang="en-US" sz="3600" dirty="0"/>
          </a:p>
        </p:txBody>
      </p:sp>
      <p:sp>
        <p:nvSpPr>
          <p:cNvPr id="3" name="Content Placeholder 2"/>
          <p:cNvSpPr>
            <a:spLocks noGrp="1"/>
          </p:cNvSpPr>
          <p:nvPr>
            <p:ph sz="half" idx="1"/>
          </p:nvPr>
        </p:nvSpPr>
        <p:spPr/>
        <p:txBody>
          <a:bodyPr/>
          <a:lstStyle/>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مقایسه کردن</a:t>
            </a:r>
          </a:p>
          <a:p>
            <a:pPr algn="r" rtl="1">
              <a:lnSpc>
                <a:spcPct val="150000"/>
              </a:lnSpc>
              <a:buFont typeface="Wingdings" panose="05000000000000000000" pitchFamily="2" charset="2"/>
              <a:buChar char="Ø"/>
            </a:pPr>
            <a:r>
              <a:rPr lang="fa-IR" altLang="fa-IR" sz="2400" b="1" dirty="0">
                <a:solidFill>
                  <a:schemeClr val="tx1"/>
                </a:solidFill>
                <a:cs typeface="B Nazanin" panose="00000400000000000000" pitchFamily="2" charset="-78"/>
              </a:rPr>
              <a:t>اثبات کردن خود</a:t>
            </a:r>
          </a:p>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سرزنش کردن</a:t>
            </a:r>
          </a:p>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راهنمایی کردن و راه حل دادن</a:t>
            </a:r>
            <a:endParaRPr lang="en-US" altLang="en-US" sz="2400" b="1" dirty="0">
              <a:solidFill>
                <a:schemeClr val="tx1"/>
              </a:solidFill>
              <a:cs typeface="B Nazanin" panose="00000400000000000000" pitchFamily="2" charset="-78"/>
            </a:endParaRPr>
          </a:p>
          <a:p>
            <a:pPr algn="r" rtl="1">
              <a:buFont typeface="Wingdings" panose="05000000000000000000" pitchFamily="2" charset="2"/>
              <a:buChar char="Ø"/>
            </a:pPr>
            <a:endParaRPr lang="en-US" dirty="0"/>
          </a:p>
        </p:txBody>
      </p:sp>
      <p:sp>
        <p:nvSpPr>
          <p:cNvPr id="4" name="Content Placeholder 3"/>
          <p:cNvSpPr>
            <a:spLocks noGrp="1"/>
          </p:cNvSpPr>
          <p:nvPr>
            <p:ph sz="half" idx="2"/>
          </p:nvPr>
        </p:nvSpPr>
        <p:spPr/>
        <p:txBody>
          <a:bodyPr/>
          <a:lstStyle/>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انتقاد</a:t>
            </a:r>
          </a:p>
          <a:p>
            <a:pPr algn="r" rtl="1">
              <a:lnSpc>
                <a:spcPct val="150000"/>
              </a:lnSpc>
              <a:buFont typeface="Wingdings" panose="05000000000000000000" pitchFamily="2" charset="2"/>
              <a:buChar char="Ø"/>
            </a:pPr>
            <a:r>
              <a:rPr lang="fa-IR" altLang="fa-IR" sz="2400" b="1" dirty="0">
                <a:solidFill>
                  <a:schemeClr val="tx1"/>
                </a:solidFill>
                <a:cs typeface="B Nazanin" panose="00000400000000000000" pitchFamily="2" charset="-78"/>
              </a:rPr>
              <a:t>قضاوت کردن</a:t>
            </a:r>
          </a:p>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برچسب زدن</a:t>
            </a:r>
          </a:p>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نصیحت کردن</a:t>
            </a:r>
          </a:p>
          <a:p>
            <a:pPr algn="r" rtl="1">
              <a:lnSpc>
                <a:spcPct val="150000"/>
              </a:lnSpc>
              <a:buFont typeface="Wingdings" panose="05000000000000000000" pitchFamily="2" charset="2"/>
              <a:buChar char="Ø"/>
            </a:pPr>
            <a:r>
              <a:rPr lang="fa-IR" altLang="en-US" sz="2400" b="1" dirty="0">
                <a:solidFill>
                  <a:schemeClr val="tx1"/>
                </a:solidFill>
                <a:cs typeface="B Nazanin" panose="00000400000000000000" pitchFamily="2" charset="-78"/>
              </a:rPr>
              <a:t>اغراق نمایی یا کم اهمیت شمردن مشکل</a:t>
            </a:r>
          </a:p>
          <a:p>
            <a:pPr algn="r" rtl="1">
              <a:buFont typeface="Wingdings" panose="05000000000000000000" pitchFamily="2" charset="2"/>
              <a:buChar char="Ø"/>
            </a:pPr>
            <a:endParaRPr lang="en-US" dirty="0"/>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6212D43E-A94F-4CE9-A705-9ABEBCFBDBEE}" type="slidenum">
              <a:rPr lang="en-US" smtClean="0"/>
              <a:t>28</a:t>
            </a:fld>
            <a:endParaRPr lang="en-US"/>
          </a:p>
        </p:txBody>
      </p:sp>
    </p:spTree>
    <p:extLst>
      <p:ext uri="{BB962C8B-B14F-4D97-AF65-F5344CB8AC3E}">
        <p14:creationId xmlns:p14="http://schemas.microsoft.com/office/powerpoint/2010/main" val="29767001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42804"/>
          </a:xfrm>
        </p:spPr>
        <p:txBody>
          <a:bodyPr/>
          <a:lstStyle/>
          <a:p>
            <a:pPr algn="ctr" rtl="1"/>
            <a:r>
              <a:rPr lang="fa-IR" dirty="0" smtClean="0">
                <a:solidFill>
                  <a:srgbClr val="C00000"/>
                </a:solidFill>
                <a:cs typeface="B Titr" panose="00000700000000000000" pitchFamily="2" charset="-78"/>
              </a:rPr>
              <a:t>چند مثال</a:t>
            </a:r>
            <a:endParaRPr lang="en-US" dirty="0">
              <a:solidFill>
                <a:srgbClr val="C00000"/>
              </a:solidFill>
              <a:cs typeface="B Titr" panose="000007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240636035"/>
              </p:ext>
            </p:extLst>
          </p:nvPr>
        </p:nvGraphicFramePr>
        <p:xfrm>
          <a:off x="851338" y="1846263"/>
          <a:ext cx="10304025" cy="1925320"/>
        </p:xfrm>
        <a:graphic>
          <a:graphicData uri="http://schemas.openxmlformats.org/drawingml/2006/table">
            <a:tbl>
              <a:tblPr firstRow="1" bandRow="1">
                <a:tableStyleId>{5C22544A-7EE6-4342-B048-85BDC9FD1C3A}</a:tableStyleId>
              </a:tblPr>
              <a:tblGrid>
                <a:gridCol w="3434675">
                  <a:extLst>
                    <a:ext uri="{9D8B030D-6E8A-4147-A177-3AD203B41FA5}">
                      <a16:colId xmlns:a16="http://schemas.microsoft.com/office/drawing/2014/main" val="1018560590"/>
                    </a:ext>
                  </a:extLst>
                </a:gridCol>
                <a:gridCol w="4055179">
                  <a:extLst>
                    <a:ext uri="{9D8B030D-6E8A-4147-A177-3AD203B41FA5}">
                      <a16:colId xmlns:a16="http://schemas.microsoft.com/office/drawing/2014/main" val="1423790611"/>
                    </a:ext>
                  </a:extLst>
                </a:gridCol>
                <a:gridCol w="2814171">
                  <a:extLst>
                    <a:ext uri="{9D8B030D-6E8A-4147-A177-3AD203B41FA5}">
                      <a16:colId xmlns:a16="http://schemas.microsoft.com/office/drawing/2014/main" val="4150419279"/>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غیرهمدلانه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موقعیت فرضی</a:t>
                      </a:r>
                      <a:endParaRPr lang="en-US" altLang="en-US" sz="1800" b="1" dirty="0" smtClean="0">
                        <a:solidFill>
                          <a:srgbClr val="FFFF00"/>
                        </a:solidFill>
                        <a:cs typeface="B Titr" panose="00000700000000000000" pitchFamily="2" charset="-78"/>
                      </a:endParaRPr>
                    </a:p>
                    <a:p>
                      <a:pPr algn="ctr" rtl="1"/>
                      <a:endParaRPr lang="en-US" dirty="0"/>
                    </a:p>
                  </a:txBody>
                  <a:tcPr/>
                </a:tc>
                <a:extLst>
                  <a:ext uri="{0D108BD9-81ED-4DB2-BD59-A6C34878D82A}">
                    <a16:rowId xmlns:a16="http://schemas.microsoft.com/office/drawing/2014/main" val="418352425"/>
                  </a:ext>
                </a:extLst>
              </a:tr>
              <a:tr h="370840">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رد شدن دانشجو در امتحان یا مشروط شدن وی</a:t>
                      </a:r>
                    </a:p>
                    <a:p>
                      <a:pPr algn="r" rtl="1"/>
                      <a:endParaRPr lang="en-US" dirty="0">
                        <a:solidFill>
                          <a:schemeClr val="tx1"/>
                        </a:solidFill>
                      </a:endParaRPr>
                    </a:p>
                  </a:txBody>
                  <a:tcPr/>
                </a:tc>
                <a:extLst>
                  <a:ext uri="{0D108BD9-81ED-4DB2-BD59-A6C34878D82A}">
                    <a16:rowId xmlns:a16="http://schemas.microsoft.com/office/drawing/2014/main" val="328849325"/>
                  </a:ext>
                </a:extLst>
              </a:tr>
              <a:tr h="370840">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extLst>
                  <a:ext uri="{0D108BD9-81ED-4DB2-BD59-A6C34878D82A}">
                    <a16:rowId xmlns:a16="http://schemas.microsoft.com/office/drawing/2014/main" val="2877801572"/>
                  </a:ext>
                </a:extLst>
              </a:tr>
            </a:tbl>
          </a:graphicData>
        </a:graphic>
      </p:graphicFrame>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29</a:t>
            </a:fld>
            <a:endParaRPr lang="en-US"/>
          </a:p>
        </p:txBody>
      </p:sp>
    </p:spTree>
    <p:extLst>
      <p:ext uri="{BB962C8B-B14F-4D97-AF65-F5344CB8AC3E}">
        <p14:creationId xmlns:p14="http://schemas.microsoft.com/office/powerpoint/2010/main" val="3238299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4400" b="1" dirty="0" smtClean="0">
                <a:solidFill>
                  <a:srgbClr val="C00000"/>
                </a:solidFill>
                <a:cs typeface="B Titr" panose="00000700000000000000" pitchFamily="2" charset="-78"/>
              </a:rPr>
              <a:t>تعریف</a:t>
            </a:r>
            <a:endParaRPr lang="en-US" b="1"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algn="r" rtl="1">
              <a:lnSpc>
                <a:spcPct val="150000"/>
              </a:lnSpc>
            </a:pPr>
            <a:r>
              <a:rPr lang="fa-IR" sz="2400" b="1" dirty="0">
                <a:solidFill>
                  <a:schemeClr val="tx1"/>
                </a:solidFill>
                <a:cs typeface="B Nazanin" panose="00000400000000000000" pitchFamily="2" charset="-78"/>
              </a:rPr>
              <a:t>ارتباط يعني تبادل افكار ، عقايد و اطلاعات با استفاده از </a:t>
            </a:r>
            <a:r>
              <a:rPr lang="fa-IR" sz="2400" b="1" i="1" u="sng" dirty="0">
                <a:solidFill>
                  <a:schemeClr val="tx1"/>
                </a:solidFill>
                <a:cs typeface="B Nazanin" panose="00000400000000000000" pitchFamily="2" charset="-78"/>
              </a:rPr>
              <a:t>نمادهاي مشترك</a:t>
            </a:r>
            <a:r>
              <a:rPr lang="fa-IR" sz="2400" b="1" dirty="0">
                <a:solidFill>
                  <a:schemeClr val="tx1"/>
                </a:solidFill>
                <a:cs typeface="B Nazanin" panose="00000400000000000000" pitchFamily="2" charset="-78"/>
              </a:rPr>
              <a:t> مثل كلمات، اشارات و...</a:t>
            </a:r>
          </a:p>
          <a:p>
            <a:pPr algn="r" rtl="1">
              <a:lnSpc>
                <a:spcPct val="150000"/>
              </a:lnSpc>
            </a:pPr>
            <a:r>
              <a:rPr lang="fa-IR" sz="2400" b="1" dirty="0">
                <a:solidFill>
                  <a:schemeClr val="tx1"/>
                </a:solidFill>
                <a:cs typeface="B Nazanin" panose="00000400000000000000" pitchFamily="2" charset="-78"/>
              </a:rPr>
              <a:t>گاهي اوقات ما فرض مي كنيم كه ما و طرف ديگر ارتباط، درك مشتركي از نمادي كه از آن استفاده كرده ايم داريم در حالي كه لزوماً اينطور نيست.</a:t>
            </a:r>
            <a:endParaRPr lang="en-US" sz="2400" b="1" dirty="0">
              <a:solidFill>
                <a:schemeClr val="tx1"/>
              </a:solidFill>
              <a:cs typeface="B Nazanin" panose="00000400000000000000" pitchFamily="2" charset="-78"/>
            </a:endParaRPr>
          </a:p>
          <a:p>
            <a:pPr algn="r" rtl="1">
              <a:lnSpc>
                <a:spcPct val="150000"/>
              </a:lnSpc>
            </a:pPr>
            <a:endParaRPr lang="en-US"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6212D43E-A94F-4CE9-A705-9ABEBCFBDBEE}" type="slidenum">
              <a:rPr lang="en-US" smtClean="0"/>
              <a:t>3</a:t>
            </a:fld>
            <a:endParaRPr lang="en-US"/>
          </a:p>
        </p:txBody>
      </p:sp>
      <p:pic>
        <p:nvPicPr>
          <p:cNvPr id="6" name="Picture 5"/>
          <p:cNvPicPr>
            <a:picLocks noChangeAspect="1"/>
          </p:cNvPicPr>
          <p:nvPr/>
        </p:nvPicPr>
        <p:blipFill>
          <a:blip r:embed="rId3"/>
          <a:stretch>
            <a:fillRect/>
          </a:stretch>
        </p:blipFill>
        <p:spPr>
          <a:xfrm>
            <a:off x="107504" y="3429000"/>
            <a:ext cx="3240360" cy="3290689"/>
          </a:xfrm>
          <a:prstGeom prst="rect">
            <a:avLst/>
          </a:prstGeom>
        </p:spPr>
      </p:pic>
    </p:spTree>
    <p:extLst>
      <p:ext uri="{BB962C8B-B14F-4D97-AF65-F5344CB8AC3E}">
        <p14:creationId xmlns:p14="http://schemas.microsoft.com/office/powerpoint/2010/main" val="2192107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42804"/>
          </a:xfrm>
        </p:spPr>
        <p:txBody>
          <a:bodyPr/>
          <a:lstStyle/>
          <a:p>
            <a:pPr algn="ctr" rtl="1"/>
            <a:r>
              <a:rPr lang="fa-IR" dirty="0" smtClean="0">
                <a:solidFill>
                  <a:srgbClr val="C00000"/>
                </a:solidFill>
                <a:cs typeface="B Titr" panose="00000700000000000000" pitchFamily="2" charset="-78"/>
              </a:rPr>
              <a:t>چند مثال</a:t>
            </a:r>
            <a:endParaRPr lang="en-US" dirty="0">
              <a:solidFill>
                <a:srgbClr val="C00000"/>
              </a:solidFill>
              <a:cs typeface="B Titr" panose="000007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42073112"/>
              </p:ext>
            </p:extLst>
          </p:nvPr>
        </p:nvGraphicFramePr>
        <p:xfrm>
          <a:off x="851338" y="1846263"/>
          <a:ext cx="10304025" cy="2473960"/>
        </p:xfrm>
        <a:graphic>
          <a:graphicData uri="http://schemas.openxmlformats.org/drawingml/2006/table">
            <a:tbl>
              <a:tblPr firstRow="1" bandRow="1">
                <a:tableStyleId>{5C22544A-7EE6-4342-B048-85BDC9FD1C3A}</a:tableStyleId>
              </a:tblPr>
              <a:tblGrid>
                <a:gridCol w="3434675">
                  <a:extLst>
                    <a:ext uri="{9D8B030D-6E8A-4147-A177-3AD203B41FA5}">
                      <a16:colId xmlns:a16="http://schemas.microsoft.com/office/drawing/2014/main" val="1018560590"/>
                    </a:ext>
                  </a:extLst>
                </a:gridCol>
                <a:gridCol w="4055179">
                  <a:extLst>
                    <a:ext uri="{9D8B030D-6E8A-4147-A177-3AD203B41FA5}">
                      <a16:colId xmlns:a16="http://schemas.microsoft.com/office/drawing/2014/main" val="1423790611"/>
                    </a:ext>
                  </a:extLst>
                </a:gridCol>
                <a:gridCol w="2814171">
                  <a:extLst>
                    <a:ext uri="{9D8B030D-6E8A-4147-A177-3AD203B41FA5}">
                      <a16:colId xmlns:a16="http://schemas.microsoft.com/office/drawing/2014/main" val="4150419279"/>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غیرهمدلانه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موقعیت فرضی</a:t>
                      </a:r>
                      <a:endParaRPr lang="en-US" altLang="en-US" sz="1800" b="1" dirty="0" smtClean="0">
                        <a:solidFill>
                          <a:srgbClr val="FFFF00"/>
                        </a:solidFill>
                        <a:cs typeface="B Titr" panose="00000700000000000000" pitchFamily="2" charset="-78"/>
                      </a:endParaRPr>
                    </a:p>
                    <a:p>
                      <a:pPr algn="ctr" rtl="1"/>
                      <a:endParaRPr lang="en-US" dirty="0"/>
                    </a:p>
                  </a:txBody>
                  <a:tcPr/>
                </a:tc>
                <a:extLst>
                  <a:ext uri="{0D108BD9-81ED-4DB2-BD59-A6C34878D82A}">
                    <a16:rowId xmlns:a16="http://schemas.microsoft.com/office/drawing/2014/main" val="418352425"/>
                  </a:ext>
                </a:extLst>
              </a:tr>
              <a:tr h="370840">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از تو انتظار نداشتم</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اگه درساتو نمیذاشتی واسه شب امتحان قبول می شدی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من اگه جای تو بودم..</a:t>
                      </a:r>
                    </a:p>
                    <a:p>
                      <a:pPr algn="r" rtl="1"/>
                      <a:endParaRPr lang="en-US" dirty="0">
                        <a:solidFill>
                          <a:schemeClr val="tx1"/>
                        </a:solidFill>
                      </a:endParaRPr>
                    </a:p>
                  </a:txBody>
                  <a:tcPr/>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 دونم که تلاشتو کرده بودی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میتونم تصور کنم که</a:t>
                      </a:r>
                      <a:r>
                        <a:rPr lang="fa-IR" altLang="en-US" sz="1800" b="1" baseline="0" dirty="0" smtClean="0">
                          <a:solidFill>
                            <a:schemeClr val="tx1"/>
                          </a:solidFill>
                          <a:cs typeface="B Nazanin" panose="00000400000000000000" pitchFamily="2" charset="-78"/>
                        </a:rPr>
                        <a:t> چقدر ناراحت و نگرانی</a:t>
                      </a:r>
                      <a:endParaRPr lang="fa-IR"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رد شدن دانشجو در امتحان یا مشروط شدن وی</a:t>
                      </a:r>
                    </a:p>
                    <a:p>
                      <a:pPr algn="r" rtl="1"/>
                      <a:endParaRPr lang="en-US" dirty="0">
                        <a:solidFill>
                          <a:schemeClr val="tx1"/>
                        </a:solidFill>
                      </a:endParaRPr>
                    </a:p>
                  </a:txBody>
                  <a:tcPr/>
                </a:tc>
                <a:extLst>
                  <a:ext uri="{0D108BD9-81ED-4DB2-BD59-A6C34878D82A}">
                    <a16:rowId xmlns:a16="http://schemas.microsoft.com/office/drawing/2014/main" val="328849325"/>
                  </a:ext>
                </a:extLst>
              </a:tr>
              <a:tr h="370840">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extLst>
                  <a:ext uri="{0D108BD9-81ED-4DB2-BD59-A6C34878D82A}">
                    <a16:rowId xmlns:a16="http://schemas.microsoft.com/office/drawing/2014/main" val="2877801572"/>
                  </a:ext>
                </a:extLst>
              </a:tr>
            </a:tbl>
          </a:graphicData>
        </a:graphic>
      </p:graphicFrame>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30</a:t>
            </a:fld>
            <a:endParaRPr lang="en-US"/>
          </a:p>
        </p:txBody>
      </p:sp>
    </p:spTree>
    <p:extLst>
      <p:ext uri="{BB962C8B-B14F-4D97-AF65-F5344CB8AC3E}">
        <p14:creationId xmlns:p14="http://schemas.microsoft.com/office/powerpoint/2010/main" val="7121050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42804"/>
          </a:xfrm>
        </p:spPr>
        <p:txBody>
          <a:bodyPr/>
          <a:lstStyle/>
          <a:p>
            <a:pPr algn="ctr" rtl="1"/>
            <a:r>
              <a:rPr lang="fa-IR" dirty="0" smtClean="0">
                <a:solidFill>
                  <a:srgbClr val="C00000"/>
                </a:solidFill>
                <a:cs typeface="B Titr" panose="00000700000000000000" pitchFamily="2" charset="-78"/>
              </a:rPr>
              <a:t>چند مثال</a:t>
            </a:r>
            <a:endParaRPr lang="en-US" dirty="0">
              <a:solidFill>
                <a:srgbClr val="C00000"/>
              </a:solidFill>
              <a:cs typeface="B Titr" panose="000007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84244370"/>
              </p:ext>
            </p:extLst>
          </p:nvPr>
        </p:nvGraphicFramePr>
        <p:xfrm>
          <a:off x="851338" y="1846263"/>
          <a:ext cx="10304025" cy="2743200"/>
        </p:xfrm>
        <a:graphic>
          <a:graphicData uri="http://schemas.openxmlformats.org/drawingml/2006/table">
            <a:tbl>
              <a:tblPr firstRow="1" bandRow="1">
                <a:tableStyleId>{5C22544A-7EE6-4342-B048-85BDC9FD1C3A}</a:tableStyleId>
              </a:tblPr>
              <a:tblGrid>
                <a:gridCol w="3434675">
                  <a:extLst>
                    <a:ext uri="{9D8B030D-6E8A-4147-A177-3AD203B41FA5}">
                      <a16:colId xmlns:a16="http://schemas.microsoft.com/office/drawing/2014/main" val="1018560590"/>
                    </a:ext>
                  </a:extLst>
                </a:gridCol>
                <a:gridCol w="4055179">
                  <a:extLst>
                    <a:ext uri="{9D8B030D-6E8A-4147-A177-3AD203B41FA5}">
                      <a16:colId xmlns:a16="http://schemas.microsoft.com/office/drawing/2014/main" val="1423790611"/>
                    </a:ext>
                  </a:extLst>
                </a:gridCol>
                <a:gridCol w="2814171">
                  <a:extLst>
                    <a:ext uri="{9D8B030D-6E8A-4147-A177-3AD203B41FA5}">
                      <a16:colId xmlns:a16="http://schemas.microsoft.com/office/drawing/2014/main" val="4150419279"/>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غیرهمدلانه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موقعیت فرضی</a:t>
                      </a:r>
                      <a:endParaRPr lang="en-US" altLang="en-US" sz="1800" b="1" dirty="0" smtClean="0">
                        <a:solidFill>
                          <a:srgbClr val="FFFF00"/>
                        </a:solidFill>
                        <a:cs typeface="B Titr" panose="00000700000000000000" pitchFamily="2" charset="-78"/>
                      </a:endParaRPr>
                    </a:p>
                    <a:p>
                      <a:pPr algn="ctr" rtl="1"/>
                      <a:endParaRPr lang="en-US" dirty="0"/>
                    </a:p>
                  </a:txBody>
                  <a:tcPr/>
                </a:tc>
                <a:extLst>
                  <a:ext uri="{0D108BD9-81ED-4DB2-BD59-A6C34878D82A}">
                    <a16:rowId xmlns:a16="http://schemas.microsoft.com/office/drawing/2014/main" val="418352425"/>
                  </a:ext>
                </a:extLst>
              </a:tr>
              <a:tr h="370840">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از تو انتظار نداشتم</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اگه درساتو نمیذاشتی واسه شب امتحان قبول می شدی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من اگه جای تو بودم..</a:t>
                      </a:r>
                    </a:p>
                    <a:p>
                      <a:pPr algn="r" rtl="1"/>
                      <a:endParaRPr lang="en-US" dirty="0">
                        <a:solidFill>
                          <a:schemeClr val="tx1"/>
                        </a:solidFill>
                      </a:endParaRPr>
                    </a:p>
                  </a:txBody>
                  <a:tcPr/>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 دونم که تلاشتو کرده بودی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میتونم تصور کنم که</a:t>
                      </a:r>
                      <a:r>
                        <a:rPr lang="fa-IR" altLang="en-US" sz="1800" b="1" baseline="0" dirty="0" smtClean="0">
                          <a:solidFill>
                            <a:schemeClr val="tx1"/>
                          </a:solidFill>
                          <a:cs typeface="B Nazanin" panose="00000400000000000000" pitchFamily="2" charset="-78"/>
                        </a:rPr>
                        <a:t> چقدر ناراحت و نگرانی</a:t>
                      </a:r>
                      <a:endParaRPr lang="fa-IR"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رد شدن دانشجو در امتحان یا مشروط شدن وی</a:t>
                      </a:r>
                    </a:p>
                    <a:p>
                      <a:pPr algn="r" rtl="1"/>
                      <a:endParaRPr lang="en-US" dirty="0">
                        <a:solidFill>
                          <a:schemeClr val="tx1"/>
                        </a:solidFill>
                      </a:endParaRPr>
                    </a:p>
                  </a:txBody>
                  <a:tcPr/>
                </a:tc>
                <a:extLst>
                  <a:ext uri="{0D108BD9-81ED-4DB2-BD59-A6C34878D82A}">
                    <a16:rowId xmlns:a16="http://schemas.microsoft.com/office/drawing/2014/main" val="328849325"/>
                  </a:ext>
                </a:extLst>
              </a:tr>
              <a:tr h="370840">
                <a:tc>
                  <a:txBody>
                    <a:bodyPr/>
                    <a:lstStyle/>
                    <a:p>
                      <a:pPr algn="r" rtl="1"/>
                      <a:endParaRPr lang="en-US" dirty="0">
                        <a:solidFill>
                          <a:schemeClr val="tx1"/>
                        </a:solidFill>
                      </a:endParaRPr>
                    </a:p>
                  </a:txBody>
                  <a:tcPr/>
                </a:tc>
                <a:tc>
                  <a:txBody>
                    <a:bodyPr/>
                    <a:lstStyle/>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اختلاف بین دو همکار</a:t>
                      </a:r>
                      <a:endParaRPr lang="en-US"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extLst>
                  <a:ext uri="{0D108BD9-81ED-4DB2-BD59-A6C34878D82A}">
                    <a16:rowId xmlns:a16="http://schemas.microsoft.com/office/drawing/2014/main" val="2877801572"/>
                  </a:ext>
                </a:extLst>
              </a:tr>
            </a:tbl>
          </a:graphicData>
        </a:graphic>
      </p:graphicFrame>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31</a:t>
            </a:fld>
            <a:endParaRPr lang="en-US"/>
          </a:p>
        </p:txBody>
      </p:sp>
    </p:spTree>
    <p:extLst>
      <p:ext uri="{BB962C8B-B14F-4D97-AF65-F5344CB8AC3E}">
        <p14:creationId xmlns:p14="http://schemas.microsoft.com/office/powerpoint/2010/main" val="35625763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42804"/>
          </a:xfrm>
        </p:spPr>
        <p:txBody>
          <a:bodyPr/>
          <a:lstStyle/>
          <a:p>
            <a:pPr algn="ctr" rtl="1"/>
            <a:r>
              <a:rPr lang="fa-IR" dirty="0" smtClean="0">
                <a:solidFill>
                  <a:srgbClr val="C00000"/>
                </a:solidFill>
                <a:cs typeface="B Titr" panose="00000700000000000000" pitchFamily="2" charset="-78"/>
              </a:rPr>
              <a:t>چند مثال</a:t>
            </a:r>
            <a:endParaRPr lang="en-US" dirty="0">
              <a:solidFill>
                <a:srgbClr val="C00000"/>
              </a:solidFill>
              <a:cs typeface="B Titr" panose="00000700000000000000" pitchFamily="2" charset="-78"/>
            </a:endParaRPr>
          </a:p>
        </p:txBody>
      </p:sp>
      <p:graphicFrame>
        <p:nvGraphicFramePr>
          <p:cNvPr id="6" name="Content Placeholder 5"/>
          <p:cNvGraphicFramePr>
            <a:graphicFrameLocks noGrp="1"/>
          </p:cNvGraphicFramePr>
          <p:nvPr>
            <p:ph idx="1"/>
          </p:nvPr>
        </p:nvGraphicFramePr>
        <p:xfrm>
          <a:off x="851338" y="1846263"/>
          <a:ext cx="10304025" cy="3566160"/>
        </p:xfrm>
        <a:graphic>
          <a:graphicData uri="http://schemas.openxmlformats.org/drawingml/2006/table">
            <a:tbl>
              <a:tblPr firstRow="1" bandRow="1">
                <a:tableStyleId>{5C22544A-7EE6-4342-B048-85BDC9FD1C3A}</a:tableStyleId>
              </a:tblPr>
              <a:tblGrid>
                <a:gridCol w="3434675">
                  <a:extLst>
                    <a:ext uri="{9D8B030D-6E8A-4147-A177-3AD203B41FA5}">
                      <a16:colId xmlns:a16="http://schemas.microsoft.com/office/drawing/2014/main" val="1018560590"/>
                    </a:ext>
                  </a:extLst>
                </a:gridCol>
                <a:gridCol w="4055179">
                  <a:extLst>
                    <a:ext uri="{9D8B030D-6E8A-4147-A177-3AD203B41FA5}">
                      <a16:colId xmlns:a16="http://schemas.microsoft.com/office/drawing/2014/main" val="1423790611"/>
                    </a:ext>
                  </a:extLst>
                </a:gridCol>
                <a:gridCol w="2814171">
                  <a:extLst>
                    <a:ext uri="{9D8B030D-6E8A-4147-A177-3AD203B41FA5}">
                      <a16:colId xmlns:a16="http://schemas.microsoft.com/office/drawing/2014/main" val="4150419279"/>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غیرهمدلانه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برخورد همدلانه</a:t>
                      </a:r>
                      <a:endParaRPr lang="en-US" altLang="en-US" sz="1800" b="1" dirty="0" smtClean="0">
                        <a:solidFill>
                          <a:srgbClr val="FFFF00"/>
                        </a:solidFill>
                        <a:cs typeface="B Titr" panose="00000700000000000000" pitchFamily="2" charset="-78"/>
                      </a:endParaRPr>
                    </a:p>
                    <a:p>
                      <a:pPr algn="ctr" rtl="1"/>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rgbClr val="FFFF00"/>
                          </a:solidFill>
                          <a:cs typeface="B Titr" panose="00000700000000000000" pitchFamily="2" charset="-78"/>
                        </a:rPr>
                        <a:t>موقعیت فرضی</a:t>
                      </a:r>
                      <a:endParaRPr lang="en-US" altLang="en-US" sz="1800" b="1" dirty="0" smtClean="0">
                        <a:solidFill>
                          <a:srgbClr val="FFFF00"/>
                        </a:solidFill>
                        <a:cs typeface="B Titr" panose="00000700000000000000" pitchFamily="2" charset="-78"/>
                      </a:endParaRPr>
                    </a:p>
                    <a:p>
                      <a:pPr algn="ctr" rtl="1"/>
                      <a:endParaRPr lang="en-US" dirty="0"/>
                    </a:p>
                  </a:txBody>
                  <a:tcPr/>
                </a:tc>
                <a:extLst>
                  <a:ext uri="{0D108BD9-81ED-4DB2-BD59-A6C34878D82A}">
                    <a16:rowId xmlns:a16="http://schemas.microsoft.com/office/drawing/2014/main" val="418352425"/>
                  </a:ext>
                </a:extLst>
              </a:tr>
              <a:tr h="370840">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از تو انتظار نداشتم</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اگه درساتو نمیذاشتی واسه شب امتحان قبول می شدی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من اگه جای تو بودم..</a:t>
                      </a:r>
                    </a:p>
                    <a:p>
                      <a:pPr algn="r" rtl="1"/>
                      <a:endParaRPr lang="en-US" dirty="0">
                        <a:solidFill>
                          <a:schemeClr val="tx1"/>
                        </a:solidFill>
                      </a:endParaRPr>
                    </a:p>
                  </a:txBody>
                  <a:tcPr/>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 دونم که تلاشتو کرده بودی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میتونم تصور کنم که</a:t>
                      </a:r>
                      <a:r>
                        <a:rPr lang="fa-IR" altLang="en-US" sz="1800" b="1" baseline="0" dirty="0" smtClean="0">
                          <a:solidFill>
                            <a:schemeClr val="tx1"/>
                          </a:solidFill>
                          <a:cs typeface="B Nazanin" panose="00000400000000000000" pitchFamily="2" charset="-78"/>
                        </a:rPr>
                        <a:t> چقدر ناراحت و نگرانی</a:t>
                      </a:r>
                      <a:endParaRPr lang="fa-IR"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رد شدن دانشجو در امتحان یا مشروط شدن وی</a:t>
                      </a:r>
                    </a:p>
                    <a:p>
                      <a:pPr algn="r" rtl="1"/>
                      <a:endParaRPr lang="en-US" dirty="0">
                        <a:solidFill>
                          <a:schemeClr val="tx1"/>
                        </a:solidFill>
                      </a:endParaRPr>
                    </a:p>
                  </a:txBody>
                  <a:tcPr/>
                </a:tc>
                <a:extLst>
                  <a:ext uri="{0D108BD9-81ED-4DB2-BD59-A6C34878D82A}">
                    <a16:rowId xmlns:a16="http://schemas.microsoft.com/office/drawing/2014/main" val="328849325"/>
                  </a:ext>
                </a:extLst>
              </a:tr>
              <a:tr h="370840">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تو خیلی حساسی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میدونم نباید اون حرفو می زدم </a:t>
                      </a:r>
                      <a:r>
                        <a:rPr lang="fa-IR" altLang="en-US" sz="1800" b="1" u="sng" dirty="0" smtClean="0">
                          <a:solidFill>
                            <a:schemeClr val="tx1"/>
                          </a:solidFill>
                          <a:cs typeface="B Nazanin" panose="00000400000000000000" pitchFamily="2" charset="-78"/>
                        </a:rPr>
                        <a:t>ولی</a:t>
                      </a:r>
                      <a:r>
                        <a:rPr lang="fa-IR" altLang="en-US" sz="1800" b="1" dirty="0" smtClean="0">
                          <a:solidFill>
                            <a:schemeClr val="tx1"/>
                          </a:solidFill>
                          <a:cs typeface="B Nazanin" panose="00000400000000000000" pitchFamily="2" charset="-78"/>
                        </a:rPr>
                        <a:t> ....</a:t>
                      </a:r>
                      <a:endParaRPr lang="en-US"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tc>
                  <a:txBody>
                    <a:bodyPr/>
                    <a:lstStyle/>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می دانم که از دستم ناراحتی</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dirty="0" smtClean="0">
                          <a:solidFill>
                            <a:schemeClr val="tx1"/>
                          </a:solidFill>
                          <a:cs typeface="B Nazanin" panose="00000400000000000000" pitchFamily="2" charset="-78"/>
                        </a:rPr>
                        <a:t>متاسفم</a:t>
                      </a:r>
                      <a:r>
                        <a:rPr lang="fa-IR" altLang="en-US" sz="1800" b="1" baseline="0" dirty="0" smtClean="0">
                          <a:solidFill>
                            <a:schemeClr val="tx1"/>
                          </a:solidFill>
                          <a:cs typeface="B Nazanin" panose="00000400000000000000" pitchFamily="2" charset="-78"/>
                        </a:rPr>
                        <a:t> که این احساس در شما ایجاد شده</a:t>
                      </a:r>
                    </a:p>
                    <a:p>
                      <a:pPr marL="285750" marR="0" indent="-285750" algn="r" defTabSz="914400" rtl="1" eaLnBrk="1" fontAlgn="auto" latinLnBrk="0" hangingPunct="1">
                        <a:lnSpc>
                          <a:spcPct val="100000"/>
                        </a:lnSpc>
                        <a:spcBef>
                          <a:spcPts val="0"/>
                        </a:spcBef>
                        <a:spcAft>
                          <a:spcPts val="0"/>
                        </a:spcAft>
                        <a:buClrTx/>
                        <a:buSzTx/>
                        <a:buFont typeface="Wingdings" panose="05000000000000000000" pitchFamily="2" charset="2"/>
                        <a:buChar char="ü"/>
                        <a:tabLst/>
                        <a:defRPr/>
                      </a:pPr>
                      <a:r>
                        <a:rPr lang="fa-IR" altLang="en-US" sz="1800" b="1" baseline="0" dirty="0" smtClean="0">
                          <a:solidFill>
                            <a:schemeClr val="tx1"/>
                          </a:solidFill>
                          <a:cs typeface="B Nazanin" panose="00000400000000000000" pitchFamily="2" charset="-78"/>
                        </a:rPr>
                        <a:t>بیاید با هم صحبت کنیم ببینیم چکار میتونیم برای بهبود اوضاع بکنیم</a:t>
                      </a:r>
                      <a:endParaRPr lang="en-US"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altLang="en-US" sz="1800" b="1" dirty="0" smtClean="0">
                          <a:solidFill>
                            <a:schemeClr val="tx1"/>
                          </a:solidFill>
                          <a:cs typeface="B Nazanin" panose="00000400000000000000" pitchFamily="2" charset="-78"/>
                        </a:rPr>
                        <a:t>اختلاف بین دو همکار</a:t>
                      </a:r>
                      <a:endParaRPr lang="en-US" altLang="en-US" sz="1800" b="1" dirty="0" smtClean="0">
                        <a:solidFill>
                          <a:schemeClr val="tx1"/>
                        </a:solidFill>
                        <a:cs typeface="B Nazanin" panose="00000400000000000000" pitchFamily="2" charset="-78"/>
                      </a:endParaRPr>
                    </a:p>
                    <a:p>
                      <a:pPr algn="r" rtl="1"/>
                      <a:endParaRPr lang="en-US" dirty="0">
                        <a:solidFill>
                          <a:schemeClr val="tx1"/>
                        </a:solidFill>
                      </a:endParaRPr>
                    </a:p>
                  </a:txBody>
                  <a:tcPr/>
                </a:tc>
                <a:extLst>
                  <a:ext uri="{0D108BD9-81ED-4DB2-BD59-A6C34878D82A}">
                    <a16:rowId xmlns:a16="http://schemas.microsoft.com/office/drawing/2014/main" val="2877801572"/>
                  </a:ext>
                </a:extLst>
              </a:tr>
            </a:tbl>
          </a:graphicData>
        </a:graphic>
      </p:graphicFrame>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32</a:t>
            </a:fld>
            <a:endParaRPr lang="en-US"/>
          </a:p>
        </p:txBody>
      </p:sp>
    </p:spTree>
    <p:extLst>
      <p:ext uri="{BB962C8B-B14F-4D97-AF65-F5344CB8AC3E}">
        <p14:creationId xmlns:p14="http://schemas.microsoft.com/office/powerpoint/2010/main" val="38928439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lstStyle/>
          <a:p>
            <a:pPr algn="ctr" rtl="1"/>
            <a:r>
              <a:rPr lang="fa-IR" sz="4000" b="1" dirty="0" smtClean="0">
                <a:solidFill>
                  <a:srgbClr val="C00000"/>
                </a:solidFill>
                <a:cs typeface="B Titr" panose="00000700000000000000" pitchFamily="2" charset="-78"/>
              </a:rPr>
              <a:t>منابع</a:t>
            </a:r>
            <a:endParaRPr lang="en-US" b="1" dirty="0">
              <a:solidFill>
                <a:srgbClr val="C00000"/>
              </a:solidFill>
              <a:cs typeface="B Titr" panose="00000700000000000000" pitchFamily="2" charset="-78"/>
            </a:endParaRPr>
          </a:p>
        </p:txBody>
      </p:sp>
      <p:sp>
        <p:nvSpPr>
          <p:cNvPr id="3" name="Content Placeholder 2"/>
          <p:cNvSpPr>
            <a:spLocks noGrp="1"/>
          </p:cNvSpPr>
          <p:nvPr>
            <p:ph idx="1"/>
          </p:nvPr>
        </p:nvSpPr>
        <p:spPr>
          <a:xfrm>
            <a:off x="1251857" y="2195137"/>
            <a:ext cx="9688286" cy="3212510"/>
          </a:xfrm>
        </p:spPr>
        <p:txBody>
          <a:bodyPr>
            <a:noAutofit/>
          </a:bodyPr>
          <a:lstStyle/>
          <a:p>
            <a:pPr algn="r" rtl="1">
              <a:lnSpc>
                <a:spcPct val="150000"/>
              </a:lnSpc>
              <a:buFont typeface="Wingdings" panose="05000000000000000000" pitchFamily="2" charset="2"/>
              <a:buChar char="ü"/>
            </a:pPr>
            <a:r>
              <a:rPr lang="fa-IR" b="1" dirty="0">
                <a:cs typeface="B Nazanin" panose="00000400000000000000" pitchFamily="2" charset="-78"/>
              </a:rPr>
              <a:t>آموزش مهارتهای زندگی، دکتر لادن فتی، دکتر فرشته موتابی، شهرام محمدخانی، مهرداد کاظم زاده، وزارت بهداشت، درمان و آموزش پزشکی</a:t>
            </a:r>
          </a:p>
          <a:p>
            <a:pPr algn="r" rtl="1">
              <a:lnSpc>
                <a:spcPct val="150000"/>
              </a:lnSpc>
              <a:buFont typeface="Wingdings" panose="05000000000000000000" pitchFamily="2" charset="2"/>
              <a:buChar char="ü"/>
            </a:pPr>
            <a:r>
              <a:rPr lang="fa-IR" b="1" dirty="0">
                <a:cs typeface="B Nazanin" panose="00000400000000000000" pitchFamily="2" charset="-78"/>
              </a:rPr>
              <a:t>ارتباط موثر، احمدرضا دوراندیش و همکاران، سازمان پژوهش و برنامه ریزی آموزشی وزارت آموزش و پرورش</a:t>
            </a:r>
          </a:p>
          <a:p>
            <a:pPr algn="r" rtl="1">
              <a:lnSpc>
                <a:spcPct val="150000"/>
              </a:lnSpc>
              <a:buFont typeface="Wingdings" panose="05000000000000000000" pitchFamily="2" charset="2"/>
              <a:buChar char="ü"/>
            </a:pPr>
            <a:r>
              <a:rPr lang="fa-IR" b="1" dirty="0">
                <a:cs typeface="B Nazanin" panose="00000400000000000000" pitchFamily="2" charset="-78"/>
              </a:rPr>
              <a:t>روانشناسی روابط انسانی، رابرت بولتون، ترجمه حمیدرضا سهرابی، انتشارات رشد</a:t>
            </a:r>
          </a:p>
          <a:p>
            <a:pPr algn="r" rtl="1">
              <a:lnSpc>
                <a:spcPct val="150000"/>
              </a:lnSpc>
              <a:buFont typeface="Wingdings" panose="05000000000000000000" pitchFamily="2" charset="2"/>
              <a:buChar char="ü"/>
            </a:pPr>
            <a:r>
              <a:rPr lang="fa-IR" b="1" dirty="0">
                <a:cs typeface="B Nazanin" panose="00000400000000000000" pitchFamily="2" charset="-78"/>
              </a:rPr>
              <a:t>پیامها (مهارت های ارتباطی)، متیو مک کی، ترجمه محمدعلی رحیمی، انتشارات ارجمند</a:t>
            </a:r>
            <a:endParaRPr lang="en-US" b="1" dirty="0">
              <a:cs typeface="B Nazanin" panose="00000400000000000000" pitchFamily="2" charset="-78"/>
            </a:endParaRPr>
          </a:p>
          <a:p>
            <a:pPr marL="0" indent="0" algn="r" rtl="1">
              <a:lnSpc>
                <a:spcPct val="150000"/>
              </a:lnSpc>
              <a:buNone/>
            </a:pPr>
            <a:r>
              <a:rPr lang="fa-IR" b="1" dirty="0">
                <a:cs typeface="B Nazanin" panose="00000400000000000000" pitchFamily="2" charset="-78"/>
              </a:rPr>
              <a:t/>
            </a:r>
            <a:br>
              <a:rPr lang="fa-IR" b="1" dirty="0">
                <a:cs typeface="B Nazanin" panose="00000400000000000000" pitchFamily="2" charset="-78"/>
              </a:rPr>
            </a:br>
            <a:r>
              <a:rPr lang="fa-IR" b="1" dirty="0">
                <a:cs typeface="B Nazanin" panose="00000400000000000000" pitchFamily="2" charset="-78"/>
              </a:rPr>
              <a:t/>
            </a:r>
            <a:br>
              <a:rPr lang="fa-IR" b="1" dirty="0">
                <a:cs typeface="B Nazanin" panose="00000400000000000000" pitchFamily="2" charset="-78"/>
              </a:rPr>
            </a:br>
            <a:r>
              <a:rPr lang="fa-IR" b="1" dirty="0">
                <a:cs typeface="B Nazanin" panose="00000400000000000000" pitchFamily="2" charset="-78"/>
              </a:rPr>
              <a:t/>
            </a:r>
            <a:br>
              <a:rPr lang="fa-IR" b="1" dirty="0">
                <a:cs typeface="B Nazanin" panose="00000400000000000000" pitchFamily="2" charset="-78"/>
              </a:rPr>
            </a:br>
            <a:endParaRPr lang="en-US"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C33DDC66-F45D-496B-948D-21EF885CA883}" type="slidenum">
              <a:rPr lang="en-US" smtClean="0"/>
              <a:t>33</a:t>
            </a:fld>
            <a:endParaRPr lang="en-US"/>
          </a:p>
        </p:txBody>
      </p:sp>
    </p:spTree>
    <p:extLst>
      <p:ext uri="{BB962C8B-B14F-4D97-AF65-F5344CB8AC3E}">
        <p14:creationId xmlns:p14="http://schemas.microsoft.com/office/powerpoint/2010/main" val="38920951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3"/>
          <p:cNvSpPr>
            <a:spLocks noGrp="1"/>
          </p:cNvSpPr>
          <p:nvPr>
            <p:ph type="sldNum" sz="quarter" idx="12"/>
          </p:nvPr>
        </p:nvSpPr>
        <p:spPr/>
        <p:txBody>
          <a:bodyPr/>
          <a:lstStyle/>
          <a:p>
            <a:pPr>
              <a:defRPr/>
            </a:pPr>
            <a:fld id="{DF76F2E6-87D6-46E1-9E6F-0416FC5AE5DB}" type="slidenum">
              <a:rPr lang="ar-SA" smtClean="0"/>
              <a:pPr>
                <a:defRPr/>
              </a:pPr>
              <a:t>34</a:t>
            </a:fld>
            <a:endParaRPr lang="en-US" smtClean="0"/>
          </a:p>
        </p:txBody>
      </p:sp>
      <p:pic>
        <p:nvPicPr>
          <p:cNvPr id="24580" name="Picture 4" descr="J0175428"/>
          <p:cNvPicPr>
            <a:picLocks noChangeAspect="1" noChangeArrowheads="1"/>
          </p:cNvPicPr>
          <p:nvPr/>
        </p:nvPicPr>
        <p:blipFill>
          <a:blip r:embed="rId2" cstate="print"/>
          <a:srcRect/>
          <a:stretch>
            <a:fillRect/>
          </a:stretch>
        </p:blipFill>
        <p:spPr bwMode="auto">
          <a:xfrm>
            <a:off x="1524000" y="1820"/>
            <a:ext cx="9144000" cy="6858000"/>
          </a:xfrm>
          <a:prstGeom prst="rect">
            <a:avLst/>
          </a:prstGeom>
          <a:noFill/>
          <a:ln w="9525">
            <a:noFill/>
            <a:miter lim="800000"/>
            <a:headEnd/>
            <a:tailEnd/>
          </a:ln>
        </p:spPr>
      </p:pic>
      <p:sp>
        <p:nvSpPr>
          <p:cNvPr id="2" name="TextBox 1"/>
          <p:cNvSpPr txBox="1"/>
          <p:nvPr/>
        </p:nvSpPr>
        <p:spPr>
          <a:xfrm>
            <a:off x="2351584" y="404664"/>
            <a:ext cx="7704856" cy="707886"/>
          </a:xfrm>
          <a:prstGeom prst="rect">
            <a:avLst/>
          </a:prstGeom>
          <a:noFill/>
        </p:spPr>
        <p:txBody>
          <a:bodyPr wrap="square" rtlCol="0">
            <a:spAutoFit/>
          </a:bodyPr>
          <a:lstStyle/>
          <a:p>
            <a:pPr algn="ctr" rtl="1"/>
            <a:r>
              <a:rPr lang="fa-IR" sz="4000" b="1" dirty="0">
                <a:effectLst>
                  <a:outerShdw blurRad="38100" dist="38100" dir="2700000" algn="tl">
                    <a:srgbClr val="000000">
                      <a:alpha val="43137"/>
                    </a:srgbClr>
                  </a:outerShdw>
                </a:effectLst>
                <a:cs typeface="B Titr" panose="00000700000000000000" pitchFamily="2" charset="-78"/>
              </a:rPr>
              <a:t>از توجه شما سپاسگزارم</a:t>
            </a:r>
            <a:endParaRPr lang="en-US" sz="4000" dirty="0">
              <a:cs typeface="B Titr" panose="00000700000000000000" pitchFamily="2" charset="-78"/>
            </a:endParaRPr>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2439016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2209800" y="562714"/>
            <a:ext cx="7772400" cy="1019175"/>
          </a:xfrm>
        </p:spPr>
        <p:txBody>
          <a:bodyPr>
            <a:normAutofit/>
          </a:bodyPr>
          <a:lstStyle/>
          <a:p>
            <a:pPr algn="ctr"/>
            <a:r>
              <a:rPr lang="fa-IR" altLang="fa-IR" sz="4000" b="1" dirty="0">
                <a:solidFill>
                  <a:srgbClr val="C00000"/>
                </a:solidFill>
                <a:cs typeface="B Titr" panose="00000700000000000000" pitchFamily="2" charset="-78"/>
              </a:rPr>
              <a:t>اهميت </a:t>
            </a:r>
            <a:r>
              <a:rPr lang="ar-SA" altLang="fa-IR" sz="4000" b="1" dirty="0">
                <a:solidFill>
                  <a:srgbClr val="C00000"/>
                </a:solidFill>
                <a:cs typeface="B Titr" panose="00000700000000000000" pitchFamily="2" charset="-78"/>
              </a:rPr>
              <a:t>ارتباط</a:t>
            </a:r>
          </a:p>
        </p:txBody>
      </p:sp>
      <p:sp>
        <p:nvSpPr>
          <p:cNvPr id="177155" name="Rectangle 3"/>
          <p:cNvSpPr>
            <a:spLocks noGrp="1" noChangeArrowheads="1"/>
          </p:cNvSpPr>
          <p:nvPr>
            <p:ph sz="quarter" idx="4294967295"/>
          </p:nvPr>
        </p:nvSpPr>
        <p:spPr>
          <a:xfrm>
            <a:off x="983674" y="2313708"/>
            <a:ext cx="10418618" cy="3991715"/>
          </a:xfrm>
          <a:prstGeom prst="rect">
            <a:avLst/>
          </a:prstGeom>
        </p:spPr>
        <p:txBody>
          <a:bodyPr/>
          <a:lstStyle/>
          <a:p>
            <a:pPr lvl="1" algn="r" rtl="1">
              <a:lnSpc>
                <a:spcPct val="150000"/>
              </a:lnSpc>
              <a:buFont typeface="Wingdings" panose="05000000000000000000" pitchFamily="2" charset="2"/>
              <a:buChar char="Ø"/>
            </a:pPr>
            <a:r>
              <a:rPr lang="ar-SA" altLang="fa-IR" sz="2400" b="1" dirty="0" smtClean="0">
                <a:solidFill>
                  <a:srgbClr val="000000"/>
                </a:solidFill>
                <a:cs typeface="B Nazanin" panose="00000400000000000000" pitchFamily="2" charset="-78"/>
              </a:rPr>
              <a:t>انتقال</a:t>
            </a:r>
            <a:r>
              <a:rPr lang="fa-IR" altLang="fa-IR" sz="2400" b="1" dirty="0" smtClean="0">
                <a:solidFill>
                  <a:srgbClr val="000000"/>
                </a:solidFill>
                <a:cs typeface="B Nazanin" panose="00000400000000000000" pitchFamily="2" charset="-78"/>
              </a:rPr>
              <a:t> </a:t>
            </a:r>
            <a:r>
              <a:rPr lang="fa-IR" altLang="fa-IR" sz="2400" b="1" dirty="0">
                <a:solidFill>
                  <a:srgbClr val="000000"/>
                </a:solidFill>
                <a:cs typeface="B Nazanin" panose="00000400000000000000" pitchFamily="2" charset="-78"/>
              </a:rPr>
              <a:t>و </a:t>
            </a:r>
            <a:r>
              <a:rPr lang="ar-SA" altLang="fa-IR" sz="2400" b="1" dirty="0">
                <a:solidFill>
                  <a:srgbClr val="000000"/>
                </a:solidFill>
                <a:cs typeface="B Nazanin" panose="00000400000000000000" pitchFamily="2" charset="-78"/>
              </a:rPr>
              <a:t>دريافت </a:t>
            </a:r>
            <a:r>
              <a:rPr lang="ar-SA" altLang="fa-IR" sz="2400" b="1" dirty="0" smtClean="0">
                <a:solidFill>
                  <a:srgbClr val="000000"/>
                </a:solidFill>
                <a:cs typeface="B Nazanin" panose="00000400000000000000" pitchFamily="2" charset="-78"/>
              </a:rPr>
              <a:t>اطلاعات</a:t>
            </a:r>
            <a:r>
              <a:rPr lang="fa-IR" altLang="fa-IR" sz="2400" b="1" dirty="0" smtClean="0">
                <a:solidFill>
                  <a:srgbClr val="000000"/>
                </a:solidFill>
                <a:cs typeface="B Nazanin" panose="00000400000000000000" pitchFamily="2" charset="-78"/>
              </a:rPr>
              <a:t> و عواطف</a:t>
            </a:r>
            <a:r>
              <a:rPr lang="ar-SA" altLang="fa-IR" sz="2400" b="1" dirty="0" smtClean="0">
                <a:solidFill>
                  <a:srgbClr val="000000"/>
                </a:solidFill>
                <a:cs typeface="B Nazanin" panose="00000400000000000000" pitchFamily="2" charset="-78"/>
              </a:rPr>
              <a:t> </a:t>
            </a:r>
            <a:r>
              <a:rPr lang="fa-IR" altLang="fa-IR" sz="2400" b="1" dirty="0">
                <a:solidFill>
                  <a:srgbClr val="000000"/>
                </a:solidFill>
                <a:cs typeface="B Nazanin" panose="00000400000000000000" pitchFamily="2" charset="-78"/>
              </a:rPr>
              <a:t>با </a:t>
            </a:r>
            <a:r>
              <a:rPr lang="ar-SA" altLang="fa-IR" sz="2400" b="1" dirty="0">
                <a:solidFill>
                  <a:srgbClr val="000000"/>
                </a:solidFill>
                <a:cs typeface="B Nazanin" panose="00000400000000000000" pitchFamily="2" charset="-78"/>
              </a:rPr>
              <a:t>ديگران </a:t>
            </a:r>
            <a:endParaRPr lang="fa-IR" altLang="fa-IR" sz="2400" b="1" dirty="0" smtClean="0">
              <a:solidFill>
                <a:srgbClr val="000000"/>
              </a:solidFill>
              <a:cs typeface="B Nazanin" panose="00000400000000000000" pitchFamily="2" charset="-78"/>
            </a:endParaRPr>
          </a:p>
          <a:p>
            <a:pPr lvl="1" algn="r" rtl="1">
              <a:lnSpc>
                <a:spcPct val="150000"/>
              </a:lnSpc>
              <a:buFont typeface="Wingdings" panose="05000000000000000000" pitchFamily="2" charset="2"/>
              <a:buChar char="Ø"/>
            </a:pPr>
            <a:r>
              <a:rPr lang="ar-SA" altLang="fa-IR" sz="2400" b="1" dirty="0" smtClean="0">
                <a:solidFill>
                  <a:srgbClr val="000000"/>
                </a:solidFill>
                <a:cs typeface="B Nazanin" panose="00000400000000000000" pitchFamily="2" charset="-78"/>
              </a:rPr>
              <a:t>تصحيح </a:t>
            </a:r>
            <a:r>
              <a:rPr lang="ar-SA" altLang="fa-IR" sz="2400" b="1" dirty="0">
                <a:solidFill>
                  <a:srgbClr val="000000"/>
                </a:solidFill>
                <a:cs typeface="B Nazanin" panose="00000400000000000000" pitchFamily="2" charset="-78"/>
              </a:rPr>
              <a:t>سوءبرداشت</a:t>
            </a:r>
            <a:r>
              <a:rPr lang="fa-IR" altLang="fa-IR" sz="2400" b="1" dirty="0">
                <a:solidFill>
                  <a:srgbClr val="000000"/>
                </a:solidFill>
                <a:cs typeface="B Nazanin" panose="00000400000000000000" pitchFamily="2" charset="-78"/>
              </a:rPr>
              <a:t> </a:t>
            </a:r>
            <a:r>
              <a:rPr lang="ar-SA" altLang="fa-IR" sz="2400" b="1" dirty="0">
                <a:solidFill>
                  <a:srgbClr val="000000"/>
                </a:solidFill>
                <a:cs typeface="B Nazanin" panose="00000400000000000000" pitchFamily="2" charset="-78"/>
              </a:rPr>
              <a:t>ها و سوءتفاهم</a:t>
            </a:r>
            <a:r>
              <a:rPr lang="fa-IR" altLang="fa-IR" sz="2400" b="1" dirty="0">
                <a:solidFill>
                  <a:srgbClr val="000000"/>
                </a:solidFill>
                <a:cs typeface="B Nazanin" panose="00000400000000000000" pitchFamily="2" charset="-78"/>
              </a:rPr>
              <a:t> </a:t>
            </a:r>
            <a:r>
              <a:rPr lang="ar-SA" altLang="fa-IR" sz="2400" b="1" dirty="0" smtClean="0">
                <a:solidFill>
                  <a:srgbClr val="000000"/>
                </a:solidFill>
                <a:cs typeface="B Nazanin" panose="00000400000000000000" pitchFamily="2" charset="-78"/>
              </a:rPr>
              <a:t>ها</a:t>
            </a:r>
            <a:endParaRPr lang="ar-SA" altLang="fa-IR" sz="2400" b="1" dirty="0">
              <a:solidFill>
                <a:srgbClr val="000000"/>
              </a:solidFill>
              <a:cs typeface="B Nazanin" panose="00000400000000000000" pitchFamily="2" charset="-78"/>
            </a:endParaRPr>
          </a:p>
          <a:p>
            <a:pPr lvl="1" algn="r" rtl="1">
              <a:lnSpc>
                <a:spcPct val="150000"/>
              </a:lnSpc>
              <a:buFont typeface="Wingdings" panose="05000000000000000000" pitchFamily="2" charset="2"/>
              <a:buChar char="Ø"/>
            </a:pPr>
            <a:r>
              <a:rPr lang="ar-SA" altLang="fa-IR" sz="2400" b="1" dirty="0">
                <a:solidFill>
                  <a:srgbClr val="000000"/>
                </a:solidFill>
                <a:cs typeface="B Nazanin" panose="00000400000000000000" pitchFamily="2" charset="-78"/>
              </a:rPr>
              <a:t>مهار هيجان</a:t>
            </a:r>
            <a:r>
              <a:rPr lang="fa-IR" altLang="fa-IR" sz="2400" b="1" dirty="0">
                <a:solidFill>
                  <a:srgbClr val="000000"/>
                </a:solidFill>
                <a:cs typeface="B Nazanin" panose="00000400000000000000" pitchFamily="2" charset="-78"/>
              </a:rPr>
              <a:t>‌هاي</a:t>
            </a:r>
            <a:r>
              <a:rPr lang="ar-SA" altLang="fa-IR" sz="2400" b="1" dirty="0">
                <a:solidFill>
                  <a:srgbClr val="000000"/>
                </a:solidFill>
                <a:cs typeface="B Nazanin" panose="00000400000000000000" pitchFamily="2" charset="-78"/>
              </a:rPr>
              <a:t> منفي نظير خشم </a:t>
            </a:r>
            <a:r>
              <a:rPr lang="ar-SA" altLang="fa-IR" sz="2400" b="1" dirty="0" smtClean="0">
                <a:solidFill>
                  <a:srgbClr val="000000"/>
                </a:solidFill>
                <a:cs typeface="B Nazanin" panose="00000400000000000000" pitchFamily="2" charset="-78"/>
              </a:rPr>
              <a:t>از </a:t>
            </a:r>
            <a:r>
              <a:rPr lang="ar-SA" altLang="fa-IR" sz="2400" b="1" dirty="0">
                <a:solidFill>
                  <a:srgbClr val="000000"/>
                </a:solidFill>
                <a:cs typeface="B Nazanin" panose="00000400000000000000" pitchFamily="2" charset="-78"/>
              </a:rPr>
              <a:t>طريق برقراري ارتباط </a:t>
            </a:r>
            <a:r>
              <a:rPr lang="ar-SA" altLang="fa-IR" sz="2400" b="1" dirty="0" smtClean="0">
                <a:solidFill>
                  <a:srgbClr val="000000"/>
                </a:solidFill>
                <a:cs typeface="B Nazanin" panose="00000400000000000000" pitchFamily="2" charset="-78"/>
              </a:rPr>
              <a:t>سالم</a:t>
            </a:r>
            <a:endParaRPr lang="fa-IR" altLang="fa-IR" sz="2400" b="1" dirty="0" smtClean="0">
              <a:solidFill>
                <a:srgbClr val="000000"/>
              </a:solidFill>
              <a:cs typeface="B Nazanin" panose="00000400000000000000" pitchFamily="2" charset="-78"/>
            </a:endParaRPr>
          </a:p>
          <a:p>
            <a:pPr lvl="1" algn="r" rtl="1">
              <a:lnSpc>
                <a:spcPct val="150000"/>
              </a:lnSpc>
              <a:buFont typeface="Wingdings" panose="05000000000000000000" pitchFamily="2" charset="2"/>
              <a:buChar char="Ø"/>
            </a:pPr>
            <a:r>
              <a:rPr lang="ar-SA" altLang="fa-IR" sz="2400" b="1" dirty="0" smtClean="0">
                <a:solidFill>
                  <a:srgbClr val="0070C0"/>
                </a:solidFill>
                <a:cs typeface="B Nazanin" panose="00000400000000000000" pitchFamily="2" charset="-78"/>
              </a:rPr>
              <a:t>تمامي </a:t>
            </a:r>
            <a:r>
              <a:rPr lang="ar-SA" altLang="fa-IR" sz="2400" b="1" dirty="0">
                <a:solidFill>
                  <a:srgbClr val="0070C0"/>
                </a:solidFill>
                <a:cs typeface="B Nazanin" panose="00000400000000000000" pitchFamily="2" charset="-78"/>
              </a:rPr>
              <a:t>آسيب</a:t>
            </a:r>
            <a:r>
              <a:rPr lang="fa-IR" altLang="fa-IR" sz="2400" b="1" dirty="0">
                <a:solidFill>
                  <a:srgbClr val="0070C0"/>
                </a:solidFill>
                <a:cs typeface="B Nazanin" panose="00000400000000000000" pitchFamily="2" charset="-78"/>
              </a:rPr>
              <a:t>‌</a:t>
            </a:r>
            <a:r>
              <a:rPr lang="ar-SA" altLang="fa-IR" sz="2400" b="1" dirty="0">
                <a:solidFill>
                  <a:srgbClr val="0070C0"/>
                </a:solidFill>
                <a:cs typeface="B Nazanin" panose="00000400000000000000" pitchFamily="2" charset="-78"/>
              </a:rPr>
              <a:t>هاي فردي و اجتماعي ريشه در ارتباط ناسالم دارند</a:t>
            </a:r>
          </a:p>
          <a:p>
            <a:pPr marL="45720" indent="0" algn="r" rtl="1">
              <a:lnSpc>
                <a:spcPct val="150000"/>
              </a:lnSpc>
              <a:buNone/>
            </a:pPr>
            <a:endParaRPr lang="fa-IR" altLang="en-US" sz="2400" b="1" dirty="0">
              <a:solidFill>
                <a:schemeClr val="tx1"/>
              </a:solidFill>
              <a:cs typeface="B Nazanin" panose="00000400000000000000" pitchFamily="2" charset="-78"/>
            </a:endParaRPr>
          </a:p>
          <a:p>
            <a:pPr lvl="1" algn="r" rtl="1">
              <a:lnSpc>
                <a:spcPct val="150000"/>
              </a:lnSpc>
              <a:buFont typeface="Wingdings" panose="05000000000000000000" pitchFamily="2" charset="2"/>
              <a:buChar char="Ø"/>
            </a:pPr>
            <a:endParaRPr lang="en-US" altLang="fa-IR" sz="2400" b="1" dirty="0">
              <a:solidFill>
                <a:srgbClr val="FF0000"/>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smtClean="0"/>
              <a:t>Anahita Babak, MD</a:t>
            </a:r>
            <a:endParaRPr lang="en-US"/>
          </a:p>
        </p:txBody>
      </p:sp>
      <p:sp>
        <p:nvSpPr>
          <p:cNvPr id="3" name="Slide Number Placeholder 2"/>
          <p:cNvSpPr>
            <a:spLocks noGrp="1"/>
          </p:cNvSpPr>
          <p:nvPr>
            <p:ph type="sldNum" sz="quarter" idx="12"/>
          </p:nvPr>
        </p:nvSpPr>
        <p:spPr/>
        <p:txBody>
          <a:bodyPr/>
          <a:lstStyle/>
          <a:p>
            <a:fld id="{6212D43E-A94F-4CE9-A705-9ABEBCFBDBEE}" type="slidenum">
              <a:rPr lang="en-US" smtClean="0"/>
              <a:t>4</a:t>
            </a:fld>
            <a:endParaRPr lang="en-US"/>
          </a:p>
        </p:txBody>
      </p:sp>
      <p:pic>
        <p:nvPicPr>
          <p:cNvPr id="6" name="Picture 2" descr="http://t0.gstatic.com/images?q=tbn:ANd9GcTm5wxLO0opFa8naj_cO9p_d3BHpoBJksIU0_eit5crWtU2yZOO"/>
          <p:cNvPicPr>
            <a:picLocks noChangeAspect="1" noChangeArrowheads="1"/>
          </p:cNvPicPr>
          <p:nvPr/>
        </p:nvPicPr>
        <p:blipFill>
          <a:blip r:embed="rId3" cstate="print"/>
          <a:srcRect/>
          <a:stretch>
            <a:fillRect/>
          </a:stretch>
        </p:blipFill>
        <p:spPr bwMode="auto">
          <a:xfrm>
            <a:off x="160885" y="5030059"/>
            <a:ext cx="4576801" cy="1612288"/>
          </a:xfrm>
          <a:prstGeom prst="rect">
            <a:avLst/>
          </a:prstGeom>
          <a:ln w="88900" cap="sq" cmpd="thickThin">
            <a:solidFill>
              <a:srgbClr val="C00000"/>
            </a:solidFill>
            <a:prstDash val="solid"/>
            <a:miter lim="800000"/>
          </a:ln>
          <a:effectLst>
            <a:innerShdw blurRad="76200">
              <a:srgbClr val="000000"/>
            </a:innerShdw>
          </a:effectLst>
        </p:spPr>
      </p:pic>
    </p:spTree>
    <p:extLst>
      <p:ext uri="{BB962C8B-B14F-4D97-AF65-F5344CB8AC3E}">
        <p14:creationId xmlns:p14="http://schemas.microsoft.com/office/powerpoint/2010/main" val="4106017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2450" name="Rectangle 2"/>
          <p:cNvSpPr>
            <a:spLocks noGrp="1" noRot="1" noChangeArrowheads="1"/>
          </p:cNvSpPr>
          <p:nvPr>
            <p:ph type="title"/>
          </p:nvPr>
        </p:nvSpPr>
        <p:spPr>
          <a:xfrm>
            <a:off x="1097280" y="286603"/>
            <a:ext cx="10058400" cy="1055186"/>
          </a:xfrm>
        </p:spPr>
        <p:txBody>
          <a:bodyPr>
            <a:normAutofit/>
          </a:bodyPr>
          <a:lstStyle/>
          <a:p>
            <a:pPr algn="ctr" rtl="1">
              <a:defRPr/>
            </a:pPr>
            <a:r>
              <a:rPr lang="fa-IR" sz="4000" b="1" dirty="0">
                <a:solidFill>
                  <a:srgbClr val="C00000"/>
                </a:solidFill>
                <a:cs typeface="B Titr" panose="00000700000000000000" pitchFamily="2" charset="-78"/>
              </a:rPr>
              <a:t>تعر</a:t>
            </a:r>
            <a:r>
              <a:rPr lang="ar-SA" sz="4000" b="1" dirty="0">
                <a:solidFill>
                  <a:srgbClr val="C00000"/>
                </a:solidFill>
                <a:cs typeface="B Titr" panose="00000700000000000000" pitchFamily="2" charset="-78"/>
              </a:rPr>
              <a:t>ي</a:t>
            </a:r>
            <a:r>
              <a:rPr lang="fa-IR" sz="4000" b="1" dirty="0">
                <a:solidFill>
                  <a:srgbClr val="C00000"/>
                </a:solidFill>
                <a:cs typeface="B Titr" panose="00000700000000000000" pitchFamily="2" charset="-78"/>
              </a:rPr>
              <a:t>ف ارتباط موثر</a:t>
            </a:r>
            <a:endParaRPr lang="en-US" sz="4000" b="1" dirty="0">
              <a:solidFill>
                <a:srgbClr val="C00000"/>
              </a:solidFill>
              <a:cs typeface="B Titr" panose="00000700000000000000" pitchFamily="2" charset="-78"/>
            </a:endParaRPr>
          </a:p>
        </p:txBody>
      </p:sp>
      <p:sp>
        <p:nvSpPr>
          <p:cNvPr id="232451" name="Rectangle 3"/>
          <p:cNvSpPr>
            <a:spLocks noGrp="1" noRot="1" noChangeArrowheads="1"/>
          </p:cNvSpPr>
          <p:nvPr>
            <p:ph sz="quarter" idx="4294967295"/>
          </p:nvPr>
        </p:nvSpPr>
        <p:spPr>
          <a:xfrm>
            <a:off x="1218709" y="1914896"/>
            <a:ext cx="9757756" cy="3971782"/>
          </a:xfrm>
          <a:prstGeom prst="rect">
            <a:avLst/>
          </a:prstGeom>
          <a:ln>
            <a:solidFill>
              <a:schemeClr val="bg1"/>
            </a:solidFill>
          </a:ln>
        </p:spPr>
        <p:txBody>
          <a:bodyPr>
            <a:noAutofit/>
          </a:bodyPr>
          <a:lstStyle/>
          <a:p>
            <a:pPr marL="319723" indent="0" algn="r" rtl="1">
              <a:lnSpc>
                <a:spcPct val="200000"/>
              </a:lnSpc>
              <a:buNone/>
            </a:pPr>
            <a:r>
              <a:rPr lang="fa-IR" sz="2200" b="1" dirty="0">
                <a:solidFill>
                  <a:schemeClr val="tx1"/>
                </a:solidFill>
                <a:cs typeface="B Nazanin" panose="00000400000000000000" pitchFamily="2" charset="-78"/>
              </a:rPr>
              <a:t>جر</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ان انتقال پ</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ام از فرستنده به گ</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رنده به شرط آنکه</a:t>
            </a:r>
            <a:r>
              <a:rPr lang="fa-IR" sz="2200" b="1" dirty="0" smtClean="0">
                <a:solidFill>
                  <a:schemeClr val="tx1"/>
                </a:solidFill>
                <a:cs typeface="B Nazanin" panose="00000400000000000000" pitchFamily="2" charset="-78"/>
              </a:rPr>
              <a:t>:</a:t>
            </a:r>
          </a:p>
          <a:p>
            <a:pPr marL="411163" algn="r" rtl="1">
              <a:lnSpc>
                <a:spcPct val="200000"/>
              </a:lnSpc>
              <a:buFont typeface="Wingdings" pitchFamily="2" charset="2"/>
              <a:buChar char=""/>
            </a:pPr>
            <a:r>
              <a:rPr lang="fa-IR" sz="2200" b="1" dirty="0" smtClean="0">
                <a:solidFill>
                  <a:schemeClr val="tx1"/>
                </a:solidFill>
                <a:cs typeface="B Nazanin" panose="00000400000000000000" pitchFamily="2" charset="-78"/>
              </a:rPr>
              <a:t>کل</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ه ذهن</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ات مورد نظر فرستنده به گ</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رنده پ</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ام انتقال </a:t>
            </a:r>
            <a:r>
              <a:rPr lang="ar-SA" sz="2200" b="1" dirty="0">
                <a:solidFill>
                  <a:schemeClr val="tx1"/>
                </a:solidFill>
                <a:cs typeface="B Nazanin" panose="00000400000000000000" pitchFamily="2" charset="-78"/>
              </a:rPr>
              <a:t>ي</a:t>
            </a:r>
            <a:r>
              <a:rPr lang="fa-IR" sz="2200" b="1" dirty="0" smtClean="0">
                <a:solidFill>
                  <a:schemeClr val="tx1"/>
                </a:solidFill>
                <a:cs typeface="B Nazanin" panose="00000400000000000000" pitchFamily="2" charset="-78"/>
              </a:rPr>
              <a:t>ابد.</a:t>
            </a:r>
          </a:p>
          <a:p>
            <a:pPr marL="411163" algn="r" rtl="1">
              <a:lnSpc>
                <a:spcPct val="200000"/>
              </a:lnSpc>
              <a:buFont typeface="Wingdings" pitchFamily="2" charset="2"/>
              <a:buChar char=""/>
            </a:pPr>
            <a:r>
              <a:rPr lang="fa-IR" sz="2200" b="1" dirty="0" smtClean="0">
                <a:solidFill>
                  <a:schemeClr val="tx1"/>
                </a:solidFill>
                <a:cs typeface="B Nazanin" panose="00000400000000000000" pitchFamily="2" charset="-78"/>
              </a:rPr>
              <a:t> </a:t>
            </a:r>
            <a:r>
              <a:rPr lang="fa-IR" sz="2200" b="1" dirty="0">
                <a:solidFill>
                  <a:schemeClr val="tx1"/>
                </a:solidFill>
                <a:cs typeface="B Nazanin" panose="00000400000000000000" pitchFamily="2" charset="-78"/>
              </a:rPr>
              <a:t>گ</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رنده پ</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ام همان چ</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ز</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 را در</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افته باشد که فرستنده پ</a:t>
            </a:r>
            <a:r>
              <a:rPr lang="ar-SA" sz="2200" b="1" dirty="0">
                <a:solidFill>
                  <a:schemeClr val="tx1"/>
                </a:solidFill>
                <a:cs typeface="B Nazanin" panose="00000400000000000000" pitchFamily="2" charset="-78"/>
              </a:rPr>
              <a:t>ي</a:t>
            </a:r>
            <a:r>
              <a:rPr lang="fa-IR" sz="2200" b="1" dirty="0" smtClean="0">
                <a:solidFill>
                  <a:schemeClr val="tx1"/>
                </a:solidFill>
                <a:cs typeface="B Nazanin" panose="00000400000000000000" pitchFamily="2" charset="-78"/>
              </a:rPr>
              <a:t>ام م</a:t>
            </a:r>
            <a:r>
              <a:rPr lang="ar-SA" sz="2200" b="1" dirty="0">
                <a:solidFill>
                  <a:schemeClr val="tx1"/>
                </a:solidFill>
                <a:cs typeface="B Nazanin" panose="00000400000000000000" pitchFamily="2" charset="-78"/>
              </a:rPr>
              <a:t>ي</a:t>
            </a:r>
            <a:r>
              <a:rPr lang="fa-IR" sz="2200" b="1" dirty="0">
                <a:solidFill>
                  <a:schemeClr val="tx1"/>
                </a:solidFill>
                <a:cs typeface="B Nazanin" panose="00000400000000000000" pitchFamily="2" charset="-78"/>
              </a:rPr>
              <a:t> </a:t>
            </a:r>
            <a:r>
              <a:rPr lang="fa-IR" sz="2200" b="1" dirty="0" smtClean="0">
                <a:solidFill>
                  <a:schemeClr val="tx1"/>
                </a:solidFill>
                <a:cs typeface="B Nazanin" panose="00000400000000000000" pitchFamily="2" charset="-78"/>
              </a:rPr>
              <a:t>خواسته. </a:t>
            </a:r>
          </a:p>
          <a:p>
            <a:pPr marL="411163" algn="r" rtl="1">
              <a:lnSpc>
                <a:spcPct val="200000"/>
              </a:lnSpc>
              <a:buFont typeface="Wingdings" pitchFamily="2" charset="2"/>
              <a:buChar char=""/>
            </a:pPr>
            <a:r>
              <a:rPr lang="fa-IR" sz="2200" b="1" dirty="0">
                <a:solidFill>
                  <a:schemeClr val="tx1"/>
                </a:solidFill>
                <a:cs typeface="B Nazanin" panose="00000400000000000000" pitchFamily="2" charset="-78"/>
              </a:rPr>
              <a:t>هر گونه اشكال در انتقال پيام مي تواند باعث اختلال در ارتباط و يا سوء تفاهم شود.</a:t>
            </a:r>
            <a:endParaRPr lang="en-US" sz="2200" b="1" dirty="0">
              <a:solidFill>
                <a:schemeClr val="tx1"/>
              </a:solidFill>
              <a:cs typeface="B Nazanin" panose="00000400000000000000" pitchFamily="2" charset="-78"/>
            </a:endParaRPr>
          </a:p>
          <a:p>
            <a:pPr marL="228283" indent="0" algn="r" rtl="1">
              <a:lnSpc>
                <a:spcPct val="200000"/>
              </a:lnSpc>
              <a:buNone/>
            </a:pPr>
            <a:r>
              <a:rPr lang="fa-IR" sz="2200" b="1" dirty="0" smtClean="0">
                <a:solidFill>
                  <a:schemeClr val="tx1"/>
                </a:solidFill>
                <a:cs typeface="B Nazanin" panose="00000400000000000000" pitchFamily="2" charset="-78"/>
              </a:rPr>
              <a:t>                                                                            </a:t>
            </a:r>
            <a:endParaRPr lang="fa-IR" sz="2200" b="1" dirty="0">
              <a:solidFill>
                <a:schemeClr val="tx1"/>
              </a:solidFill>
              <a:cs typeface="B Nazanin" panose="00000400000000000000" pitchFamily="2" charset="-78"/>
            </a:endParaRPr>
          </a:p>
          <a:p>
            <a:pPr marL="411163" algn="just" rtl="1">
              <a:lnSpc>
                <a:spcPct val="200000"/>
              </a:lnSpc>
              <a:buNone/>
            </a:pPr>
            <a:r>
              <a:rPr lang="fa-IR" sz="2200" b="1" dirty="0">
                <a:solidFill>
                  <a:schemeClr val="tx1"/>
                </a:solidFill>
                <a:cs typeface="B Nazanin" panose="00000400000000000000" pitchFamily="2" charset="-78"/>
              </a:rPr>
              <a:t> </a:t>
            </a:r>
          </a:p>
        </p:txBody>
      </p:sp>
      <p:sp>
        <p:nvSpPr>
          <p:cNvPr id="2" name="Footer Placeholder 1"/>
          <p:cNvSpPr>
            <a:spLocks noGrp="1"/>
          </p:cNvSpPr>
          <p:nvPr>
            <p:ph type="ftr" sz="quarter" idx="11"/>
          </p:nvPr>
        </p:nvSpPr>
        <p:spPr/>
        <p:txBody>
          <a:bodyPr/>
          <a:lstStyle/>
          <a:p>
            <a:r>
              <a:rPr lang="en-US" smtClean="0"/>
              <a:t>Anahita Babak, MD</a:t>
            </a:r>
            <a:endParaRPr lang="en-US"/>
          </a:p>
        </p:txBody>
      </p:sp>
      <p:sp>
        <p:nvSpPr>
          <p:cNvPr id="3" name="Slide Number Placeholder 2"/>
          <p:cNvSpPr>
            <a:spLocks noGrp="1"/>
          </p:cNvSpPr>
          <p:nvPr>
            <p:ph type="sldNum" sz="quarter" idx="12"/>
          </p:nvPr>
        </p:nvSpPr>
        <p:spPr/>
        <p:txBody>
          <a:bodyPr/>
          <a:lstStyle/>
          <a:p>
            <a:fld id="{6212D43E-A94F-4CE9-A705-9ABEBCFBDBEE}" type="slidenum">
              <a:rPr lang="en-US" smtClean="0"/>
              <a:t>5</a:t>
            </a:fld>
            <a:endParaRPr lang="en-US"/>
          </a:p>
        </p:txBody>
      </p:sp>
    </p:spTree>
    <p:extLst>
      <p:ext uri="{BB962C8B-B14F-4D97-AF65-F5344CB8AC3E}">
        <p14:creationId xmlns:p14="http://schemas.microsoft.com/office/powerpoint/2010/main" val="3417795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387" y="0"/>
            <a:ext cx="10058400" cy="1215626"/>
          </a:xfrm>
        </p:spPr>
        <p:txBody>
          <a:bodyPr>
            <a:normAutofit/>
          </a:bodyPr>
          <a:lstStyle/>
          <a:p>
            <a:r>
              <a:rPr lang="en-US" sz="4000" b="1" dirty="0">
                <a:solidFill>
                  <a:srgbClr val="C00000"/>
                </a:solidFill>
                <a:latin typeface="Arial Black" panose="020B0A04020102020204" pitchFamily="34" charset="0"/>
              </a:rPr>
              <a:t>Three Vs of Communication</a:t>
            </a:r>
            <a:endParaRPr lang="en-US" sz="4000" dirty="0">
              <a:solidFill>
                <a:srgbClr val="C00000"/>
              </a:solidFill>
              <a:latin typeface="Arial Black" panose="020B0A04020102020204" pitchFamily="34" charset="0"/>
            </a:endParaRPr>
          </a:p>
        </p:txBody>
      </p:sp>
      <p:sp>
        <p:nvSpPr>
          <p:cNvPr id="4" name="Footer Placeholder 3"/>
          <p:cNvSpPr>
            <a:spLocks noGrp="1"/>
          </p:cNvSpPr>
          <p:nvPr>
            <p:ph type="ftr" sz="quarter" idx="11"/>
          </p:nvPr>
        </p:nvSpPr>
        <p:spPr/>
        <p:txBody>
          <a:bodyPr/>
          <a:lstStyle/>
          <a:p>
            <a:r>
              <a:rPr lang="en-US" smtClean="0"/>
              <a:t>Anahita Babak, MD</a:t>
            </a:r>
            <a:endParaRPr lang="en-US"/>
          </a:p>
        </p:txBody>
      </p:sp>
      <p:sp>
        <p:nvSpPr>
          <p:cNvPr id="5" name="Slide Number Placeholder 4"/>
          <p:cNvSpPr>
            <a:spLocks noGrp="1"/>
          </p:cNvSpPr>
          <p:nvPr>
            <p:ph type="sldNum" sz="quarter" idx="12"/>
          </p:nvPr>
        </p:nvSpPr>
        <p:spPr/>
        <p:txBody>
          <a:bodyPr/>
          <a:lstStyle/>
          <a:p>
            <a:fld id="{6212D43E-A94F-4CE9-A705-9ABEBCFBDBEE}" type="slidenum">
              <a:rPr lang="en-US" smtClean="0"/>
              <a:t>6</a:t>
            </a:fld>
            <a:endParaRPr lang="en-US"/>
          </a:p>
        </p:txBody>
      </p:sp>
      <p:graphicFrame>
        <p:nvGraphicFramePr>
          <p:cNvPr id="6" name="Content Placeholder 11"/>
          <p:cNvGraphicFramePr>
            <a:graphicFrameLocks noGrp="1"/>
          </p:cNvGraphicFramePr>
          <p:nvPr>
            <p:ph idx="1"/>
            <p:extLst/>
          </p:nvPr>
        </p:nvGraphicFramePr>
        <p:xfrm>
          <a:off x="771526" y="1400175"/>
          <a:ext cx="10244138" cy="4957763"/>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337457" y="2166257"/>
            <a:ext cx="2198914" cy="400110"/>
          </a:xfrm>
          <a:prstGeom prst="rect">
            <a:avLst/>
          </a:prstGeom>
          <a:solidFill>
            <a:schemeClr val="accent6"/>
          </a:solidFill>
        </p:spPr>
        <p:txBody>
          <a:bodyPr wrap="square" rtlCol="0">
            <a:spAutoFit/>
          </a:bodyPr>
          <a:lstStyle/>
          <a:p>
            <a:r>
              <a:rPr lang="en-US" sz="2000" b="1" dirty="0" smtClean="0">
                <a:solidFill>
                  <a:srgbClr val="FFFF00"/>
                </a:solidFill>
              </a:rPr>
              <a:t>How you looked</a:t>
            </a:r>
            <a:endParaRPr lang="en-US" sz="2000" b="1" dirty="0">
              <a:solidFill>
                <a:srgbClr val="FFFF00"/>
              </a:solidFill>
            </a:endParaRPr>
          </a:p>
        </p:txBody>
      </p:sp>
      <p:sp>
        <p:nvSpPr>
          <p:cNvPr id="7" name="TextBox 6"/>
          <p:cNvSpPr txBox="1"/>
          <p:nvPr/>
        </p:nvSpPr>
        <p:spPr>
          <a:xfrm>
            <a:off x="337457" y="2960914"/>
            <a:ext cx="2198914" cy="400110"/>
          </a:xfrm>
          <a:prstGeom prst="rect">
            <a:avLst/>
          </a:prstGeom>
          <a:solidFill>
            <a:schemeClr val="accent5">
              <a:lumMod val="60000"/>
              <a:lumOff val="40000"/>
            </a:schemeClr>
          </a:solidFill>
        </p:spPr>
        <p:txBody>
          <a:bodyPr wrap="square" rtlCol="0">
            <a:spAutoFit/>
          </a:bodyPr>
          <a:lstStyle/>
          <a:p>
            <a:r>
              <a:rPr lang="en-US" sz="2000" b="1" dirty="0">
                <a:solidFill>
                  <a:srgbClr val="FFC000"/>
                </a:solidFill>
              </a:rPr>
              <a:t>How </a:t>
            </a:r>
            <a:r>
              <a:rPr lang="en-US" sz="2000" b="1" dirty="0" smtClean="0">
                <a:solidFill>
                  <a:srgbClr val="FFC000"/>
                </a:solidFill>
              </a:rPr>
              <a:t>you sounded</a:t>
            </a:r>
            <a:endParaRPr lang="en-US" sz="2000" dirty="0">
              <a:solidFill>
                <a:srgbClr val="FFC000"/>
              </a:solidFill>
            </a:endParaRPr>
          </a:p>
        </p:txBody>
      </p:sp>
      <p:sp>
        <p:nvSpPr>
          <p:cNvPr id="8" name="TextBox 7"/>
          <p:cNvSpPr txBox="1"/>
          <p:nvPr/>
        </p:nvSpPr>
        <p:spPr>
          <a:xfrm>
            <a:off x="337457" y="3897086"/>
            <a:ext cx="2198914" cy="400110"/>
          </a:xfrm>
          <a:prstGeom prst="rect">
            <a:avLst/>
          </a:prstGeom>
          <a:solidFill>
            <a:schemeClr val="accent1"/>
          </a:solidFill>
        </p:spPr>
        <p:txBody>
          <a:bodyPr wrap="square" rtlCol="0">
            <a:spAutoFit/>
          </a:bodyPr>
          <a:lstStyle/>
          <a:p>
            <a:r>
              <a:rPr lang="en-US" sz="2000" b="1" dirty="0" smtClean="0">
                <a:solidFill>
                  <a:schemeClr val="bg1"/>
                </a:solidFill>
              </a:rPr>
              <a:t>What you said</a:t>
            </a:r>
            <a:endParaRPr lang="en-US" sz="2000" b="1" dirty="0">
              <a:solidFill>
                <a:schemeClr val="bg1"/>
              </a:solidFill>
            </a:endParaRPr>
          </a:p>
        </p:txBody>
      </p:sp>
    </p:spTree>
    <p:extLst>
      <p:ext uri="{BB962C8B-B14F-4D97-AF65-F5344CB8AC3E}">
        <p14:creationId xmlns:p14="http://schemas.microsoft.com/office/powerpoint/2010/main" val="2952975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smtClean="0">
                <a:solidFill>
                  <a:srgbClr val="C00000"/>
                </a:solidFill>
                <a:cs typeface="B Titr" panose="00000700000000000000" pitchFamily="2" charset="-78"/>
              </a:rPr>
              <a:t>فرایند ارتباط</a:t>
            </a:r>
            <a:r>
              <a:rPr lang="fa-IR" sz="4000" b="1" dirty="0">
                <a:solidFill>
                  <a:srgbClr val="C00000"/>
                </a:solidFill>
                <a:cs typeface="B Titr" panose="00000700000000000000" pitchFamily="2" charset="-78"/>
              </a:rPr>
              <a:t/>
            </a:r>
            <a:br>
              <a:rPr lang="fa-IR" sz="4000" b="1" dirty="0">
                <a:solidFill>
                  <a:srgbClr val="C00000"/>
                </a:solidFill>
                <a:cs typeface="B Titr" panose="00000700000000000000" pitchFamily="2" charset="-78"/>
              </a:rPr>
            </a:br>
            <a:endParaRPr lang="en-US" sz="4000" b="1"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Anahita Babak, MD</a:t>
            </a:r>
            <a:endParaRPr lang="en-US"/>
          </a:p>
        </p:txBody>
      </p:sp>
      <p:sp>
        <p:nvSpPr>
          <p:cNvPr id="7" name="Slide Number Placeholder 6"/>
          <p:cNvSpPr>
            <a:spLocks noGrp="1"/>
          </p:cNvSpPr>
          <p:nvPr>
            <p:ph type="sldNum" sz="quarter" idx="12"/>
          </p:nvPr>
        </p:nvSpPr>
        <p:spPr/>
        <p:txBody>
          <a:bodyPr/>
          <a:lstStyle/>
          <a:p>
            <a:fld id="{C33DDC66-F45D-496B-948D-21EF885CA883}" type="slidenum">
              <a:rPr lang="en-US" smtClean="0"/>
              <a:t>7</a:t>
            </a:fld>
            <a:endParaRPr lang="en-US"/>
          </a:p>
        </p:txBody>
      </p:sp>
      <p:pic>
        <p:nvPicPr>
          <p:cNvPr id="9" name="Picture 8"/>
          <p:cNvPicPr>
            <a:picLocks noChangeAspect="1"/>
          </p:cNvPicPr>
          <p:nvPr/>
        </p:nvPicPr>
        <p:blipFill>
          <a:blip r:embed="rId2"/>
          <a:stretch>
            <a:fillRect/>
          </a:stretch>
        </p:blipFill>
        <p:spPr>
          <a:xfrm>
            <a:off x="3348507" y="1845734"/>
            <a:ext cx="5628068" cy="4097047"/>
          </a:xfrm>
          <a:prstGeom prst="rect">
            <a:avLst/>
          </a:prstGeom>
        </p:spPr>
      </p:pic>
      <p:pic>
        <p:nvPicPr>
          <p:cNvPr id="10" name="Picture 9"/>
          <p:cNvPicPr>
            <a:picLocks noChangeAspect="1"/>
          </p:cNvPicPr>
          <p:nvPr/>
        </p:nvPicPr>
        <p:blipFill>
          <a:blip r:embed="rId3"/>
          <a:stretch>
            <a:fillRect/>
          </a:stretch>
        </p:blipFill>
        <p:spPr>
          <a:xfrm>
            <a:off x="4855336" y="647211"/>
            <a:ext cx="2678806" cy="1559132"/>
          </a:xfrm>
          <a:prstGeom prst="rect">
            <a:avLst/>
          </a:prstGeom>
        </p:spPr>
      </p:pic>
      <p:sp>
        <p:nvSpPr>
          <p:cNvPr id="11" name="TextBox 10"/>
          <p:cNvSpPr txBox="1"/>
          <p:nvPr/>
        </p:nvSpPr>
        <p:spPr>
          <a:xfrm>
            <a:off x="4955147" y="5866489"/>
            <a:ext cx="2479184" cy="369332"/>
          </a:xfrm>
          <a:prstGeom prst="rect">
            <a:avLst/>
          </a:prstGeom>
          <a:noFill/>
        </p:spPr>
        <p:txBody>
          <a:bodyPr wrap="square" rtlCol="0">
            <a:spAutoFit/>
          </a:bodyPr>
          <a:lstStyle/>
          <a:p>
            <a:pPr algn="r" rtl="1"/>
            <a:r>
              <a:rPr lang="fa-IR" dirty="0" smtClean="0">
                <a:cs typeface="B Titr" panose="00000700000000000000" pitchFamily="2" charset="-78"/>
              </a:rPr>
              <a:t>زمینه، محیط و بستر ارتباط</a:t>
            </a:r>
            <a:endParaRPr lang="en-US" dirty="0">
              <a:cs typeface="B Titr" panose="00000700000000000000" pitchFamily="2" charset="-78"/>
            </a:endParaRPr>
          </a:p>
        </p:txBody>
      </p:sp>
    </p:spTree>
    <p:extLst>
      <p:ext uri="{BB962C8B-B14F-4D97-AF65-F5344CB8AC3E}">
        <p14:creationId xmlns:p14="http://schemas.microsoft.com/office/powerpoint/2010/main" val="16823840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6670" y="329899"/>
            <a:ext cx="8911687" cy="965501"/>
          </a:xfrm>
        </p:spPr>
        <p:txBody>
          <a:bodyPr>
            <a:normAutofit/>
          </a:bodyPr>
          <a:lstStyle/>
          <a:p>
            <a:pPr algn="ctr" rtl="1"/>
            <a:r>
              <a:rPr lang="fa-IR" sz="4000" b="1" dirty="0">
                <a:solidFill>
                  <a:srgbClr val="C00000"/>
                </a:solidFill>
                <a:cs typeface="B Titr" panose="00000700000000000000" pitchFamily="2" charset="-78"/>
              </a:rPr>
              <a:t>موانع برقراری ارتباط موثر</a:t>
            </a:r>
            <a:endParaRPr lang="en-US" sz="4000" dirty="0">
              <a:solidFill>
                <a:srgbClr val="C00000"/>
              </a:solidFill>
              <a:cs typeface="B Titr" panose="00000700000000000000" pitchFamily="2" charset="-78"/>
            </a:endParaRPr>
          </a:p>
        </p:txBody>
      </p:sp>
      <p:graphicFrame>
        <p:nvGraphicFramePr>
          <p:cNvPr id="5" name="Content Placeholder 4"/>
          <p:cNvGraphicFramePr>
            <a:graphicFrameLocks noGrp="1"/>
          </p:cNvGraphicFramePr>
          <p:nvPr>
            <p:ph idx="1"/>
            <p:extLst/>
          </p:nvPr>
        </p:nvGraphicFramePr>
        <p:xfrm>
          <a:off x="1385453" y="1610789"/>
          <a:ext cx="9952904" cy="4433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
        <p:nvSpPr>
          <p:cNvPr id="6" name="TextBox 5"/>
          <p:cNvSpPr txBox="1"/>
          <p:nvPr/>
        </p:nvSpPr>
        <p:spPr>
          <a:xfrm>
            <a:off x="4947033" y="3054927"/>
            <a:ext cx="6289963" cy="1077218"/>
          </a:xfrm>
          <a:prstGeom prst="rect">
            <a:avLst/>
          </a:prstGeom>
          <a:solidFill>
            <a:srgbClr val="CCECFF"/>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lvl="0" indent="-285750" algn="r" rtl="1">
              <a:buFont typeface="Arial" panose="020B0604020202020204" pitchFamily="34" charset="0"/>
              <a:buChar char="•"/>
            </a:pPr>
            <a:r>
              <a:rPr lang="fa-IR" sz="1600" b="1" dirty="0">
                <a:cs typeface="B Nazanin" panose="00000400000000000000" pitchFamily="2" charset="-78"/>
              </a:rPr>
              <a:t>تفاوت </a:t>
            </a:r>
            <a:r>
              <a:rPr lang="fa-IR" sz="1600" b="1" dirty="0" smtClean="0">
                <a:cs typeface="B Nazanin" panose="00000400000000000000" pitchFamily="2" charset="-78"/>
              </a:rPr>
              <a:t>نگرشی، فرهنگی</a:t>
            </a:r>
            <a:endParaRPr lang="en-US" sz="1600" b="1" dirty="0">
              <a:cs typeface="B Nazanin" panose="00000400000000000000" pitchFamily="2" charset="-78"/>
            </a:endParaRPr>
          </a:p>
          <a:p>
            <a:pPr marL="285750" lvl="0" indent="-285750" algn="r" rtl="1">
              <a:buFont typeface="Arial" panose="020B0604020202020204" pitchFamily="34" charset="0"/>
              <a:buChar char="•"/>
            </a:pPr>
            <a:r>
              <a:rPr lang="fa-IR" sz="1600" b="1" dirty="0">
                <a:cs typeface="B Nazanin" panose="00000400000000000000" pitchFamily="2" charset="-78"/>
              </a:rPr>
              <a:t>تفاوت های </a:t>
            </a:r>
            <a:r>
              <a:rPr lang="fa-IR" sz="1600" b="1" dirty="0" smtClean="0">
                <a:cs typeface="B Nazanin" panose="00000400000000000000" pitchFamily="2" charset="-78"/>
              </a:rPr>
              <a:t>دموگرافیک مثل سن و جنس</a:t>
            </a:r>
            <a:endParaRPr lang="en-US" sz="1600" b="1" dirty="0">
              <a:cs typeface="B Nazanin" panose="00000400000000000000" pitchFamily="2" charset="-78"/>
            </a:endParaRPr>
          </a:p>
          <a:p>
            <a:pPr marL="285750" lvl="0" indent="-285750" algn="r" rtl="1">
              <a:buFont typeface="Arial" panose="020B0604020202020204" pitchFamily="34" charset="0"/>
              <a:buChar char="•"/>
            </a:pPr>
            <a:r>
              <a:rPr lang="fa-IR" sz="1600" b="1" dirty="0">
                <a:cs typeface="B Nazanin" panose="00000400000000000000" pitchFamily="2" charset="-78"/>
              </a:rPr>
              <a:t>فقدان تجربه و دیدگاه مشترک</a:t>
            </a:r>
            <a:endParaRPr lang="en-US" sz="1600" b="1" dirty="0">
              <a:cs typeface="B Nazanin" panose="00000400000000000000" pitchFamily="2" charset="-78"/>
            </a:endParaRPr>
          </a:p>
          <a:p>
            <a:pPr marL="285750" indent="-285750" algn="r" rtl="1">
              <a:buFont typeface="Arial" panose="020B0604020202020204" pitchFamily="34" charset="0"/>
              <a:buChar char="•"/>
            </a:pPr>
            <a:r>
              <a:rPr lang="fa-IR" sz="1600" b="1" dirty="0">
                <a:cs typeface="B Nazanin" panose="00000400000000000000" pitchFamily="2" charset="-78"/>
              </a:rPr>
              <a:t>ذهن </a:t>
            </a:r>
            <a:r>
              <a:rPr lang="fa-IR" sz="1600" b="1" dirty="0" smtClean="0">
                <a:cs typeface="B Nazanin" panose="00000400000000000000" pitchFamily="2" charset="-78"/>
              </a:rPr>
              <a:t>خوانی، نتیجه </a:t>
            </a:r>
            <a:r>
              <a:rPr lang="fa-IR" sz="1600" b="1" dirty="0">
                <a:cs typeface="B Nazanin" panose="00000400000000000000" pitchFamily="2" charset="-78"/>
              </a:rPr>
              <a:t>گیری زودرس</a:t>
            </a:r>
            <a:endParaRPr lang="en-US" sz="1600" b="1" dirty="0">
              <a:cs typeface="B Nazanin" panose="00000400000000000000" pitchFamily="2" charset="-78"/>
            </a:endParaRPr>
          </a:p>
        </p:txBody>
      </p:sp>
      <p:sp>
        <p:nvSpPr>
          <p:cNvPr id="3" name="Footer Placeholder 2"/>
          <p:cNvSpPr>
            <a:spLocks noGrp="1"/>
          </p:cNvSpPr>
          <p:nvPr>
            <p:ph type="ftr" sz="quarter" idx="11"/>
          </p:nvPr>
        </p:nvSpPr>
        <p:spPr/>
        <p:txBody>
          <a:bodyPr/>
          <a:lstStyle/>
          <a:p>
            <a:r>
              <a:rPr lang="en-US" smtClean="0"/>
              <a:t>Anahita Babak, MD</a:t>
            </a:r>
            <a:endParaRPr lang="en-US"/>
          </a:p>
        </p:txBody>
      </p:sp>
    </p:spTree>
    <p:extLst>
      <p:ext uri="{BB962C8B-B14F-4D97-AF65-F5344CB8AC3E}">
        <p14:creationId xmlns:p14="http://schemas.microsoft.com/office/powerpoint/2010/main" val="1127642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90252"/>
          </a:xfrm>
        </p:spPr>
        <p:txBody>
          <a:bodyPr>
            <a:normAutofit/>
          </a:bodyPr>
          <a:lstStyle/>
          <a:p>
            <a:pPr algn="ctr" rtl="1"/>
            <a:r>
              <a:rPr lang="fa-IR" altLang="en-US" sz="4000" b="1" dirty="0">
                <a:solidFill>
                  <a:srgbClr val="C00000"/>
                </a:solidFill>
                <a:cs typeface="B Titr" panose="00000700000000000000" pitchFamily="2" charset="-78"/>
              </a:rPr>
              <a:t>توصیه های کلی برای بهتر کردن ارتباط کلامی</a:t>
            </a:r>
            <a:endParaRPr lang="en-US" sz="4000" dirty="0"/>
          </a:p>
        </p:txBody>
      </p:sp>
      <p:sp>
        <p:nvSpPr>
          <p:cNvPr id="3" name="Content Placeholder 2"/>
          <p:cNvSpPr>
            <a:spLocks noGrp="1"/>
          </p:cNvSpPr>
          <p:nvPr>
            <p:ph sz="half" idx="1"/>
          </p:nvPr>
        </p:nvSpPr>
        <p:spPr/>
        <p:txBody>
          <a:bodyPr/>
          <a:lstStyle/>
          <a:p>
            <a:pPr algn="r" rtl="1">
              <a:lnSpc>
                <a:spcPct val="150000"/>
              </a:lnSpc>
              <a:buFont typeface="Wingdings" panose="05000000000000000000" pitchFamily="2" charset="2"/>
              <a:buChar char="q"/>
            </a:pPr>
            <a:r>
              <a:rPr lang="fa-IR" altLang="en-US" b="1" dirty="0" smtClean="0">
                <a:cs typeface="B Nazanin" panose="00000400000000000000" pitchFamily="2" charset="-78"/>
              </a:rPr>
              <a:t>خود </a:t>
            </a:r>
            <a:r>
              <a:rPr lang="fa-IR" altLang="en-US" b="1" dirty="0">
                <a:cs typeface="B Nazanin" panose="00000400000000000000" pitchFamily="2" charset="-78"/>
              </a:rPr>
              <a:t>را بجای شنونده گذاشته و احساس او را در نظر بگیرید.</a:t>
            </a:r>
          </a:p>
          <a:p>
            <a:pPr algn="r" rtl="1">
              <a:lnSpc>
                <a:spcPct val="150000"/>
              </a:lnSpc>
              <a:buFont typeface="Wingdings" panose="05000000000000000000" pitchFamily="2" charset="2"/>
              <a:buChar char="q"/>
            </a:pPr>
            <a:r>
              <a:rPr lang="fa-IR" altLang="en-US" b="1" dirty="0">
                <a:cs typeface="B Nazanin" panose="00000400000000000000" pitchFamily="2" charset="-78"/>
              </a:rPr>
              <a:t>از واژه های تعمیمی همیشه و هرگز کمتر استفاده کنید.</a:t>
            </a:r>
          </a:p>
          <a:p>
            <a:pPr algn="r" rtl="1">
              <a:lnSpc>
                <a:spcPct val="150000"/>
              </a:lnSpc>
              <a:buFont typeface="Wingdings" panose="05000000000000000000" pitchFamily="2" charset="2"/>
              <a:buChar char="q"/>
            </a:pPr>
            <a:r>
              <a:rPr lang="fa-IR" altLang="en-US" b="1" dirty="0">
                <a:cs typeface="B Nazanin" panose="00000400000000000000" pitchFamily="2" charset="-78"/>
              </a:rPr>
              <a:t>نصیحت نکنید.</a:t>
            </a:r>
          </a:p>
          <a:p>
            <a:pPr algn="r" rtl="1">
              <a:lnSpc>
                <a:spcPct val="150000"/>
              </a:lnSpc>
              <a:buFont typeface="Wingdings" panose="05000000000000000000" pitchFamily="2" charset="2"/>
              <a:buChar char="q"/>
            </a:pPr>
            <a:r>
              <a:rPr lang="ar-SA" altLang="en-US" b="1" dirty="0">
                <a:cs typeface="B Nazanin" panose="00000400000000000000" pitchFamily="2" charset="-78"/>
              </a:rPr>
              <a:t>از كلمات و جملات مثبت و مناسب</a:t>
            </a:r>
            <a:r>
              <a:rPr lang="fa-IR" altLang="en-US" b="1" dirty="0">
                <a:cs typeface="B Nazanin" panose="00000400000000000000" pitchFamily="2" charset="-78"/>
              </a:rPr>
              <a:t> </a:t>
            </a:r>
            <a:r>
              <a:rPr lang="ar-SA" altLang="en-US" b="1" dirty="0">
                <a:cs typeface="B Nazanin" panose="00000400000000000000" pitchFamily="2" charset="-78"/>
              </a:rPr>
              <a:t>استفاده</a:t>
            </a:r>
            <a:r>
              <a:rPr lang="fa-IR" altLang="en-US" b="1" dirty="0">
                <a:cs typeface="B Nazanin" panose="00000400000000000000" pitchFamily="2" charset="-78"/>
              </a:rPr>
              <a:t> کنید.</a:t>
            </a:r>
            <a:endParaRPr lang="en-US" altLang="en-US" b="1" dirty="0">
              <a:cs typeface="B Nazanin" panose="00000400000000000000" pitchFamily="2" charset="-78"/>
            </a:endParaRPr>
          </a:p>
          <a:p>
            <a:endParaRPr lang="en-US" dirty="0"/>
          </a:p>
        </p:txBody>
      </p:sp>
      <p:sp>
        <p:nvSpPr>
          <p:cNvPr id="4" name="Content Placeholder 3"/>
          <p:cNvSpPr>
            <a:spLocks noGrp="1"/>
          </p:cNvSpPr>
          <p:nvPr>
            <p:ph sz="half" idx="2"/>
          </p:nvPr>
        </p:nvSpPr>
        <p:spPr/>
        <p:txBody>
          <a:bodyPr/>
          <a:lstStyle/>
          <a:p>
            <a:pPr algn="r" rtl="1">
              <a:lnSpc>
                <a:spcPct val="150000"/>
              </a:lnSpc>
              <a:buFont typeface="Wingdings" panose="05000000000000000000" pitchFamily="2" charset="2"/>
              <a:buChar char="q"/>
            </a:pPr>
            <a:r>
              <a:rPr lang="fa-IR" altLang="en-US" b="1" dirty="0">
                <a:cs typeface="B Nazanin" panose="00000400000000000000" pitchFamily="2" charset="-78"/>
              </a:rPr>
              <a:t>به طور مداوم و پشت سر هم صحبت نکنید.</a:t>
            </a:r>
          </a:p>
          <a:p>
            <a:pPr algn="r" rtl="1">
              <a:lnSpc>
                <a:spcPct val="150000"/>
              </a:lnSpc>
              <a:buFont typeface="Wingdings" panose="05000000000000000000" pitchFamily="2" charset="2"/>
              <a:buChar char="q"/>
            </a:pPr>
            <a:r>
              <a:rPr lang="fa-IR" altLang="en-US" b="1" dirty="0">
                <a:cs typeface="B Nazanin" panose="00000400000000000000" pitchFamily="2" charset="-78"/>
              </a:rPr>
              <a:t>آن چه را می گویید روشن و واضح بیان کنید.</a:t>
            </a:r>
          </a:p>
          <a:p>
            <a:pPr algn="r" rtl="1">
              <a:lnSpc>
                <a:spcPct val="150000"/>
              </a:lnSpc>
              <a:buFont typeface="Wingdings" panose="05000000000000000000" pitchFamily="2" charset="2"/>
              <a:buChar char="q"/>
            </a:pPr>
            <a:r>
              <a:rPr lang="fa-IR" altLang="en-US" b="1" dirty="0">
                <a:cs typeface="B Nazanin" panose="00000400000000000000" pitchFamily="2" charset="-78"/>
              </a:rPr>
              <a:t>با بیان جزئیات خسته کننده صحبت را به درازا نکشید.</a:t>
            </a:r>
          </a:p>
          <a:p>
            <a:pPr algn="r" rtl="1">
              <a:lnSpc>
                <a:spcPct val="150000"/>
              </a:lnSpc>
              <a:buFont typeface="Wingdings" panose="05000000000000000000" pitchFamily="2" charset="2"/>
              <a:buChar char="q"/>
            </a:pPr>
            <a:r>
              <a:rPr lang="fa-IR" altLang="en-US" b="1" dirty="0">
                <a:cs typeface="B Nazanin" panose="00000400000000000000" pitchFamily="2" charset="-78"/>
              </a:rPr>
              <a:t>بین آنچه می گویید و تن و آهنگ صدایتان هماهنگی برقرار کنید</a:t>
            </a:r>
            <a:r>
              <a:rPr lang="fa-IR" altLang="en-US" b="1" dirty="0" smtClean="0">
                <a:cs typeface="B Nazanin" panose="00000400000000000000" pitchFamily="2" charset="-78"/>
              </a:rPr>
              <a:t>.</a:t>
            </a:r>
          </a:p>
          <a:p>
            <a:pPr algn="r" rtl="1">
              <a:lnSpc>
                <a:spcPct val="150000"/>
              </a:lnSpc>
              <a:buFont typeface="Wingdings" panose="05000000000000000000" pitchFamily="2" charset="2"/>
              <a:buChar char="q"/>
            </a:pPr>
            <a:r>
              <a:rPr lang="fa-IR" altLang="en-US" b="1" dirty="0">
                <a:cs typeface="B Nazanin" panose="00000400000000000000" pitchFamily="2" charset="-78"/>
              </a:rPr>
              <a:t>به شنونده نگاه کنید.</a:t>
            </a:r>
          </a:p>
          <a:p>
            <a:pPr algn="r" rtl="1">
              <a:lnSpc>
                <a:spcPct val="150000"/>
              </a:lnSpc>
              <a:buFont typeface="Wingdings" panose="05000000000000000000" pitchFamily="2" charset="2"/>
              <a:buChar char="q"/>
            </a:pPr>
            <a:endParaRPr lang="fa-IR" altLang="en-US" b="1" dirty="0">
              <a:cs typeface="B Nazanin" panose="00000400000000000000" pitchFamily="2" charset="-78"/>
            </a:endParaRPr>
          </a:p>
          <a:p>
            <a:endParaRPr lang="en-US" dirty="0"/>
          </a:p>
        </p:txBody>
      </p:sp>
      <p:sp>
        <p:nvSpPr>
          <p:cNvPr id="5" name="Footer Placeholder 4"/>
          <p:cNvSpPr>
            <a:spLocks noGrp="1"/>
          </p:cNvSpPr>
          <p:nvPr>
            <p:ph type="ftr" sz="quarter" idx="11"/>
          </p:nvPr>
        </p:nvSpPr>
        <p:spPr/>
        <p:txBody>
          <a:bodyPr/>
          <a:lstStyle/>
          <a:p>
            <a:r>
              <a:rPr lang="en-US" smtClean="0"/>
              <a:t>Anahita Babak, MD</a:t>
            </a:r>
            <a:endParaRPr lang="en-US"/>
          </a:p>
        </p:txBody>
      </p:sp>
      <p:sp>
        <p:nvSpPr>
          <p:cNvPr id="6" name="Slide Number Placeholder 5"/>
          <p:cNvSpPr>
            <a:spLocks noGrp="1"/>
          </p:cNvSpPr>
          <p:nvPr>
            <p:ph type="sldNum" sz="quarter" idx="12"/>
          </p:nvPr>
        </p:nvSpPr>
        <p:spPr/>
        <p:txBody>
          <a:bodyPr/>
          <a:lstStyle/>
          <a:p>
            <a:fld id="{C33DDC66-F45D-496B-948D-21EF885CA883}" type="slidenum">
              <a:rPr lang="en-US" smtClean="0"/>
              <a:t>9</a:t>
            </a:fld>
            <a:endParaRPr lang="en-US"/>
          </a:p>
        </p:txBody>
      </p:sp>
    </p:spTree>
    <p:extLst>
      <p:ext uri="{BB962C8B-B14F-4D97-AF65-F5344CB8AC3E}">
        <p14:creationId xmlns:p14="http://schemas.microsoft.com/office/powerpoint/2010/main" val="3501680602"/>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680</TotalTime>
  <Words>2463</Words>
  <Application>Microsoft Office PowerPoint</Application>
  <PresentationFormat>Widescreen</PresentationFormat>
  <Paragraphs>321</Paragraphs>
  <Slides>34</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34</vt:i4>
      </vt:variant>
    </vt:vector>
  </HeadingPairs>
  <TitlesOfParts>
    <vt:vector size="47" baseType="lpstr">
      <vt:lpstr>Arial</vt:lpstr>
      <vt:lpstr>Arial Black</vt:lpstr>
      <vt:lpstr>Arial Narrow</vt:lpstr>
      <vt:lpstr>B Koodak</vt:lpstr>
      <vt:lpstr>B Mitra</vt:lpstr>
      <vt:lpstr>B Nazanin</vt:lpstr>
      <vt:lpstr>B Titr</vt:lpstr>
      <vt:lpstr>Calibri</vt:lpstr>
      <vt:lpstr>Calibri Light</vt:lpstr>
      <vt:lpstr>Lotus</vt:lpstr>
      <vt:lpstr>Times New Roman</vt:lpstr>
      <vt:lpstr>Wingdings</vt:lpstr>
      <vt:lpstr>Retrospect</vt:lpstr>
      <vt:lpstr>مهارت ارتباطی در رابطه با همکار و دانشجو 1</vt:lpstr>
      <vt:lpstr>اهداف کلاس</vt:lpstr>
      <vt:lpstr>تعریف</vt:lpstr>
      <vt:lpstr>اهميت ارتباط</vt:lpstr>
      <vt:lpstr>تعريف ارتباط موثر</vt:lpstr>
      <vt:lpstr>Three Vs of Communication</vt:lpstr>
      <vt:lpstr>فرایند ارتباط </vt:lpstr>
      <vt:lpstr>موانع برقراری ارتباط موثر</vt:lpstr>
      <vt:lpstr>توصیه های کلی برای بهتر کردن ارتباط کلامی</vt:lpstr>
      <vt:lpstr> اگر می خواهید از ناراحت کردن فرد مقابل اجتناب کنید مراقب استفاده از تاکتیک های غیرمنصفانه زیر باشید:</vt:lpstr>
      <vt:lpstr>زبان بدن و اهمیت آن در ارتباط</vt:lpstr>
      <vt:lpstr>چرا زبان بدن مهم است؟ </vt:lpstr>
      <vt:lpstr>برخی نشانه های اشتیاق و علاقه در زبان بدن</vt:lpstr>
      <vt:lpstr>برخی نشانه های کلافگی و عدم تمایل در زبان بدن</vt:lpstr>
      <vt:lpstr>اهمیت زبان بدن در تدریس </vt:lpstr>
      <vt:lpstr>انواع ارتباط غیرکلامی :  </vt:lpstr>
      <vt:lpstr>برخی از چالش‌های ویژه دانشجویان (خارجی)</vt:lpstr>
      <vt:lpstr>مهارتهای مهم و کلیدی برای برقراری ارتباط با دانشجویان خارجی</vt:lpstr>
      <vt:lpstr>مهارت های ارتباطی پایه</vt:lpstr>
      <vt:lpstr>مهارت گوش دادن</vt:lpstr>
      <vt:lpstr>خصوصيات گوش دادن فعال</vt:lpstr>
      <vt:lpstr>استفاده از عناصر غيركلامي براي گوش دادن</vt:lpstr>
      <vt:lpstr>استفاده از عناصر كلامي براي گوش دادن</vt:lpstr>
      <vt:lpstr>موانع گوش دادن</vt:lpstr>
      <vt:lpstr>موانع گوش دادن (ادامه)</vt:lpstr>
      <vt:lpstr>همدلی</vt:lpstr>
      <vt:lpstr>راه های همدلی کردن</vt:lpstr>
      <vt:lpstr>موانع همدلی</vt:lpstr>
      <vt:lpstr>چند مثال</vt:lpstr>
      <vt:lpstr>چند مثال</vt:lpstr>
      <vt:lpstr>چند مثال</vt:lpstr>
      <vt:lpstr>چند مثال</vt:lpstr>
      <vt:lpstr>منابع</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 های ارتباطی 1</dc:title>
  <dc:creator>reviewer</dc:creator>
  <cp:lastModifiedBy>user</cp:lastModifiedBy>
  <cp:revision>100</cp:revision>
  <dcterms:created xsi:type="dcterms:W3CDTF">2021-09-22T07:49:23Z</dcterms:created>
  <dcterms:modified xsi:type="dcterms:W3CDTF">2025-09-15T05:08:52Z</dcterms:modified>
</cp:coreProperties>
</file>