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</p:sldIdLst>
  <p:sldSz cx="9144000" cy="5143500" type="screen16x9"/>
  <p:notesSz cx="6858000" cy="9144000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393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2A02CF-EB24-4B35-B9E9-E947057B7C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D68F10F-4E8E-7618-68F8-868C95E20E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5BAAB-6C65-4AEF-8F4B-93930B770F99}" type="datetimeFigureOut">
              <a:rPr lang="en-US" smtClean="0"/>
              <a:t>7/8/2025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0B32532-F272-1D23-33C1-8D35465971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68409F-2244-C3FF-F63F-0BF9A2B6DC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9157C-9D6D-4D73-8FD7-D4C0164628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7371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E35DF39-7494-25CC-2EC6-F78C00C98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9A813B-A456-C560-0980-9D6C743FCC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1BEDDC-3B72-D499-39E2-A3A6C34F9F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9E5BAAB-6C65-4AEF-8F4B-93930B770F99}" type="datetimeFigureOut">
              <a:rPr lang="en-US" smtClean="0"/>
              <a:t>7/8/2025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31170D-D367-7EA8-59E5-6291E531FF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EF5D5C-9521-745C-9195-D340CA47F1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D09157C-9D6D-4D73-8FD7-D4C0164628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165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&#1605;&#1578;&#1606;%20&#1705;&#1575;&#1585;%20&#1711;&#1585;&#1608;&#1607;&#1740;-%2017-4-1404.docx" TargetMode="Externa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hyperlink" Target="&#1591;&#1585;&#1581;%20&#1583;&#1585;&#1587;%20&#1608;%20&#1583;&#1608;&#1585;&#1607;/&#1606;&#1605;&#1608;&#1606;&#1607;%20&#1591;&#1585;&#1581;%20&#1583;&#1608;&#1585;&#1607;.docx" TargetMode="Externa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A7867DFB-7F53-CFB5-F921-558DDADCCA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04157DE-F78D-9FAA-5150-20015D56EA9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7838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557ECDD8-B4BC-5ED5-1CA9-5DB5C4208D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fa-IR">
                <a:solidFill>
                  <a:srgbClr val="662C28"/>
                </a:solidFill>
              </a:rPr>
              <a:t>مفاهیم مقدماتی یاددهی-یادگیری</a:t>
            </a:r>
            <a:endParaRPr lang="en-US" dirty="0">
              <a:solidFill>
                <a:srgbClr val="662C28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D985BC5-EEA6-0229-1ECE-8155D5E9E0D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2897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F446FC63-FAB4-E176-9305-CDE4882A4B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a-IR" altLang="en-US">
                <a:solidFill>
                  <a:srgbClr val="000000"/>
                </a:solidFill>
              </a:rPr>
              <a:t>مفاهیم پایه</a:t>
            </a:r>
            <a:endParaRPr lang="en-US" alt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EB0842-39F2-4EF5-0D96-E985B9559F5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6624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49F5BBBA-4319-19BC-F185-C0CC37F503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a-IR" altLang="en-US"/>
              <a:t>یادگیری چیست؟</a:t>
            </a:r>
            <a:endParaRPr lang="en-US" alt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6FEBE6-5BDC-75EC-FF1F-C280033BAA2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5579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A0B9BFBC-FD82-987C-0C1C-3451303E02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68B75B4-3DD8-E4B2-A9CE-B1B0CAED751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3949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10792446-483F-E6FC-F8D5-263CAC7BBB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a-IR" altLang="en-US"/>
              <a:t>تعریف آموزش</a:t>
            </a:r>
            <a:endParaRPr lang="en-US" alt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A2493C4-1D1A-DDCC-B2D3-F1ECD6A90D1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2186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7843D020-6A1B-7E94-799D-E1FA13931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a-IR" altLang="en-US"/>
              <a:t>تعریف تدریس</a:t>
            </a:r>
            <a:endParaRPr lang="en-US" alt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9AAE1DE-6346-C276-2FF4-5AE73DD59A0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9194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47D8714B-6795-947C-F6B9-C9C73CE099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a-IR" altLang="en-US" sz="2400"/>
              <a:t>مقایسه آموزش و تدریس</a:t>
            </a:r>
            <a:endParaRPr lang="en-US" altLang="en-US" sz="240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B29B965-CB4C-ADF5-2681-540E9494D2C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9705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088E466A-2E7C-DCE7-B355-C147C4ED37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5B9E8FB-DBC3-C67B-8885-DF7AB19B54C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026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861109E2-5687-9CB6-7A31-1E3EBBF491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712EE11-442B-58D8-783E-2FF4C463332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436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33D3729C-7083-2494-F26F-499E5CD2C4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a-IR"/>
              <a:t>نقش های یک معلم حرفه ای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3D74A91-E56C-B263-093E-D612A8E1DD8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547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C701B1D7-4D5D-71D7-0250-0A13B010E6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fa-IR">
                <a:cs typeface="B Titr" panose="00000700000000000000" pitchFamily="2" charset="-78"/>
              </a:rPr>
              <a:t>مفاهیم مقدماتی یاددهی</a:t>
            </a:r>
            <a:r>
              <a:rPr lang="en-US">
                <a:cs typeface="B Titr" panose="00000700000000000000" pitchFamily="2" charset="-78"/>
              </a:rPr>
              <a:t>-</a:t>
            </a:r>
            <a:r>
              <a:rPr lang="fa-IR">
                <a:cs typeface="B Titr" panose="00000700000000000000" pitchFamily="2" charset="-78"/>
              </a:rPr>
              <a:t> یادگیری</a:t>
            </a:r>
            <a:endParaRPr lang="en-US" dirty="0">
              <a:cs typeface="B Titr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BDC4FB0-55AC-B66B-B4E2-856A1D96983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6505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EB88717A-6DCD-2B85-3338-A77A0042F8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B1C14E8-C3CB-66D3-6ADF-AA29EE5A7EE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849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96C76788-2CDC-EB7E-1989-763ADE755F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fa-IR"/>
              <a:t>وظایف معلم در نقش</a:t>
            </a:r>
            <a:br>
              <a:rPr lang="en-US"/>
            </a:br>
            <a:r>
              <a:rPr lang="fa-IR"/>
              <a:t> </a:t>
            </a:r>
            <a:r>
              <a:rPr lang="en-US" altLang="en-US" sz="36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Curriculum Developer &amp; implementer</a:t>
            </a:r>
            <a:r>
              <a:rPr lang="fa-IR" sz="3600"/>
              <a:t> </a:t>
            </a:r>
            <a:br>
              <a:rPr lang="fa-IR"/>
            </a:b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496FABD-240E-5D14-3B5B-0FCBFEDBFA7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452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1B1CCD2A-B295-64B7-3C01-EA0819B841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altLang="en-US" sz="3200">
                <a:solidFill>
                  <a:schemeClr val="accent1">
                    <a:lumMod val="50000"/>
                  </a:schemeClr>
                </a:solidFill>
                <a:ea typeface="B Titr" panose="00000700000000000000" pitchFamily="2" charset="-78"/>
              </a:rPr>
              <a:t>یک الگو برای فرایند آموزش</a:t>
            </a:r>
            <a:br>
              <a:rPr lang="fa-IR" altLang="en-US" sz="3200">
                <a:solidFill>
                  <a:schemeClr val="accent1">
                    <a:lumMod val="50000"/>
                  </a:schemeClr>
                </a:solidFill>
                <a:ea typeface="B Titr" panose="00000700000000000000" pitchFamily="2" charset="-78"/>
              </a:rPr>
            </a:br>
            <a:endParaRPr lang="fa-IR" altLang="en-US" sz="3200" dirty="0">
              <a:solidFill>
                <a:schemeClr val="accent1">
                  <a:lumMod val="50000"/>
                </a:schemeClr>
              </a:solidFill>
              <a:ea typeface="B Titr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595438F-3C18-54E8-D2E6-F256453DCBA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620293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CE89DC37-5136-8304-EA02-858CA9D692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8D6186A-FB32-9DB2-D671-67068850244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5799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435505BD-4BC2-CC45-B831-49640F9321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1110144-577C-6E5E-FAC0-246DC3A2234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252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F25E0406-C45C-E340-A3B9-79D3D3DB78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fa-IR">
                <a:hlinkClick r:id="rId2" action="ppaction://hlinkfile"/>
              </a:rPr>
              <a:t>مطالعه متن در گروه های دو نفره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8AE7815-207F-9DB7-5103-37FF7EFBAC4F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1528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712AFF91-5C2C-EAC4-FD61-60D7E949B1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fa-IR"/>
              <a:t>جمع بندی فعالیت های پیش از تدریس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4FA648-8D28-7E06-535B-21922C1293C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57713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42B6CF6C-6F94-D1A7-E2BA-A0E9E4D6D6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altLang="en-US" sz="28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B Titr" panose="00000700000000000000" pitchFamily="2" charset="-78"/>
                <a:cs typeface="B Titr" panose="00000700000000000000" pitchFamily="2" charset="-78"/>
              </a:rPr>
              <a:t>مبنای انتخاب روش تدریس</a:t>
            </a:r>
            <a:endParaRPr lang="fa-IR" alt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18FE5D1-4D84-8DF0-D406-3D5CD7624AF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04005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6100A885-3CAC-91F9-D55A-C24214B986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822A09A-B6F0-5800-0FEC-53C77A87FCC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89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0A3B042E-D362-59E5-983B-FCD725C09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سطوح برنامه ریزی برای تدریس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F9769F-9E32-2091-A3BB-5DBA7283149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5404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3EC53370-E4B7-B6C9-AEBA-CEC940053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>
              <a:lnSpc>
                <a:spcPct val="150000"/>
              </a:lnSpc>
            </a:pPr>
            <a:r>
              <a:rPr lang="fa-IR" sz="2800">
                <a:solidFill>
                  <a:schemeClr val="tx1"/>
                </a:solidFill>
                <a:effectLst/>
              </a:rPr>
              <a:t> </a:t>
            </a:r>
            <a:r>
              <a:rPr lang="fa-IR" sz="2300" b="1">
                <a:solidFill>
                  <a:schemeClr val="tx1"/>
                </a:solidFill>
                <a:effectLst/>
              </a:rPr>
              <a:t>کدام یک از گزینه های زیر در مورد  دلیل شرکت شما در این کارگاه صادق است؟</a:t>
            </a:r>
            <a:endParaRPr lang="en-US" sz="2300" b="1" dirty="0">
              <a:solidFill>
                <a:schemeClr val="tx1"/>
              </a:solidFill>
              <a:effectLst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D02E0DE-1140-30E4-90F8-064CBA1DEE8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34343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7526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3482C050-0B0A-2405-AB28-6B2AE066FB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9D3DF2F-8836-B1BC-6886-93DC8B6D4C6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44947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2BD87C31-7CA7-E358-40E8-6DCEA51D25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4050" b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هدف های حوزه شناختی</a:t>
            </a:r>
            <a:endParaRPr lang="en-US" sz="405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2DB3F4B-5B4F-9CCB-096D-8857CABA0BE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64543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9A04C3DE-ACEA-FAE8-F2A3-1BE05B9345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049CEE2-87CE-BEFC-E460-19E64AB620C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88149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EB647CD9-E4D3-8AE3-16E2-9B0E2A2A85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مثال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705A5EE-5190-730C-F5C4-85A657D9B2F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28160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A08DE0BA-2D9F-FEA5-48E3-AFD3A8BDC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مثال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B40EA23-DE20-F7FC-3F4B-35860FBC6BB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41111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CF99233F-3FC9-788B-20F8-5AE31C5D38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مثال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9850AC0-2B0C-6582-A655-83EACAC2ABF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15279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9B461A2A-BAA1-0C39-6743-C2B5B5EE03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405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هدف های حوزه نگرشی</a:t>
            </a:r>
            <a:endParaRPr lang="en-US" sz="405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6D4DCFB-0945-CE25-29D8-B030DD0F10E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64857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65DFF90D-E116-18EC-D538-5A7C50D2D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مثال هدفهای حوزه نگرشی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9AADA58-281F-BDF4-0426-6EE5F5B9DA4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65824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A34FDFF8-050E-2498-BF5D-A0A3D44AE6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4050" b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هدف های حوزه روانی- حرکتی</a:t>
            </a:r>
            <a:endParaRPr lang="en-US" sz="405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4CBDFF-94FE-85DE-C127-26F5C1CDD75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05171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94FBA47A-D063-2946-FAC3-3997ED8B30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3531E92-E075-257B-6CF6-6289A51608B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0527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4F253797-9E54-FE78-524C-EF81AC7DE7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670B382-D441-A414-727F-AF95E91611E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196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CECBFE02-15C3-400A-3D46-342B57D3DF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>
                <a:hlinkClick r:id="rId2" action="ppaction://hlinkfile"/>
              </a:rPr>
              <a:t>نمونه یک طرح دوره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97A161B-4BE8-3DA3-394E-97D95AAC067E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612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56BD7E15-4219-7A79-91E3-07A53FE16E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>
                <a:solidFill>
                  <a:srgbClr val="008080"/>
                </a:solidFill>
              </a:rPr>
              <a:t>جمع بندی جلسه</a:t>
            </a:r>
            <a:endParaRPr lang="en-US" dirty="0">
              <a:solidFill>
                <a:srgbClr val="00808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6B2CE02-167B-2EE4-4F77-DCB8F3B2EC0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02688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B2EEF93D-B7EC-4B14-E925-0B1A711814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>
                <a:solidFill>
                  <a:schemeClr val="accent5">
                    <a:lumMod val="75000"/>
                  </a:schemeClr>
                </a:solidFill>
              </a:rPr>
              <a:t>بازاندیشی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A71239-FE0F-14BE-F32E-1296B5882AA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62354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177DEE92-C6F2-8CD6-DA68-B2A5E94F9B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منابع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33A0F9A-F0C3-F5BA-6C73-75B045A0775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69822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E641A8B4-21D8-5284-2087-7184EDF739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C6A85C4-C173-5038-0F7C-004DC222BA1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33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FC2F0FA7-9630-E7D6-481A-95CBEA3CB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هدف های کارگاه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B95FA5D-17E5-B95F-532D-D8E727A85B4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6875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E053F944-29F8-B4D0-1255-3AFA033C5F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3200">
                <a:solidFill>
                  <a:srgbClr val="C00000"/>
                </a:solidFill>
                <a:cs typeface="B Titr" panose="00000700000000000000" pitchFamily="2" charset="-78"/>
              </a:rPr>
              <a:t>پیشنهاد ترسیم نقشه مفهومی در کارگاه</a:t>
            </a:r>
            <a:br>
              <a:rPr lang="en-US" sz="3200">
                <a:solidFill>
                  <a:srgbClr val="C00000"/>
                </a:solidFill>
                <a:cs typeface="B Titr" panose="00000700000000000000" pitchFamily="2" charset="-78"/>
              </a:rPr>
            </a:b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B2C8605-D5E0-8082-AF16-59771578741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7268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E6453E4F-F398-EC2B-AB3F-B9C11DC88D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07EB8CC-23AB-95B3-92C0-9BDF91CA6DA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9868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14BFBC38-61A6-B212-D3FF-63AA26172C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16600">
                <a:latin typeface="Berlin Sans FB Demi" panose="020E0802020502020306" pitchFamily="34" charset="0"/>
                <a:cs typeface="+mj-cs"/>
              </a:rPr>
              <a:t>?</a:t>
            </a:r>
            <a:r>
              <a:rPr lang="fa-IR" sz="4800">
                <a:latin typeface="Berlin Sans FB Demi" panose="020E0802020502020306" pitchFamily="34" charset="0"/>
                <a:cs typeface="+mj-cs"/>
              </a:rPr>
              <a:t>  </a:t>
            </a:r>
            <a:r>
              <a:rPr lang="en-US" sz="4800">
                <a:latin typeface="Berlin Sans FB Demi" panose="020E0802020502020306" pitchFamily="34" charset="0"/>
                <a:cs typeface="+mj-cs"/>
              </a:rPr>
              <a:t>  </a:t>
            </a:r>
            <a:endParaRPr lang="en-US" sz="2000" dirty="0"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128853F-D5C4-BD9F-D980-DEB39C1248A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4434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3D58D8B4-5AD7-ABA0-9F93-10C48E43B4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AA407A4-CE74-207A-E258-C83A34A3E2C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9235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</Words>
  <Application>Microsoft Office PowerPoint</Application>
  <PresentationFormat>On-screen Show (16:9)</PresentationFormat>
  <Paragraphs>29</Paragraphs>
  <Slides>44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0" baseType="lpstr">
      <vt:lpstr>Aptos</vt:lpstr>
      <vt:lpstr>Aptos Display</vt:lpstr>
      <vt:lpstr>Arial</vt:lpstr>
      <vt:lpstr>B Titr</vt:lpstr>
      <vt:lpstr>Berlin Sans FB Demi</vt:lpstr>
      <vt:lpstr>Office Theme</vt:lpstr>
      <vt:lpstr>PowerPoint Presentation</vt:lpstr>
      <vt:lpstr>مفاهیم مقدماتی یاددهی- یادگیری</vt:lpstr>
      <vt:lpstr> کدام یک از گزینه های زیر در مورد  دلیل شرکت شما در این کارگاه صادق است؟</vt:lpstr>
      <vt:lpstr>PowerPoint Presentation</vt:lpstr>
      <vt:lpstr>هدف های کارگاه</vt:lpstr>
      <vt:lpstr>پیشنهاد ترسیم نقشه مفهومی در کارگاه </vt:lpstr>
      <vt:lpstr>PowerPoint Presentation</vt:lpstr>
      <vt:lpstr>?    </vt:lpstr>
      <vt:lpstr>PowerPoint Presentation</vt:lpstr>
      <vt:lpstr>مفاهیم مقدماتی یاددهی-یادگیری</vt:lpstr>
      <vt:lpstr>مفاهیم پایه</vt:lpstr>
      <vt:lpstr>یادگیری چیست؟</vt:lpstr>
      <vt:lpstr>PowerPoint Presentation</vt:lpstr>
      <vt:lpstr>تعریف آموزش</vt:lpstr>
      <vt:lpstr>تعریف تدریس</vt:lpstr>
      <vt:lpstr>مقایسه آموزش و تدریس</vt:lpstr>
      <vt:lpstr>PowerPoint Presentation</vt:lpstr>
      <vt:lpstr>PowerPoint Presentation</vt:lpstr>
      <vt:lpstr>نقش های یک معلم حرفه ای</vt:lpstr>
      <vt:lpstr>PowerPoint Presentation</vt:lpstr>
      <vt:lpstr>وظایف معلم در نقش  Curriculum Developer &amp; implementer  </vt:lpstr>
      <vt:lpstr>یک الگو برای فرایند آموزش </vt:lpstr>
      <vt:lpstr>PowerPoint Presentation</vt:lpstr>
      <vt:lpstr>PowerPoint Presentation</vt:lpstr>
      <vt:lpstr>مطالعه متن در گروه های دو نفره</vt:lpstr>
      <vt:lpstr>جمع بندی فعالیت های پیش از تدریس</vt:lpstr>
      <vt:lpstr>مبنای انتخاب روش تدریس</vt:lpstr>
      <vt:lpstr>PowerPoint Presentation</vt:lpstr>
      <vt:lpstr>سطوح برنامه ریزی برای تدریس</vt:lpstr>
      <vt:lpstr>PowerPoint Presentation</vt:lpstr>
      <vt:lpstr>هدف های حوزه شناختی</vt:lpstr>
      <vt:lpstr>PowerPoint Presentation</vt:lpstr>
      <vt:lpstr>مثال</vt:lpstr>
      <vt:lpstr>مثال</vt:lpstr>
      <vt:lpstr>مثال</vt:lpstr>
      <vt:lpstr>هدف های حوزه نگرشی</vt:lpstr>
      <vt:lpstr>مثال هدفهای حوزه نگرشی</vt:lpstr>
      <vt:lpstr>هدف های حوزه روانی- حرکتی</vt:lpstr>
      <vt:lpstr>PowerPoint Presentation</vt:lpstr>
      <vt:lpstr>نمونه یک طرح دوره</vt:lpstr>
      <vt:lpstr>جمع بندی جلسه</vt:lpstr>
      <vt:lpstr>بازاندیشی</vt:lpstr>
      <vt:lpstr>منابع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sjam</dc:creator>
  <cp:lastModifiedBy>sjam</cp:lastModifiedBy>
  <cp:revision>2</cp:revision>
  <dcterms:created xsi:type="dcterms:W3CDTF">2025-07-08T17:09:28Z</dcterms:created>
  <dcterms:modified xsi:type="dcterms:W3CDTF">2025-07-08T17:10:14Z</dcterms:modified>
</cp:coreProperties>
</file>