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1.xml" ContentType="application/vnd.openxmlformats-officedocument.drawingml.chart+xml"/>
  <Override PartName="/ppt/theme/themeOverride1.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2.xml" ContentType="application/vnd.openxmlformats-officedocument.drawingml.chart+xml"/>
  <Override PartName="/ppt/theme/themeOverride2.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13.xml" ContentType="application/vnd.openxmlformats-officedocument.drawingml.chart+xml"/>
  <Override PartName="/ppt/theme/themeOverride3.xml" ContentType="application/vnd.openxmlformats-officedocument.themeOverr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14.xml" ContentType="application/vnd.openxmlformats-officedocument.drawingml.chart+xml"/>
  <Override PartName="/ppt/theme/themeOverride4.xml" ContentType="application/vnd.openxmlformats-officedocument.themeOverride+xml"/>
  <Override PartName="/ppt/notesSlides/notesSlide43.xml" ContentType="application/vnd.openxmlformats-officedocument.presentationml.notesSlide+xml"/>
  <Override PartName="/ppt/charts/chart15.xml" ContentType="application/vnd.openxmlformats-officedocument.drawingml.chart+xml"/>
  <Override PartName="/ppt/theme/themeOverride5.xml" ContentType="application/vnd.openxmlformats-officedocument.themeOverr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46.xml" ContentType="application/vnd.openxmlformats-officedocument.presentationml.notesSlide+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7.xml" ContentType="application/vnd.openxmlformats-officedocument.presentationml.notesSlide+xml"/>
  <Override PartName="/ppt/charts/chart19.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20.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21.xml" ContentType="application/vnd.openxmlformats-officedocument.drawingml.chart+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rts/chart22.xml" ContentType="application/vnd.openxmlformats-officedocument.drawingml.chart+xml"/>
  <Override PartName="/ppt/notesSlides/notesSlide5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rts/chart2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58.xml" ContentType="application/vnd.openxmlformats-officedocument.presentationml.notesSlide+xml"/>
  <Override PartName="/ppt/charts/chart24.xml" ContentType="application/vnd.openxmlformats-officedocument.drawingml.chart+xml"/>
  <Override PartName="/ppt/notesSlides/notesSlide59.xml" ContentType="application/vnd.openxmlformats-officedocument.presentationml.notesSlide+xml"/>
  <Override PartName="/ppt/charts/chart25.xml" ContentType="application/vnd.openxmlformats-officedocument.drawingml.chart+xml"/>
  <Override PartName="/ppt/notesSlides/notesSlide60.xml" ContentType="application/vnd.openxmlformats-officedocument.presentationml.notesSlide+xml"/>
  <Override PartName="/ppt/charts/chart26.xml" ContentType="application/vnd.openxmlformats-officedocument.drawingml.chart+xml"/>
  <Override PartName="/ppt/notesSlides/notesSlide61.xml" ContentType="application/vnd.openxmlformats-officedocument.presentationml.notesSlide+xml"/>
  <Override PartName="/ppt/charts/chart27.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handoutMasterIdLst>
    <p:handoutMasterId r:id="rId109"/>
  </p:handoutMasterIdLst>
  <p:sldIdLst>
    <p:sldId id="257" r:id="rId2"/>
    <p:sldId id="258" r:id="rId3"/>
    <p:sldId id="302" r:id="rId4"/>
    <p:sldId id="313" r:id="rId5"/>
    <p:sldId id="303" r:id="rId6"/>
    <p:sldId id="304" r:id="rId7"/>
    <p:sldId id="305" r:id="rId8"/>
    <p:sldId id="342" r:id="rId9"/>
    <p:sldId id="306" r:id="rId10"/>
    <p:sldId id="307" r:id="rId11"/>
    <p:sldId id="308" r:id="rId12"/>
    <p:sldId id="309" r:id="rId13"/>
    <p:sldId id="310" r:id="rId14"/>
    <p:sldId id="311"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3" r:id="rId44"/>
    <p:sldId id="345" r:id="rId45"/>
    <p:sldId id="344" r:id="rId46"/>
    <p:sldId id="346" r:id="rId47"/>
    <p:sldId id="347" r:id="rId48"/>
    <p:sldId id="348" r:id="rId49"/>
    <p:sldId id="349" r:id="rId50"/>
    <p:sldId id="350" r:id="rId51"/>
    <p:sldId id="351" r:id="rId52"/>
    <p:sldId id="352" r:id="rId53"/>
    <p:sldId id="353" r:id="rId54"/>
    <p:sldId id="354" r:id="rId55"/>
    <p:sldId id="355" r:id="rId56"/>
    <p:sldId id="356" r:id="rId57"/>
    <p:sldId id="357" r:id="rId58"/>
    <p:sldId id="358" r:id="rId59"/>
    <p:sldId id="359" r:id="rId60"/>
    <p:sldId id="360" r:id="rId61"/>
    <p:sldId id="361" r:id="rId62"/>
    <p:sldId id="362" r:id="rId63"/>
    <p:sldId id="363" r:id="rId64"/>
    <p:sldId id="364" r:id="rId65"/>
    <p:sldId id="365" r:id="rId66"/>
    <p:sldId id="366" r:id="rId67"/>
    <p:sldId id="367" r:id="rId68"/>
    <p:sldId id="368"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1" r:id="rId82"/>
    <p:sldId id="282" r:id="rId83"/>
    <p:sldId id="301" r:id="rId84"/>
    <p:sldId id="383" r:id="rId85"/>
    <p:sldId id="382" r:id="rId86"/>
    <p:sldId id="384" r:id="rId87"/>
    <p:sldId id="275" r:id="rId88"/>
    <p:sldId id="274" r:id="rId89"/>
    <p:sldId id="276" r:id="rId90"/>
    <p:sldId id="385" r:id="rId91"/>
    <p:sldId id="279" r:id="rId92"/>
    <p:sldId id="386" r:id="rId93"/>
    <p:sldId id="281" r:id="rId94"/>
    <p:sldId id="387" r:id="rId95"/>
    <p:sldId id="388" r:id="rId96"/>
    <p:sldId id="289" r:id="rId97"/>
    <p:sldId id="292" r:id="rId98"/>
    <p:sldId id="293" r:id="rId99"/>
    <p:sldId id="297" r:id="rId100"/>
    <p:sldId id="298" r:id="rId101"/>
    <p:sldId id="299" r:id="rId102"/>
    <p:sldId id="300" r:id="rId103"/>
    <p:sldId id="390" r:id="rId104"/>
    <p:sldId id="391" r:id="rId105"/>
    <p:sldId id="392" r:id="rId106"/>
    <p:sldId id="389" r:id="rId107"/>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Amir\Desktop\New%20folder%20(2)\&#1662;&#1585;&#1608;&#1688;&#1607;\&#1605;&#1583;&#1604;8.xlsx" TargetMode="External"/><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Amir\Desktop\New%20folder%20(2)\&#1662;&#1585;&#1608;&#1688;&#1607;\&#1605;&#1583;&#1604;8.xlsx" TargetMode="External"/><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Amir\Desktop\New%20folder%20(2)\&#1662;&#1585;&#1608;&#1688;&#1607;\&#1605;&#1583;&#1604;8.xlsx" TargetMode="External"/><Relationship Id="rId1" Type="http://schemas.openxmlformats.org/officeDocument/2006/relationships/themeOverride" Target="../theme/themeOverride3.xml"/></Relationships>
</file>

<file path=ppt/charts/_rels/chart14.xml.rels><?xml version="1.0" encoding="UTF-8" standalone="yes"?>
<Relationships xmlns="http://schemas.openxmlformats.org/package/2006/relationships"><Relationship Id="rId2" Type="http://schemas.openxmlformats.org/officeDocument/2006/relationships/oleObject" Target="file:///D:\B.97\&#1602;&#1575;&#1606;&#1608;&#1606;\&#1711;&#1586;&#1575;&#1585;&#1588;%20&#1607;&#1575;&#1740;%20&#1605;&#1608;&#1585;&#1583;&#1740;\&#1605;&#1578;&#1601;&#1585;&#1602;&#1607;\&#1662;&#1585;&#1608;&#1688;&#1607;\&#1711;&#1586;&#1575;&#1585;&#1588;.xlsx" TargetMode="External"/><Relationship Id="rId1" Type="http://schemas.openxmlformats.org/officeDocument/2006/relationships/themeOverride" Target="../theme/themeOverride4.xml"/></Relationships>
</file>

<file path=ppt/charts/_rels/chart15.xml.rels><?xml version="1.0" encoding="UTF-8" standalone="yes"?>
<Relationships xmlns="http://schemas.openxmlformats.org/package/2006/relationships"><Relationship Id="rId2" Type="http://schemas.openxmlformats.org/officeDocument/2006/relationships/oleObject" Target="file:///D:\B.97\&#1602;&#1575;&#1606;&#1608;&#1606;\&#1711;&#1586;&#1575;&#1585;&#1588;%20&#1607;&#1575;&#1740;%20&#1605;&#1608;&#1585;&#1583;&#1740;\&#1605;&#1578;&#1601;&#1585;&#1602;&#1607;\&#1662;&#1585;&#1608;&#1688;&#1607;\&#1711;&#1586;&#1575;&#1585;&#1588;.xlsx" TargetMode="External"/><Relationship Id="rId1" Type="http://schemas.openxmlformats.org/officeDocument/2006/relationships/themeOverride" Target="../theme/themeOverride5.xml"/></Relationships>
</file>

<file path=ppt/charts/_rels/chart16.xml.rels><?xml version="1.0" encoding="UTF-8" standalone="yes"?>
<Relationships xmlns="http://schemas.openxmlformats.org/package/2006/relationships"><Relationship Id="rId1" Type="http://schemas.openxmlformats.org/officeDocument/2006/relationships/oleObject" Target="file:///C:\Users\8299\Desktop\&#1606;&#1605;&#1608;&#1583;&#1575;&#1585;%20&#1705;&#1604;%20&#1583;&#1575;&#1606;&#1588;&#1580;&#1608;&#1740;&#1575;&#1606;%20&#1608;%20&#1582;&#1575;&#1585;&#1580;&#1740;.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81343\Desktop\ee\&#1606;&#1605;&#1608;&#1583;&#1575;&#1585;%20&#1583;&#1575;&#1606;&#1588;&#1580;&#1608;-&#1586;&#1740;&#1585;&#1606;&#1592;&#1575;&#1605;-&#1583;&#1607;%20&#1587;&#1575;&#1604;&#1607;.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C:\Users\81343\Desktop\&#1662;&#1575;&#1608;&#1585;%20&#1662;&#1608;&#1740;&#1606;&#1578;%20&#1583;&#1705;&#1578;&#1585;-&#1583;&#1575;&#1606;&#1588;&#1580;&#1608;\&#1588;&#1607;&#1585;&#1740;&#1607;%20&#1662;&#1585;&#1583;&#1575;&#1586;.xlsx" TargetMode="External"/><Relationship Id="rId2" Type="http://schemas.microsoft.com/office/2011/relationships/chartColorStyle" Target="colors11.xml"/><Relationship Id="rId1" Type="http://schemas.microsoft.com/office/2011/relationships/chartStyle" Target="style11.xml"/></Relationships>
</file>

<file path=ppt/charts/_rels/chart19.xml.rels><?xml version="1.0" encoding="UTF-8" standalone="yes"?>
<Relationships xmlns="http://schemas.openxmlformats.org/package/2006/relationships"><Relationship Id="rId1" Type="http://schemas.openxmlformats.org/officeDocument/2006/relationships/oleObject" Target="file:///C:\Users\8299\Desktop\Book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1.xml.rels><?xml version="1.0" encoding="UTF-8" standalone="yes"?>
<Relationships xmlns="http://schemas.openxmlformats.org/package/2006/relationships"><Relationship Id="rId1" Type="http://schemas.openxmlformats.org/officeDocument/2006/relationships/oleObject" Target="file:///C:\Users\8299\Desktop\Book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2.xml"/><Relationship Id="rId1" Type="http://schemas.microsoft.com/office/2011/relationships/chartStyle" Target="style12.xml"/></Relationships>
</file>

<file path=ppt/charts/_rels/chart2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8299\Desktop\Book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8299\Desktop\Book1.xlsx" TargetMode="Externa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3.xml"/><Relationship Id="rId1" Type="http://schemas.microsoft.com/office/2011/relationships/chartStyle" Target="style13.xml"/></Relationships>
</file>

<file path=ppt/charts/_rels/chart3.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H:\sazman\BWU\present\BW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Sheet6!$B$3:$B$6</c:f>
              <c:numCache>
                <c:formatCode>General</c:formatCode>
                <c:ptCount val="4"/>
                <c:pt idx="0">
                  <c:v>23</c:v>
                </c:pt>
                <c:pt idx="1">
                  <c:v>35</c:v>
                </c:pt>
                <c:pt idx="2">
                  <c:v>21</c:v>
                </c:pt>
                <c:pt idx="3">
                  <c:v>21</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Sheet6!$K$3:$K$6</c:f>
              <c:numCache>
                <c:formatCode>General</c:formatCode>
                <c:ptCount val="4"/>
                <c:pt idx="0">
                  <c:v>3</c:v>
                </c:pt>
                <c:pt idx="1">
                  <c:v>72</c:v>
                </c:pt>
                <c:pt idx="2">
                  <c:v>18</c:v>
                </c:pt>
                <c:pt idx="3">
                  <c:v>7</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2"/>
              <c:layout>
                <c:manualLayout>
                  <c:x val="0.13010981764190208"/>
                  <c:y val="0.17660070648165566"/>
                </c:manualLayout>
              </c:layout>
              <c:tx>
                <c:rich>
                  <a:bodyPr/>
                  <a:lstStyle/>
                  <a:p>
                    <a:r>
                      <a:rPr lang="fa-IR"/>
                      <a:t>حقوق غیر هیات علمی</a:t>
                    </a:r>
                    <a:r>
                      <a:rPr lang="fa-IR" baseline="0"/>
                      <a:t>
19%</a:t>
                    </a:r>
                  </a:p>
                </c:rich>
              </c:tx>
              <c:showLegendKey val="0"/>
              <c:showVal val="0"/>
              <c:showCatName val="1"/>
              <c:showSerName val="0"/>
              <c:showPercent val="1"/>
              <c:showBubbleSize val="0"/>
              <c:extLst>
                <c:ext xmlns:c15="http://schemas.microsoft.com/office/drawing/2012/chart" uri="{CE6537A1-D6FC-4f65-9D91-7224C49458BB}"/>
              </c:extLst>
            </c:dLbl>
            <c:dLbl>
              <c:idx val="4"/>
              <c:tx>
                <c:rich>
                  <a:bodyPr/>
                  <a:lstStyle/>
                  <a:p>
                    <a:r>
                      <a:rPr lang="fa-IR"/>
                      <a:t>مواد مصرفی اداری آموزشی</a:t>
                    </a:r>
                    <a:r>
                      <a:rPr lang="fa-IR" baseline="0"/>
                      <a:t>
5%</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cs typeface="B Hom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[مدل8.xlsx]گزارش!$D$3:$H$3</c:f>
              <c:strCache>
                <c:ptCount val="5"/>
                <c:pt idx="0">
                  <c:v>حقوق هیات علمی</c:v>
                </c:pt>
                <c:pt idx="1">
                  <c:v>حق التدریس</c:v>
                </c:pt>
                <c:pt idx="2">
                  <c:v>حقوق غیر هیات علمی</c:v>
                </c:pt>
                <c:pt idx="3">
                  <c:v>حق مدیریت</c:v>
                </c:pt>
                <c:pt idx="4">
                  <c:v>مواد مصرفی اداری آموزشی</c:v>
                </c:pt>
              </c:strCache>
            </c:strRef>
          </c:cat>
          <c:val>
            <c:numRef>
              <c:f>[مدل8.xlsx]گزارش!$D$9:$H$9</c:f>
              <c:numCache>
                <c:formatCode>0.00</c:formatCode>
                <c:ptCount val="5"/>
                <c:pt idx="0">
                  <c:v>9697.8767898513179</c:v>
                </c:pt>
                <c:pt idx="1">
                  <c:v>874.06869621524004</c:v>
                </c:pt>
                <c:pt idx="2">
                  <c:v>2784.9779286926987</c:v>
                </c:pt>
                <c:pt idx="3">
                  <c:v>290.93630369553961</c:v>
                </c:pt>
                <c:pt idx="4">
                  <c:v>608.98949883669729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pieChart>
        <c:varyColors val="1"/>
        <c:ser>
          <c:idx val="0"/>
          <c:order val="0"/>
          <c:tx>
            <c:strRef>
              <c:f>[مدل8.xlsx]گزارش!$C$19</c:f>
              <c:strCache>
                <c:ptCount val="1"/>
              </c:strCache>
            </c:strRef>
          </c:tx>
          <c:dLbls>
            <c:dLbl>
              <c:idx val="0"/>
              <c:layout>
                <c:manualLayout>
                  <c:x val="-0.15038755635802467"/>
                  <c:y val="3.7753137503819417E-3"/>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6.3670033550362187E-3"/>
                  <c:y val="1.1879556722076407E-2"/>
                </c:manualLayout>
              </c:layout>
              <c:tx>
                <c:rich>
                  <a:bodyPr/>
                  <a:lstStyle/>
                  <a:p>
                    <a:r>
                      <a:rPr lang="fa-IR"/>
                      <a:t>مواد مصرفی مربوط به پایان نامه 
18%</a:t>
                    </a:r>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7.85071366662317E-2"/>
                  <c:y val="-0.20125000000000001"/>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a:cs typeface="B Hom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[مدل8.xlsx]گزارش!$D$12:$G$13</c:f>
              <c:strCache>
                <c:ptCount val="4"/>
                <c:pt idx="0">
                  <c:v>اشتراک پایگاه اطلاعاتی</c:v>
                </c:pt>
                <c:pt idx="1">
                  <c:v>مواد مصرفی مربوط به پایان نامه سرانه</c:v>
                </c:pt>
                <c:pt idx="2">
                  <c:v>پاداش مقالات و طرح</c:v>
                </c:pt>
                <c:pt idx="3">
                  <c:v>فرصت مطالعاتی</c:v>
                </c:pt>
              </c:strCache>
            </c:strRef>
          </c:cat>
          <c:val>
            <c:numRef>
              <c:f>[مدل8.xlsx]گزارش!$D$19:$G$19</c:f>
              <c:numCache>
                <c:formatCode>General</c:formatCode>
                <c:ptCount val="4"/>
                <c:pt idx="0">
                  <c:v>107.5</c:v>
                </c:pt>
                <c:pt idx="1">
                  <c:v>828.47222222222217</c:v>
                </c:pt>
                <c:pt idx="2">
                  <c:v>2417.5155631013013</c:v>
                </c:pt>
                <c:pt idx="3">
                  <c:v>1258.9031950871522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txPr>
              <a:bodyPr/>
              <a:lstStyle/>
              <a:p>
                <a:pPr>
                  <a:defRPr>
                    <a:cs typeface="B Hom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[مدل8.xlsx]گزارش!$D$24:$F$24</c:f>
              <c:strCache>
                <c:ptCount val="3"/>
                <c:pt idx="0">
                  <c:v>فرهنگی</c:v>
                </c:pt>
                <c:pt idx="1">
                  <c:v>رفاهی دانشجویی غیر از خوابگاه</c:v>
                </c:pt>
                <c:pt idx="2">
                  <c:v>خوابگاهی</c:v>
                </c:pt>
              </c:strCache>
            </c:strRef>
          </c:cat>
          <c:val>
            <c:numRef>
              <c:f>[مدل8.xlsx]گزارش!$D$25:$F$25</c:f>
              <c:numCache>
                <c:formatCode>0</c:formatCode>
                <c:ptCount val="3"/>
                <c:pt idx="0">
                  <c:v>10.32477319563043</c:v>
                </c:pt>
                <c:pt idx="1">
                  <c:v>15</c:v>
                </c:pt>
                <c:pt idx="2">
                  <c:v>10.575000000000001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0.21920946542114136"/>
                  <c:y val="-0.23327991452991453"/>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0.10869236657917761"/>
                  <c:y val="0.10416666666666667"/>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lgn="ctr">
                  <a:defRPr lang="en-US" sz="1000" b="0" i="0" u="none" strike="noStrike" kern="1200" baseline="0">
                    <a:solidFill>
                      <a:sysClr val="windowText" lastClr="000000"/>
                    </a:solidFill>
                    <a:latin typeface="+mn-lt"/>
                    <a:ea typeface="+mn-ea"/>
                    <a:cs typeface="B Hom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گزارش!$D$33:$E$33</c:f>
              <c:strCache>
                <c:ptCount val="2"/>
                <c:pt idx="0">
                  <c:v>نگهداشت فضا</c:v>
                </c:pt>
                <c:pt idx="1">
                  <c:v> سوخت، انرژی و سایر</c:v>
                </c:pt>
              </c:strCache>
            </c:strRef>
          </c:cat>
          <c:val>
            <c:numRef>
              <c:f>گزارش!$D$34:$E$34</c:f>
              <c:numCache>
                <c:formatCode>0</c:formatCode>
                <c:ptCount val="2"/>
                <c:pt idx="0">
                  <c:v>22.5</c:v>
                </c:pt>
                <c:pt idx="1">
                  <c:v>4.5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0.16175156040153124"/>
                  <c:y val="-5.007494116945143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lgn="ctr">
                  <a:defRPr lang="en-US" sz="1000" b="0" i="0" u="none" strike="noStrike" kern="1200" baseline="0">
                    <a:solidFill>
                      <a:sysClr val="windowText" lastClr="000000"/>
                    </a:solidFill>
                    <a:latin typeface="+mn-lt"/>
                    <a:ea typeface="+mn-ea"/>
                    <a:cs typeface="B Hom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گزارش!$D$43:$G$43</c:f>
              <c:strCache>
                <c:ptCount val="4"/>
                <c:pt idx="0">
                  <c:v>آموزش</c:v>
                </c:pt>
                <c:pt idx="1">
                  <c:v>پژوهش</c:v>
                </c:pt>
                <c:pt idx="2">
                  <c:v>خدمات دانشجویی</c:v>
                </c:pt>
                <c:pt idx="3">
                  <c:v> پشتیبانی و سایر</c:v>
                </c:pt>
              </c:strCache>
            </c:strRef>
          </c:cat>
          <c:val>
            <c:numRef>
              <c:f>گزارش!$D$50:$G$50</c:f>
              <c:numCache>
                <c:formatCode>#,##0.00</c:formatCode>
                <c:ptCount val="4"/>
                <c:pt idx="0">
                  <c:v>284.83194983151651</c:v>
                </c:pt>
                <c:pt idx="1">
                  <c:v>94.680872139976401</c:v>
                </c:pt>
                <c:pt idx="2">
                  <c:v>39.495273195630432</c:v>
                </c:pt>
                <c:pt idx="3">
                  <c:v>27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1400" b="0" i="0" u="none" strike="noStrike" kern="1200" cap="all" spc="0" normalizeH="0" baseline="0">
                <a:solidFill>
                  <a:sysClr val="windowText" lastClr="000000">
                    <a:lumMod val="65000"/>
                    <a:lumOff val="35000"/>
                  </a:sysClr>
                </a:solidFill>
                <a:latin typeface="+mn-lt"/>
                <a:ea typeface="+mn-ea"/>
                <a:cs typeface="+mn-cs"/>
              </a:defRPr>
            </a:pPr>
            <a:r>
              <a:rPr lang="fa-IR" sz="2000" b="1" i="0" u="none" strike="noStrike" kern="1200" spc="0" baseline="0" dirty="0">
                <a:solidFill>
                  <a:schemeClr val="tx1"/>
                </a:solidFill>
                <a:latin typeface="+mn-lt"/>
                <a:ea typeface="+mn-ea"/>
                <a:cs typeface="B Mitra" panose="00000400000000000000" pitchFamily="2" charset="-78"/>
              </a:rPr>
              <a:t>تعداد کل دانشجویان (نفر) </a:t>
            </a:r>
          </a:p>
        </c:rich>
      </c:tx>
      <c:overlay val="0"/>
      <c:spPr>
        <a:noFill/>
        <a:ln>
          <a:noFill/>
        </a:ln>
        <a:effectLst/>
      </c:spPr>
    </c:title>
    <c:autoTitleDeleted val="0"/>
    <c:plotArea>
      <c:layout/>
      <c:lineChart>
        <c:grouping val="standard"/>
        <c:varyColors val="0"/>
        <c:ser>
          <c:idx val="0"/>
          <c:order val="0"/>
          <c:tx>
            <c:strRef>
              <c:f>'Sheet1 (2)'!$B$2</c:f>
              <c:strCache>
                <c:ptCount val="1"/>
                <c:pt idx="0">
                  <c:v>تعداد کل دانشجویان </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lumOff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 (2)'!$A$3:$A$7</c:f>
              <c:numCache>
                <c:formatCode>General</c:formatCode>
                <c:ptCount val="5"/>
                <c:pt idx="0">
                  <c:v>1396</c:v>
                </c:pt>
                <c:pt idx="1">
                  <c:v>1397</c:v>
                </c:pt>
                <c:pt idx="2">
                  <c:v>1398</c:v>
                </c:pt>
                <c:pt idx="3">
                  <c:v>1399</c:v>
                </c:pt>
                <c:pt idx="4">
                  <c:v>1400</c:v>
                </c:pt>
              </c:numCache>
            </c:numRef>
          </c:cat>
          <c:val>
            <c:numRef>
              <c:f>'Sheet1 (2)'!$B$3:$B$7</c:f>
              <c:numCache>
                <c:formatCode>#,##0</c:formatCode>
                <c:ptCount val="5"/>
                <c:pt idx="0">
                  <c:v>4073827</c:v>
                </c:pt>
                <c:pt idx="1">
                  <c:v>3616114</c:v>
                </c:pt>
                <c:pt idx="2">
                  <c:v>3373388</c:v>
                </c:pt>
                <c:pt idx="3">
                  <c:v>3182989</c:v>
                </c:pt>
                <c:pt idx="4">
                  <c:v>3330177</c:v>
                </c:pt>
              </c:numCache>
            </c:numRef>
          </c:val>
          <c:smooth val="0"/>
          <c:extLst xmlns:c16r2="http://schemas.microsoft.com/office/drawing/2015/06/chart">
            <c:ext xmlns:c16="http://schemas.microsoft.com/office/drawing/2014/chart" uri="{C3380CC4-5D6E-409C-BE32-E72D297353CC}">
              <c16:uniqueId val="{00000000-6366-4E41-A8E7-4A4A9156C5C3}"/>
            </c:ext>
          </c:extLst>
        </c:ser>
        <c:dLbls>
          <c:dLblPos val="t"/>
          <c:showLegendKey val="0"/>
          <c:showVal val="1"/>
          <c:showCatName val="0"/>
          <c:showSerName val="0"/>
          <c:showPercent val="0"/>
          <c:showBubbleSize val="0"/>
        </c:dLbls>
        <c:marker val="1"/>
        <c:smooth val="0"/>
        <c:axId val="-306217424"/>
        <c:axId val="-306219056"/>
      </c:lineChart>
      <c:catAx>
        <c:axId val="-306217424"/>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alpha val="95000"/>
              </a:schemeClr>
            </a:solidFill>
            <a:round/>
          </a:ln>
          <a:effectLst/>
        </c:spPr>
        <c:txPr>
          <a:bodyPr rot="-60000000" spcFirstLastPara="1" vertOverflow="ellipsis" vert="horz" wrap="square" anchor="ctr" anchorCtr="1"/>
          <a:lstStyle/>
          <a:p>
            <a:pPr algn="ctr">
              <a:defRPr lang="en-US" sz="1400" b="1" i="0" u="none" strike="noStrike" kern="1200" cap="all" spc="120" normalizeH="0" baseline="0">
                <a:solidFill>
                  <a:schemeClr val="tx1">
                    <a:lumMod val="65000"/>
                    <a:lumOff val="35000"/>
                  </a:schemeClr>
                </a:solidFill>
                <a:latin typeface="+mn-lt"/>
                <a:ea typeface="+mn-ea"/>
                <a:cs typeface="B Nazanin" panose="00000400000000000000" pitchFamily="2" charset="-78"/>
              </a:defRPr>
            </a:pPr>
            <a:endParaRPr lang="en-US"/>
          </a:p>
        </c:txPr>
        <c:crossAx val="-306219056"/>
        <c:crosses val="autoZero"/>
        <c:auto val="1"/>
        <c:lblAlgn val="ctr"/>
        <c:lblOffset val="100"/>
        <c:noMultiLvlLbl val="0"/>
      </c:catAx>
      <c:valAx>
        <c:axId val="-306219056"/>
        <c:scaling>
          <c:orientation val="minMax"/>
          <c:min val="2000000"/>
        </c:scaling>
        <c:delete val="0"/>
        <c:axPos val="l"/>
        <c:numFmt formatCode="#,##0" sourceLinked="1"/>
        <c:majorTickMark val="none"/>
        <c:minorTickMark val="none"/>
        <c:tickLblPos val="nextTo"/>
        <c:spPr>
          <a:noFill/>
          <a:ln w="9525" cap="flat" cmpd="sng" algn="ctr">
            <a:solidFill>
              <a:schemeClr val="tx1">
                <a:lumMod val="50000"/>
                <a:lumOff val="50000"/>
                <a:alpha val="95000"/>
              </a:schemeClr>
            </a:solidFill>
            <a:round/>
          </a:ln>
          <a:effectLst/>
        </c:spPr>
        <c:txPr>
          <a:bodyPr rot="-60000000" spcFirstLastPara="1" vertOverflow="ellipsis" vert="horz" wrap="square" anchor="ctr" anchorCtr="1"/>
          <a:lstStyle/>
          <a:p>
            <a:pPr algn="ctr">
              <a:defRPr lang="en-US" sz="1200" b="1" i="0" u="none" strike="noStrike" kern="1200" baseline="0">
                <a:solidFill>
                  <a:schemeClr val="tx1">
                    <a:lumMod val="65000"/>
                    <a:lumOff val="35000"/>
                  </a:schemeClr>
                </a:solidFill>
                <a:latin typeface="+mn-lt"/>
                <a:ea typeface="+mn-ea"/>
                <a:cs typeface="B Mitra" panose="00000400000000000000" pitchFamily="2" charset="-78"/>
              </a:defRPr>
            </a:pPr>
            <a:endParaRPr lang="en-US"/>
          </a:p>
        </c:txPr>
        <c:crossAx val="-306217424"/>
        <c:crosses val="autoZero"/>
        <c:crossBetween val="between"/>
        <c:majorUnit val="500000"/>
        <c:minorUnit val="500000"/>
      </c:valAx>
      <c:spPr>
        <a:noFill/>
        <a:ln>
          <a:noFill/>
        </a:ln>
        <a:effectLst/>
      </c:spPr>
    </c:plotArea>
    <c:plotVisOnly val="1"/>
    <c:dispBlanksAs val="gap"/>
    <c:showDLblsOverMax val="0"/>
  </c:chart>
  <c:spPr>
    <a:solidFill>
      <a:schemeClr val="bg1">
        <a:lumMod val="95000"/>
      </a:schemeClr>
    </a:solidFill>
    <a:ln>
      <a:solidFill>
        <a:schemeClr val="tx1">
          <a:lumMod val="50000"/>
          <a:lumOff val="50000"/>
        </a:schemeClr>
      </a:solid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793919865658236E-2"/>
          <c:y val="2.6310847618361558E-2"/>
          <c:w val="0.64480278024042292"/>
          <c:h val="0.90187494922488187"/>
        </c:manualLayout>
      </c:layout>
      <c:lineChart>
        <c:grouping val="standard"/>
        <c:varyColors val="0"/>
        <c:ser>
          <c:idx val="0"/>
          <c:order val="0"/>
          <c:tx>
            <c:strRef>
              <c:f>Sheet1!$A$3</c:f>
              <c:strCache>
                <c:ptCount val="1"/>
                <c:pt idx="0">
                  <c:v>وزارت علوم،‌ تحقیقات و فناوری </c:v>
                </c:pt>
              </c:strCache>
            </c:strRef>
          </c:tx>
          <c:spPr>
            <a:ln w="38100">
              <a:prstDash val="dash"/>
            </a:ln>
          </c:spPr>
          <c:marker>
            <c:spPr>
              <a:ln w="38100">
                <a:prstDash val="dash"/>
              </a:ln>
            </c:spPr>
          </c:marker>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Sheet1!$B$3:$K$3</c:f>
              <c:numCache>
                <c:formatCode>#,##0</c:formatCode>
                <c:ptCount val="10"/>
                <c:pt idx="0">
                  <c:v>561900</c:v>
                </c:pt>
                <c:pt idx="1">
                  <c:v>602933</c:v>
                </c:pt>
                <c:pt idx="2">
                  <c:v>638052</c:v>
                </c:pt>
                <c:pt idx="3">
                  <c:v>667661</c:v>
                </c:pt>
                <c:pt idx="4">
                  <c:v>660384</c:v>
                </c:pt>
                <c:pt idx="5">
                  <c:v>698379</c:v>
                </c:pt>
                <c:pt idx="6">
                  <c:v>687036</c:v>
                </c:pt>
                <c:pt idx="7">
                  <c:v>678316</c:v>
                </c:pt>
                <c:pt idx="8">
                  <c:v>682190</c:v>
                </c:pt>
                <c:pt idx="9">
                  <c:v>679708</c:v>
                </c:pt>
              </c:numCache>
            </c:numRef>
          </c:val>
          <c:smooth val="0"/>
          <c:extLst xmlns:c16r2="http://schemas.microsoft.com/office/drawing/2015/06/chart">
            <c:ext xmlns:c16="http://schemas.microsoft.com/office/drawing/2014/chart" uri="{C3380CC4-5D6E-409C-BE32-E72D297353CC}">
              <c16:uniqueId val="{00000000-ABBC-41EE-8B3B-254B6DE81911}"/>
            </c:ext>
          </c:extLst>
        </c:ser>
        <c:ser>
          <c:idx val="1"/>
          <c:order val="1"/>
          <c:tx>
            <c:strRef>
              <c:f>Sheet1!$A$4</c:f>
              <c:strCache>
                <c:ptCount val="1"/>
                <c:pt idx="0">
                  <c:v>دانشگاه پیام نور</c:v>
                </c:pt>
              </c:strCache>
            </c:strRef>
          </c:tx>
          <c:spPr>
            <a:ln>
              <a:solidFill>
                <a:schemeClr val="tx1">
                  <a:lumMod val="95000"/>
                  <a:lumOff val="5000"/>
                </a:schemeClr>
              </a:solidFill>
            </a:ln>
          </c:spPr>
          <c:marker>
            <c:spPr>
              <a:ln>
                <a:solidFill>
                  <a:schemeClr val="tx1">
                    <a:lumMod val="95000"/>
                    <a:lumOff val="5000"/>
                  </a:schemeClr>
                </a:solidFill>
              </a:ln>
            </c:spPr>
          </c:marker>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Sheet1!$B$4:$K$4</c:f>
              <c:numCache>
                <c:formatCode>#,##0</c:formatCode>
                <c:ptCount val="10"/>
                <c:pt idx="0">
                  <c:v>951981</c:v>
                </c:pt>
                <c:pt idx="1">
                  <c:v>1085342</c:v>
                </c:pt>
                <c:pt idx="2">
                  <c:v>1012381</c:v>
                </c:pt>
                <c:pt idx="3">
                  <c:v>998756</c:v>
                </c:pt>
                <c:pt idx="4">
                  <c:v>783127</c:v>
                </c:pt>
                <c:pt idx="5">
                  <c:v>679062</c:v>
                </c:pt>
                <c:pt idx="6">
                  <c:v>546886</c:v>
                </c:pt>
                <c:pt idx="7">
                  <c:v>455858</c:v>
                </c:pt>
                <c:pt idx="8">
                  <c:v>450570</c:v>
                </c:pt>
                <c:pt idx="9">
                  <c:v>409014</c:v>
                </c:pt>
              </c:numCache>
            </c:numRef>
          </c:val>
          <c:smooth val="0"/>
          <c:extLst xmlns:c16r2="http://schemas.microsoft.com/office/drawing/2015/06/chart">
            <c:ext xmlns:c16="http://schemas.microsoft.com/office/drawing/2014/chart" uri="{C3380CC4-5D6E-409C-BE32-E72D297353CC}">
              <c16:uniqueId val="{00000001-ABBC-41EE-8B3B-254B6DE81911}"/>
            </c:ext>
          </c:extLst>
        </c:ser>
        <c:ser>
          <c:idx val="2"/>
          <c:order val="2"/>
          <c:tx>
            <c:strRef>
              <c:f>Sheet1!$A$5</c:f>
              <c:strCache>
                <c:ptCount val="1"/>
                <c:pt idx="0">
                  <c:v>دانشگاه جامع علمی کاربردی</c:v>
                </c:pt>
              </c:strCache>
            </c:strRef>
          </c:tx>
          <c:spPr>
            <a:ln>
              <a:solidFill>
                <a:srgbClr val="6666FF"/>
              </a:solidFill>
            </a:ln>
          </c:spPr>
          <c:marker>
            <c:spPr>
              <a:ln>
                <a:solidFill>
                  <a:srgbClr val="6666FF"/>
                </a:solidFill>
              </a:ln>
            </c:spPr>
          </c:marker>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Sheet1!$B$5:$K$5</c:f>
              <c:numCache>
                <c:formatCode>#,##0</c:formatCode>
                <c:ptCount val="10"/>
                <c:pt idx="0">
                  <c:v>432181</c:v>
                </c:pt>
                <c:pt idx="1">
                  <c:v>432181</c:v>
                </c:pt>
                <c:pt idx="2">
                  <c:v>406250</c:v>
                </c:pt>
                <c:pt idx="3">
                  <c:v>707930</c:v>
                </c:pt>
                <c:pt idx="4">
                  <c:v>816620</c:v>
                </c:pt>
                <c:pt idx="5">
                  <c:v>484866</c:v>
                </c:pt>
                <c:pt idx="6">
                  <c:v>473798</c:v>
                </c:pt>
                <c:pt idx="7">
                  <c:v>354360</c:v>
                </c:pt>
                <c:pt idx="8">
                  <c:v>315898</c:v>
                </c:pt>
                <c:pt idx="9">
                  <c:v>224910</c:v>
                </c:pt>
              </c:numCache>
            </c:numRef>
          </c:val>
          <c:smooth val="0"/>
          <c:extLst xmlns:c16r2="http://schemas.microsoft.com/office/drawing/2015/06/chart">
            <c:ext xmlns:c16="http://schemas.microsoft.com/office/drawing/2014/chart" uri="{C3380CC4-5D6E-409C-BE32-E72D297353CC}">
              <c16:uniqueId val="{00000002-ABBC-41EE-8B3B-254B6DE81911}"/>
            </c:ext>
          </c:extLst>
        </c:ser>
        <c:ser>
          <c:idx val="3"/>
          <c:order val="3"/>
          <c:tx>
            <c:strRef>
              <c:f>Sheet1!$A$6</c:f>
              <c:strCache>
                <c:ptCount val="1"/>
                <c:pt idx="0">
                  <c:v>دانشگاه فرهنگیان</c:v>
                </c:pt>
              </c:strCache>
            </c:strRef>
          </c:tx>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Sheet1!$B$6:$K$6</c:f>
              <c:numCache>
                <c:formatCode>#,##0</c:formatCode>
                <c:ptCount val="10"/>
                <c:pt idx="0">
                  <c:v>0</c:v>
                </c:pt>
                <c:pt idx="1">
                  <c:v>0</c:v>
                </c:pt>
                <c:pt idx="2">
                  <c:v>0</c:v>
                </c:pt>
                <c:pt idx="3">
                  <c:v>0</c:v>
                </c:pt>
                <c:pt idx="4">
                  <c:v>63597</c:v>
                </c:pt>
                <c:pt idx="5">
                  <c:v>70428</c:v>
                </c:pt>
                <c:pt idx="6">
                  <c:v>57593</c:v>
                </c:pt>
                <c:pt idx="7">
                  <c:v>35245</c:v>
                </c:pt>
                <c:pt idx="8">
                  <c:v>42814</c:v>
                </c:pt>
                <c:pt idx="9">
                  <c:v>67559</c:v>
                </c:pt>
              </c:numCache>
            </c:numRef>
          </c:val>
          <c:smooth val="0"/>
          <c:extLst xmlns:c16r2="http://schemas.microsoft.com/office/drawing/2015/06/chart">
            <c:ext xmlns:c16="http://schemas.microsoft.com/office/drawing/2014/chart" uri="{C3380CC4-5D6E-409C-BE32-E72D297353CC}">
              <c16:uniqueId val="{00000003-ABBC-41EE-8B3B-254B6DE81911}"/>
            </c:ext>
          </c:extLst>
        </c:ser>
        <c:ser>
          <c:idx val="4"/>
          <c:order val="4"/>
          <c:tx>
            <c:strRef>
              <c:f>Sheet1!$A$7</c:f>
              <c:strCache>
                <c:ptCount val="1"/>
                <c:pt idx="0">
                  <c:v>دانشگاه فنی و حرفه ای</c:v>
                </c:pt>
              </c:strCache>
            </c:strRef>
          </c:tx>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Sheet1!$B$7:$K$7</c:f>
              <c:numCache>
                <c:formatCode>#,##0</c:formatCode>
                <c:ptCount val="10"/>
                <c:pt idx="0">
                  <c:v>169063</c:v>
                </c:pt>
                <c:pt idx="1">
                  <c:v>151223</c:v>
                </c:pt>
                <c:pt idx="2">
                  <c:v>166936</c:v>
                </c:pt>
                <c:pt idx="3">
                  <c:v>167925</c:v>
                </c:pt>
                <c:pt idx="4">
                  <c:v>184179</c:v>
                </c:pt>
                <c:pt idx="5">
                  <c:v>201665</c:v>
                </c:pt>
                <c:pt idx="6">
                  <c:v>197305</c:v>
                </c:pt>
                <c:pt idx="7">
                  <c:v>221397</c:v>
                </c:pt>
                <c:pt idx="8">
                  <c:v>154850</c:v>
                </c:pt>
                <c:pt idx="9">
                  <c:v>184816</c:v>
                </c:pt>
              </c:numCache>
            </c:numRef>
          </c:val>
          <c:smooth val="0"/>
          <c:extLst xmlns:c16r2="http://schemas.microsoft.com/office/drawing/2015/06/chart">
            <c:ext xmlns:c16="http://schemas.microsoft.com/office/drawing/2014/chart" uri="{C3380CC4-5D6E-409C-BE32-E72D297353CC}">
              <c16:uniqueId val="{00000004-ABBC-41EE-8B3B-254B6DE81911}"/>
            </c:ext>
          </c:extLst>
        </c:ser>
        <c:ser>
          <c:idx val="5"/>
          <c:order val="5"/>
          <c:tx>
            <c:strRef>
              <c:f>Sheet1!$A$8</c:f>
              <c:strCache>
                <c:ptCount val="1"/>
                <c:pt idx="0">
                  <c:v>وزارت بهداشت،‌ درمان و آموزش پزشکی</c:v>
                </c:pt>
              </c:strCache>
            </c:strRef>
          </c:tx>
          <c:spPr>
            <a:ln>
              <a:prstDash val="sysDash"/>
            </a:ln>
          </c:spPr>
          <c:marker>
            <c:spPr>
              <a:ln>
                <a:prstDash val="sysDash"/>
              </a:ln>
            </c:spPr>
          </c:marker>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Sheet1!$B$8:$K$8</c:f>
              <c:numCache>
                <c:formatCode>#,##0</c:formatCode>
                <c:ptCount val="10"/>
                <c:pt idx="0">
                  <c:v>122227</c:v>
                </c:pt>
                <c:pt idx="1">
                  <c:v>133486</c:v>
                </c:pt>
                <c:pt idx="2">
                  <c:v>156771</c:v>
                </c:pt>
                <c:pt idx="3">
                  <c:v>170561</c:v>
                </c:pt>
                <c:pt idx="4">
                  <c:v>178410</c:v>
                </c:pt>
                <c:pt idx="5">
                  <c:v>189404</c:v>
                </c:pt>
                <c:pt idx="6">
                  <c:v>199202</c:v>
                </c:pt>
                <c:pt idx="7">
                  <c:v>202058</c:v>
                </c:pt>
                <c:pt idx="8">
                  <c:v>206771</c:v>
                </c:pt>
                <c:pt idx="9">
                  <c:v>210555</c:v>
                </c:pt>
              </c:numCache>
            </c:numRef>
          </c:val>
          <c:smooth val="0"/>
          <c:extLst xmlns:c16r2="http://schemas.microsoft.com/office/drawing/2015/06/chart">
            <c:ext xmlns:c16="http://schemas.microsoft.com/office/drawing/2014/chart" uri="{C3380CC4-5D6E-409C-BE32-E72D297353CC}">
              <c16:uniqueId val="{00000005-ABBC-41EE-8B3B-254B6DE81911}"/>
            </c:ext>
          </c:extLst>
        </c:ser>
        <c:ser>
          <c:idx val="6"/>
          <c:order val="6"/>
          <c:tx>
            <c:strRef>
              <c:f>Sheet1!$A$9</c:f>
              <c:strCache>
                <c:ptCount val="1"/>
                <c:pt idx="0">
                  <c:v>سایر دستگاه های اجرایی</c:v>
                </c:pt>
              </c:strCache>
            </c:strRef>
          </c:tx>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Sheet1!$B$9:$K$9</c:f>
              <c:numCache>
                <c:formatCode>#,##0</c:formatCode>
                <c:ptCount val="10"/>
                <c:pt idx="0">
                  <c:v>20379</c:v>
                </c:pt>
                <c:pt idx="1">
                  <c:v>30116</c:v>
                </c:pt>
                <c:pt idx="2">
                  <c:v>33366</c:v>
                </c:pt>
                <c:pt idx="3">
                  <c:v>27146</c:v>
                </c:pt>
                <c:pt idx="4">
                  <c:v>26485</c:v>
                </c:pt>
                <c:pt idx="5">
                  <c:v>26602</c:v>
                </c:pt>
                <c:pt idx="6">
                  <c:v>32148</c:v>
                </c:pt>
                <c:pt idx="7">
                  <c:v>22588</c:v>
                </c:pt>
                <c:pt idx="8">
                  <c:v>24627</c:v>
                </c:pt>
                <c:pt idx="9">
                  <c:v>22318</c:v>
                </c:pt>
              </c:numCache>
            </c:numRef>
          </c:val>
          <c:smooth val="0"/>
          <c:extLst xmlns:c16r2="http://schemas.microsoft.com/office/drawing/2015/06/chart">
            <c:ext xmlns:c16="http://schemas.microsoft.com/office/drawing/2014/chart" uri="{C3380CC4-5D6E-409C-BE32-E72D297353CC}">
              <c16:uniqueId val="{00000006-ABBC-41EE-8B3B-254B6DE81911}"/>
            </c:ext>
          </c:extLst>
        </c:ser>
        <c:ser>
          <c:idx val="7"/>
          <c:order val="7"/>
          <c:tx>
            <c:strRef>
              <c:f>Sheet1!$A$10</c:f>
              <c:strCache>
                <c:ptCount val="1"/>
                <c:pt idx="0">
                  <c:v>موسسات آموزش عالی غیر دولتی- غیر انتفاعی  </c:v>
                </c:pt>
              </c:strCache>
            </c:strRef>
          </c:tx>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Sheet1!$B$10:$K$10</c:f>
              <c:numCache>
                <c:formatCode>#,##0</c:formatCode>
                <c:ptCount val="10"/>
                <c:pt idx="0">
                  <c:v>323287</c:v>
                </c:pt>
                <c:pt idx="1">
                  <c:v>392984</c:v>
                </c:pt>
                <c:pt idx="2">
                  <c:v>439743</c:v>
                </c:pt>
                <c:pt idx="3">
                  <c:v>427240</c:v>
                </c:pt>
                <c:pt idx="4">
                  <c:v>413311</c:v>
                </c:pt>
                <c:pt idx="5">
                  <c:v>376168</c:v>
                </c:pt>
                <c:pt idx="6">
                  <c:v>339325</c:v>
                </c:pt>
                <c:pt idx="7">
                  <c:v>319303</c:v>
                </c:pt>
                <c:pt idx="8">
                  <c:v>295927</c:v>
                </c:pt>
                <c:pt idx="9">
                  <c:v>261668</c:v>
                </c:pt>
              </c:numCache>
            </c:numRef>
          </c:val>
          <c:smooth val="0"/>
          <c:extLst xmlns:c16r2="http://schemas.microsoft.com/office/drawing/2015/06/chart">
            <c:ext xmlns:c16="http://schemas.microsoft.com/office/drawing/2014/chart" uri="{C3380CC4-5D6E-409C-BE32-E72D297353CC}">
              <c16:uniqueId val="{00000007-ABBC-41EE-8B3B-254B6DE81911}"/>
            </c:ext>
          </c:extLst>
        </c:ser>
        <c:ser>
          <c:idx val="8"/>
          <c:order val="8"/>
          <c:tx>
            <c:strRef>
              <c:f>Sheet1!$A$11</c:f>
              <c:strCache>
                <c:ptCount val="1"/>
                <c:pt idx="0">
                  <c:v>دانشگاه آزاد اسلامی</c:v>
                </c:pt>
              </c:strCache>
            </c:strRef>
          </c:tx>
          <c:spPr>
            <a:ln>
              <a:solidFill>
                <a:srgbClr val="FF0000"/>
              </a:solidFill>
            </a:ln>
          </c:spPr>
          <c:cat>
            <c:numRef>
              <c:f>Sheet1!$B$2:$K$2</c:f>
              <c:numCache>
                <c:formatCode>General</c:formatCode>
                <c:ptCount val="10"/>
                <c:pt idx="0">
                  <c:v>1390</c:v>
                </c:pt>
                <c:pt idx="1">
                  <c:v>1391</c:v>
                </c:pt>
                <c:pt idx="2">
                  <c:v>1392</c:v>
                </c:pt>
                <c:pt idx="3">
                  <c:v>1393</c:v>
                </c:pt>
                <c:pt idx="4">
                  <c:v>1394</c:v>
                </c:pt>
                <c:pt idx="5">
                  <c:v>1395</c:v>
                </c:pt>
                <c:pt idx="6">
                  <c:v>1396</c:v>
                </c:pt>
                <c:pt idx="7">
                  <c:v>1397</c:v>
                </c:pt>
                <c:pt idx="8">
                  <c:v>1398</c:v>
                </c:pt>
                <c:pt idx="9">
                  <c:v>1399</c:v>
                </c:pt>
              </c:numCache>
            </c:numRef>
          </c:cat>
          <c:val>
            <c:numRef>
              <c:f>Sheet1!$B$11:$K$11</c:f>
              <c:numCache>
                <c:formatCode>#,##0</c:formatCode>
                <c:ptCount val="10"/>
                <c:pt idx="0">
                  <c:v>1536190</c:v>
                </c:pt>
                <c:pt idx="1">
                  <c:v>1576349</c:v>
                </c:pt>
                <c:pt idx="2">
                  <c:v>1514402</c:v>
                </c:pt>
                <c:pt idx="3">
                  <c:v>1518167</c:v>
                </c:pt>
                <c:pt idx="4">
                  <c:v>1685468</c:v>
                </c:pt>
                <c:pt idx="5">
                  <c:v>1621809</c:v>
                </c:pt>
                <c:pt idx="6">
                  <c:v>1540534</c:v>
                </c:pt>
                <c:pt idx="7">
                  <c:v>1326989</c:v>
                </c:pt>
                <c:pt idx="8">
                  <c:v>1199741</c:v>
                </c:pt>
                <c:pt idx="9">
                  <c:v>1122441</c:v>
                </c:pt>
              </c:numCache>
            </c:numRef>
          </c:val>
          <c:smooth val="0"/>
          <c:extLst xmlns:c16r2="http://schemas.microsoft.com/office/drawing/2015/06/chart">
            <c:ext xmlns:c16="http://schemas.microsoft.com/office/drawing/2014/chart" uri="{C3380CC4-5D6E-409C-BE32-E72D297353CC}">
              <c16:uniqueId val="{00000008-ABBC-41EE-8B3B-254B6DE81911}"/>
            </c:ext>
          </c:extLst>
        </c:ser>
        <c:dLbls>
          <c:showLegendKey val="0"/>
          <c:showVal val="0"/>
          <c:showCatName val="0"/>
          <c:showSerName val="0"/>
          <c:showPercent val="0"/>
          <c:showBubbleSize val="0"/>
        </c:dLbls>
        <c:marker val="1"/>
        <c:smooth val="0"/>
        <c:axId val="-306225040"/>
        <c:axId val="-306214160"/>
      </c:lineChart>
      <c:catAx>
        <c:axId val="-306225040"/>
        <c:scaling>
          <c:orientation val="minMax"/>
        </c:scaling>
        <c:delete val="0"/>
        <c:axPos val="b"/>
        <c:numFmt formatCode="General" sourceLinked="1"/>
        <c:majorTickMark val="out"/>
        <c:minorTickMark val="none"/>
        <c:tickLblPos val="nextTo"/>
        <c:crossAx val="-306214160"/>
        <c:crosses val="autoZero"/>
        <c:auto val="1"/>
        <c:lblAlgn val="ctr"/>
        <c:lblOffset val="100"/>
        <c:noMultiLvlLbl val="0"/>
      </c:catAx>
      <c:valAx>
        <c:axId val="-306214160"/>
        <c:scaling>
          <c:orientation val="minMax"/>
        </c:scaling>
        <c:delete val="0"/>
        <c:axPos val="l"/>
        <c:numFmt formatCode="#,##0" sourceLinked="1"/>
        <c:majorTickMark val="out"/>
        <c:minorTickMark val="none"/>
        <c:tickLblPos val="nextTo"/>
        <c:crossAx val="-306225040"/>
        <c:crosses val="autoZero"/>
        <c:crossBetween val="between"/>
        <c:majorUnit val="200000"/>
      </c:valAx>
    </c:plotArea>
    <c:legend>
      <c:legendPos val="r"/>
      <c:layout>
        <c:manualLayout>
          <c:xMode val="edge"/>
          <c:yMode val="edge"/>
          <c:x val="0.73826788416958833"/>
          <c:y val="0.12327245552639253"/>
          <c:w val="0.25260802823917083"/>
          <c:h val="0.75345472440944883"/>
        </c:manualLayout>
      </c:layout>
      <c:overlay val="0"/>
    </c:legend>
    <c:plotVisOnly val="1"/>
    <c:dispBlanksAs val="gap"/>
    <c:showDLblsOverMax val="0"/>
  </c:chart>
  <c:txPr>
    <a:bodyPr/>
    <a:lstStyle/>
    <a:p>
      <a:pPr>
        <a:defRPr sz="1200">
          <a:effectLst>
            <a:outerShdw blurRad="38100" dist="38100" dir="2700000" algn="tl">
              <a:srgbClr val="000000">
                <a:alpha val="43137"/>
              </a:srgbClr>
            </a:outerShdw>
          </a:effectLst>
          <a:cs typeface="B Yekan" panose="00000400000000000000" pitchFamily="2" charset="-78"/>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41110139010408E-2"/>
          <c:y val="2.1477675850937877E-2"/>
          <c:w val="0.65752341471103704"/>
          <c:h val="0.79385240091307596"/>
        </c:manualLayout>
      </c:layout>
      <c:lineChart>
        <c:grouping val="standard"/>
        <c:varyColors val="0"/>
        <c:ser>
          <c:idx val="0"/>
          <c:order val="0"/>
          <c:tx>
            <c:strRef>
              <c:f>نمودار!$A$3</c:f>
              <c:strCache>
                <c:ptCount val="1"/>
                <c:pt idx="0">
                  <c:v>وزارت علوم، تحقیقات و فناوری</c:v>
                </c:pt>
              </c:strCache>
            </c:strRef>
          </c:tx>
          <c:spPr>
            <a:ln w="28575" cap="rnd">
              <a:solidFill>
                <a:schemeClr val="accent1"/>
              </a:solidFill>
              <a:prstDash val="dash"/>
              <a:round/>
            </a:ln>
            <a:effectLst/>
          </c:spPr>
          <c:marker>
            <c:symbol val="circle"/>
            <c:size val="5"/>
            <c:spPr>
              <a:solidFill>
                <a:schemeClr val="accent1"/>
              </a:solidFill>
              <a:ln w="9525">
                <a:solidFill>
                  <a:schemeClr val="accent1"/>
                </a:solidFill>
                <a:prstDash val="dash"/>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نمودار!$B$3:$H$3</c:f>
              <c:numCache>
                <c:formatCode>#,##0</c:formatCode>
                <c:ptCount val="7"/>
                <c:pt idx="0">
                  <c:v>190636</c:v>
                </c:pt>
                <c:pt idx="1">
                  <c:v>186763</c:v>
                </c:pt>
                <c:pt idx="2">
                  <c:v>162234</c:v>
                </c:pt>
                <c:pt idx="3">
                  <c:v>144148</c:v>
                </c:pt>
                <c:pt idx="4">
                  <c:v>136472</c:v>
                </c:pt>
                <c:pt idx="5">
                  <c:v>129991</c:v>
                </c:pt>
                <c:pt idx="6">
                  <c:v>137139</c:v>
                </c:pt>
              </c:numCache>
            </c:numRef>
          </c:val>
          <c:smooth val="0"/>
          <c:extLst xmlns:c16r2="http://schemas.microsoft.com/office/drawing/2015/06/chart">
            <c:ext xmlns:c16="http://schemas.microsoft.com/office/drawing/2014/chart" uri="{C3380CC4-5D6E-409C-BE32-E72D297353CC}">
              <c16:uniqueId val="{00000000-F624-4DAA-AAFD-7B06CC134589}"/>
            </c:ext>
          </c:extLst>
        </c:ser>
        <c:ser>
          <c:idx val="1"/>
          <c:order val="1"/>
          <c:tx>
            <c:strRef>
              <c:f>نمودار!$A$4</c:f>
              <c:strCache>
                <c:ptCount val="1"/>
                <c:pt idx="0">
                  <c:v>دانشگاه پیام نور</c:v>
                </c:pt>
              </c:strCache>
            </c:strRef>
          </c:tx>
          <c:spPr>
            <a:ln w="28575" cap="rnd">
              <a:solidFill>
                <a:srgbClr val="6666FF"/>
              </a:solidFill>
              <a:round/>
            </a:ln>
            <a:effectLst/>
          </c:spPr>
          <c:marker>
            <c:symbol val="circle"/>
            <c:size val="5"/>
            <c:spPr>
              <a:solidFill>
                <a:schemeClr val="accent2"/>
              </a:solidFill>
              <a:ln w="9525">
                <a:solidFill>
                  <a:srgbClr val="6666FF"/>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نمودار!$B$4:$H$4</c:f>
              <c:numCache>
                <c:formatCode>#,##0</c:formatCode>
                <c:ptCount val="7"/>
                <c:pt idx="0">
                  <c:v>779275</c:v>
                </c:pt>
                <c:pt idx="1">
                  <c:v>679062</c:v>
                </c:pt>
                <c:pt idx="2">
                  <c:v>546886</c:v>
                </c:pt>
                <c:pt idx="3">
                  <c:v>455858</c:v>
                </c:pt>
                <c:pt idx="4">
                  <c:v>450570</c:v>
                </c:pt>
                <c:pt idx="5">
                  <c:v>409014</c:v>
                </c:pt>
                <c:pt idx="6">
                  <c:v>419877</c:v>
                </c:pt>
              </c:numCache>
            </c:numRef>
          </c:val>
          <c:smooth val="0"/>
          <c:extLst xmlns:c16r2="http://schemas.microsoft.com/office/drawing/2015/06/chart">
            <c:ext xmlns:c16="http://schemas.microsoft.com/office/drawing/2014/chart" uri="{C3380CC4-5D6E-409C-BE32-E72D297353CC}">
              <c16:uniqueId val="{00000001-F624-4DAA-AAFD-7B06CC134589}"/>
            </c:ext>
          </c:extLst>
        </c:ser>
        <c:ser>
          <c:idx val="2"/>
          <c:order val="2"/>
          <c:tx>
            <c:strRef>
              <c:f>نمودار!$A$5</c:f>
              <c:strCache>
                <c:ptCount val="1"/>
                <c:pt idx="0">
                  <c:v>دانشگاه جامع علمی کاربردی</c:v>
                </c:pt>
              </c:strCache>
            </c:strRef>
          </c:tx>
          <c:spPr>
            <a:ln w="28575" cap="rnd">
              <a:solidFill>
                <a:srgbClr val="00B0F0"/>
              </a:solidFill>
              <a:round/>
            </a:ln>
            <a:effectLst/>
          </c:spPr>
          <c:marker>
            <c:symbol val="circle"/>
            <c:size val="5"/>
            <c:spPr>
              <a:solidFill>
                <a:schemeClr val="accent3"/>
              </a:solidFill>
              <a:ln w="9525">
                <a:solidFill>
                  <a:srgbClr val="00B0F0"/>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نمودار!$B$5:$H$5</c:f>
              <c:numCache>
                <c:formatCode>#,##0</c:formatCode>
                <c:ptCount val="7"/>
                <c:pt idx="0">
                  <c:v>816620</c:v>
                </c:pt>
                <c:pt idx="1">
                  <c:v>484866</c:v>
                </c:pt>
                <c:pt idx="2">
                  <c:v>473798</c:v>
                </c:pt>
                <c:pt idx="3">
                  <c:v>354360</c:v>
                </c:pt>
                <c:pt idx="4">
                  <c:v>315898</c:v>
                </c:pt>
                <c:pt idx="5">
                  <c:v>224910</c:v>
                </c:pt>
                <c:pt idx="6">
                  <c:v>227816</c:v>
                </c:pt>
              </c:numCache>
            </c:numRef>
          </c:val>
          <c:smooth val="0"/>
          <c:extLst xmlns:c16r2="http://schemas.microsoft.com/office/drawing/2015/06/chart">
            <c:ext xmlns:c16="http://schemas.microsoft.com/office/drawing/2014/chart" uri="{C3380CC4-5D6E-409C-BE32-E72D297353CC}">
              <c16:uniqueId val="{00000002-F624-4DAA-AAFD-7B06CC134589}"/>
            </c:ext>
          </c:extLst>
        </c:ser>
        <c:ser>
          <c:idx val="3"/>
          <c:order val="3"/>
          <c:tx>
            <c:strRef>
              <c:f>نمودار!$A$6</c:f>
              <c:strCache>
                <c:ptCount val="1"/>
                <c:pt idx="0">
                  <c:v>دانشگاه فرهنگیان</c:v>
                </c:pt>
              </c:strCache>
            </c:strRef>
          </c:tx>
          <c:spPr>
            <a:ln w="28575" cap="rnd">
              <a:solidFill>
                <a:schemeClr val="accent4"/>
              </a:solidFill>
              <a:prstDash val="dashDot"/>
              <a:round/>
            </a:ln>
            <a:effectLst/>
          </c:spPr>
          <c:marker>
            <c:symbol val="circle"/>
            <c:size val="5"/>
            <c:spPr>
              <a:solidFill>
                <a:schemeClr val="accent4"/>
              </a:solidFill>
              <a:ln w="9525">
                <a:solidFill>
                  <a:schemeClr val="accent4"/>
                </a:solidFill>
                <a:prstDash val="dashDot"/>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نمودار!$B$6:$H$6</c:f>
              <c:numCache>
                <c:formatCode>#,##0</c:formatCode>
                <c:ptCount val="7"/>
                <c:pt idx="0">
                  <c:v>63597</c:v>
                </c:pt>
                <c:pt idx="1">
                  <c:v>70428</c:v>
                </c:pt>
                <c:pt idx="2">
                  <c:v>0</c:v>
                </c:pt>
                <c:pt idx="3">
                  <c:v>0</c:v>
                </c:pt>
                <c:pt idx="4">
                  <c:v>19062</c:v>
                </c:pt>
                <c:pt idx="5">
                  <c:v>48777</c:v>
                </c:pt>
                <c:pt idx="6">
                  <c:v>71122</c:v>
                </c:pt>
              </c:numCache>
            </c:numRef>
          </c:val>
          <c:smooth val="0"/>
          <c:extLst xmlns:c16r2="http://schemas.microsoft.com/office/drawing/2015/06/chart">
            <c:ext xmlns:c16="http://schemas.microsoft.com/office/drawing/2014/chart" uri="{C3380CC4-5D6E-409C-BE32-E72D297353CC}">
              <c16:uniqueId val="{00000003-F624-4DAA-AAFD-7B06CC134589}"/>
            </c:ext>
          </c:extLst>
        </c:ser>
        <c:ser>
          <c:idx val="4"/>
          <c:order val="4"/>
          <c:tx>
            <c:strRef>
              <c:f>نمودار!$A$7</c:f>
              <c:strCache>
                <c:ptCount val="1"/>
                <c:pt idx="0">
                  <c:v>دانشگاه فنی و حرفه ای</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نمودار!$B$7:$H$7</c:f>
              <c:numCache>
                <c:formatCode>#,##0</c:formatCode>
                <c:ptCount val="7"/>
                <c:pt idx="0">
                  <c:v>85915</c:v>
                </c:pt>
                <c:pt idx="1">
                  <c:v>80666</c:v>
                </c:pt>
                <c:pt idx="2">
                  <c:v>56288</c:v>
                </c:pt>
                <c:pt idx="3">
                  <c:v>49803</c:v>
                </c:pt>
                <c:pt idx="4">
                  <c:v>39792</c:v>
                </c:pt>
                <c:pt idx="5">
                  <c:v>35896</c:v>
                </c:pt>
                <c:pt idx="6">
                  <c:v>32829</c:v>
                </c:pt>
              </c:numCache>
            </c:numRef>
          </c:val>
          <c:smooth val="0"/>
          <c:extLst xmlns:c16r2="http://schemas.microsoft.com/office/drawing/2015/06/chart">
            <c:ext xmlns:c16="http://schemas.microsoft.com/office/drawing/2014/chart" uri="{C3380CC4-5D6E-409C-BE32-E72D297353CC}">
              <c16:uniqueId val="{00000004-F624-4DAA-AAFD-7B06CC134589}"/>
            </c:ext>
          </c:extLst>
        </c:ser>
        <c:ser>
          <c:idx val="5"/>
          <c:order val="5"/>
          <c:tx>
            <c:strRef>
              <c:f>نمودار!$A$8</c:f>
              <c:strCache>
                <c:ptCount val="1"/>
                <c:pt idx="0">
                  <c:v>سایر دستگاههای اجرایی</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نمودار!$B$8:$H$8</c:f>
              <c:numCache>
                <c:formatCode>#,##0</c:formatCode>
                <c:ptCount val="7"/>
                <c:pt idx="0">
                  <c:v>6587</c:v>
                </c:pt>
                <c:pt idx="1">
                  <c:v>5988</c:v>
                </c:pt>
                <c:pt idx="2">
                  <c:v>5006</c:v>
                </c:pt>
                <c:pt idx="3">
                  <c:v>7029</c:v>
                </c:pt>
                <c:pt idx="4">
                  <c:v>9280</c:v>
                </c:pt>
                <c:pt idx="5">
                  <c:v>7585</c:v>
                </c:pt>
                <c:pt idx="6">
                  <c:v>4595</c:v>
                </c:pt>
              </c:numCache>
            </c:numRef>
          </c:val>
          <c:smooth val="0"/>
          <c:extLst xmlns:c16r2="http://schemas.microsoft.com/office/drawing/2015/06/chart">
            <c:ext xmlns:c16="http://schemas.microsoft.com/office/drawing/2014/chart" uri="{C3380CC4-5D6E-409C-BE32-E72D297353CC}">
              <c16:uniqueId val="{00000005-F624-4DAA-AAFD-7B06CC134589}"/>
            </c:ext>
          </c:extLst>
        </c:ser>
        <c:ser>
          <c:idx val="6"/>
          <c:order val="6"/>
          <c:tx>
            <c:strRef>
              <c:f>نمودار!$A$9</c:f>
              <c:strCache>
                <c:ptCount val="1"/>
                <c:pt idx="0">
                  <c:v>موسسات آموزش عالی غیردولتی - غیرانتفاعی</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نمودار!$B$9:$H$9</c:f>
              <c:numCache>
                <c:formatCode>#,##0</c:formatCode>
                <c:ptCount val="7"/>
                <c:pt idx="0">
                  <c:v>408337</c:v>
                </c:pt>
                <c:pt idx="1">
                  <c:v>374022</c:v>
                </c:pt>
                <c:pt idx="2">
                  <c:v>334063</c:v>
                </c:pt>
                <c:pt idx="3">
                  <c:v>316661</c:v>
                </c:pt>
                <c:pt idx="4">
                  <c:v>293218</c:v>
                </c:pt>
                <c:pt idx="5">
                  <c:v>258220</c:v>
                </c:pt>
                <c:pt idx="6">
                  <c:v>251039</c:v>
                </c:pt>
              </c:numCache>
            </c:numRef>
          </c:val>
          <c:smooth val="0"/>
          <c:extLst xmlns:c16r2="http://schemas.microsoft.com/office/drawing/2015/06/chart">
            <c:ext xmlns:c16="http://schemas.microsoft.com/office/drawing/2014/chart" uri="{C3380CC4-5D6E-409C-BE32-E72D297353CC}">
              <c16:uniqueId val="{00000006-F624-4DAA-AAFD-7B06CC134589}"/>
            </c:ext>
          </c:extLst>
        </c:ser>
        <c:ser>
          <c:idx val="7"/>
          <c:order val="7"/>
          <c:tx>
            <c:strRef>
              <c:f>نمودار!$A$10</c:f>
              <c:strCache>
                <c:ptCount val="1"/>
                <c:pt idx="0">
                  <c:v>وزارت بهداشت، درمان و آموزش پزشکی</c:v>
                </c:pt>
              </c:strCache>
            </c:strRef>
          </c:tx>
          <c:spPr>
            <a:ln w="28575" cap="rnd">
              <a:solidFill>
                <a:schemeClr val="accent2">
                  <a:lumMod val="60000"/>
                </a:schemeClr>
              </a:solidFill>
              <a:prstDash val="sysDash"/>
              <a:round/>
            </a:ln>
            <a:effectLst/>
          </c:spPr>
          <c:marker>
            <c:symbol val="circle"/>
            <c:size val="5"/>
            <c:spPr>
              <a:solidFill>
                <a:schemeClr val="accent2">
                  <a:lumMod val="60000"/>
                </a:schemeClr>
              </a:solidFill>
              <a:ln w="9525">
                <a:solidFill>
                  <a:schemeClr val="accent2">
                    <a:lumMod val="60000"/>
                  </a:schemeClr>
                </a:solidFill>
                <a:prstDash val="sysDash"/>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نمودار!$B$10:$H$10</c:f>
              <c:numCache>
                <c:formatCode>#,##0</c:formatCode>
                <c:ptCount val="7"/>
                <c:pt idx="0">
                  <c:v>2798</c:v>
                </c:pt>
                <c:pt idx="1">
                  <c:v>19382</c:v>
                </c:pt>
                <c:pt idx="2">
                  <c:v>22671</c:v>
                </c:pt>
                <c:pt idx="3">
                  <c:v>25456</c:v>
                </c:pt>
                <c:pt idx="4">
                  <c:v>31183</c:v>
                </c:pt>
                <c:pt idx="5">
                  <c:v>33419</c:v>
                </c:pt>
                <c:pt idx="6">
                  <c:v>37553</c:v>
                </c:pt>
              </c:numCache>
            </c:numRef>
          </c:val>
          <c:smooth val="0"/>
          <c:extLst xmlns:c16r2="http://schemas.microsoft.com/office/drawing/2015/06/chart">
            <c:ext xmlns:c16="http://schemas.microsoft.com/office/drawing/2014/chart" uri="{C3380CC4-5D6E-409C-BE32-E72D297353CC}">
              <c16:uniqueId val="{00000007-F624-4DAA-AAFD-7B06CC134589}"/>
            </c:ext>
          </c:extLst>
        </c:ser>
        <c:ser>
          <c:idx val="8"/>
          <c:order val="8"/>
          <c:tx>
            <c:strRef>
              <c:f>نمودار!$A$11</c:f>
              <c:strCache>
                <c:ptCount val="1"/>
                <c:pt idx="0">
                  <c:v>دانشگاه آزاد اسلامی</c:v>
                </c:pt>
              </c:strCache>
            </c:strRef>
          </c:tx>
          <c:spPr>
            <a:ln w="28575" cap="rnd">
              <a:solidFill>
                <a:srgbClr val="FF0000"/>
              </a:solidFill>
              <a:round/>
            </a:ln>
            <a:effectLst/>
          </c:spPr>
          <c:marker>
            <c:symbol val="circle"/>
            <c:size val="5"/>
            <c:spPr>
              <a:solidFill>
                <a:schemeClr val="accent3">
                  <a:lumMod val="60000"/>
                </a:schemeClr>
              </a:solidFill>
              <a:ln w="9525">
                <a:solidFill>
                  <a:srgbClr val="FF0000"/>
                </a:solidFill>
              </a:ln>
              <a:effectLst/>
            </c:spPr>
          </c:marker>
          <c:cat>
            <c:strRef>
              <c:f>نمودار!$B$2:$H$2</c:f>
              <c:strCache>
                <c:ptCount val="7"/>
                <c:pt idx="0">
                  <c:v>1393</c:v>
                </c:pt>
                <c:pt idx="1">
                  <c:v>1394</c:v>
                </c:pt>
                <c:pt idx="2">
                  <c:v>1395</c:v>
                </c:pt>
                <c:pt idx="3">
                  <c:v>1396</c:v>
                </c:pt>
                <c:pt idx="4">
                  <c:v> 1397-1398</c:v>
                </c:pt>
                <c:pt idx="5">
                  <c:v> 1398-1399</c:v>
                </c:pt>
                <c:pt idx="6">
                  <c:v>1399-1400</c:v>
                </c:pt>
              </c:strCache>
            </c:strRef>
          </c:cat>
          <c:val>
            <c:numRef>
              <c:f>نمودار!$B$11:$H$11</c:f>
              <c:numCache>
                <c:formatCode>#,##0</c:formatCode>
                <c:ptCount val="7"/>
                <c:pt idx="0">
                  <c:v>1659329</c:v>
                </c:pt>
                <c:pt idx="1">
                  <c:v>1591985</c:v>
                </c:pt>
                <c:pt idx="2">
                  <c:v>1516428</c:v>
                </c:pt>
                <c:pt idx="3">
                  <c:v>1305492</c:v>
                </c:pt>
                <c:pt idx="4">
                  <c:v>1184385</c:v>
                </c:pt>
                <c:pt idx="5">
                  <c:v>1106722</c:v>
                </c:pt>
              </c:numCache>
            </c:numRef>
          </c:val>
          <c:smooth val="0"/>
          <c:extLst xmlns:c16r2="http://schemas.microsoft.com/office/drawing/2015/06/chart">
            <c:ext xmlns:c16="http://schemas.microsoft.com/office/drawing/2014/chart" uri="{C3380CC4-5D6E-409C-BE32-E72D297353CC}">
              <c16:uniqueId val="{00000008-F624-4DAA-AAFD-7B06CC134589}"/>
            </c:ext>
          </c:extLst>
        </c:ser>
        <c:dLbls>
          <c:showLegendKey val="0"/>
          <c:showVal val="0"/>
          <c:showCatName val="0"/>
          <c:showSerName val="0"/>
          <c:showPercent val="0"/>
          <c:showBubbleSize val="0"/>
        </c:dLbls>
        <c:marker val="1"/>
        <c:smooth val="0"/>
        <c:axId val="-306210352"/>
        <c:axId val="-306216336"/>
      </c:lineChart>
      <c:catAx>
        <c:axId val="-306210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defRPr>
            </a:pPr>
            <a:endParaRPr lang="en-US"/>
          </a:p>
        </c:txPr>
        <c:crossAx val="-306216336"/>
        <c:crosses val="autoZero"/>
        <c:auto val="1"/>
        <c:lblAlgn val="ctr"/>
        <c:lblOffset val="100"/>
        <c:noMultiLvlLbl val="0"/>
      </c:catAx>
      <c:valAx>
        <c:axId val="-30621633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defRPr>
            </a:pPr>
            <a:endParaRPr lang="en-US"/>
          </a:p>
        </c:txPr>
        <c:crossAx val="-306210352"/>
        <c:crosses val="autoZero"/>
        <c:crossBetween val="between"/>
      </c:valAx>
      <c:spPr>
        <a:noFill/>
        <a:ln>
          <a:noFill/>
        </a:ln>
        <a:effectLst/>
      </c:spPr>
    </c:plotArea>
    <c:legend>
      <c:legendPos val="b"/>
      <c:layout>
        <c:manualLayout>
          <c:xMode val="edge"/>
          <c:yMode val="edge"/>
          <c:x val="0.72425567658670853"/>
          <c:y val="0.15432989467057387"/>
          <c:w val="0.26649745249677614"/>
          <c:h val="0.5943075750176704"/>
        </c:manualLayout>
      </c:layout>
      <c:overlay val="0"/>
      <c:spPr>
        <a:noFill/>
        <a:ln>
          <a:noFill/>
        </a:ln>
        <a:effectLst/>
      </c:spPr>
      <c:txPr>
        <a:bodyPr rot="0" spcFirstLastPara="1" vertOverflow="ellipsis" vert="horz" wrap="square" anchor="ctr" anchorCtr="1"/>
        <a:lstStyle/>
        <a:p>
          <a:pPr rtl="1">
            <a:defRPr sz="1197" b="0" i="0" u="none" strike="noStrike" kern="1200" baseline="0">
              <a:solidFill>
                <a:schemeClr val="tx1"/>
              </a:solidFill>
              <a:effectLst>
                <a:outerShdw blurRad="38100" dist="38100" dir="2700000" algn="tl">
                  <a:srgbClr val="000000">
                    <a:alpha val="43137"/>
                  </a:srgbClr>
                </a:outerShdw>
              </a:effectLst>
              <a:latin typeface="+mn-lt"/>
              <a:ea typeface="+mn-ea"/>
              <a:cs typeface="B Yekan" panose="00000400000000000000" pitchFamily="2" charset="-7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000" b="1" i="0" baseline="0" dirty="0">
                <a:effectLst/>
                <a:cs typeface="B Mitra" panose="00000400000000000000" pitchFamily="2" charset="-78"/>
              </a:rPr>
              <a:t>نرخ ناخالص ثبت‌نام (جمعیت 24-18 سال)- (درصد)</a:t>
            </a:r>
            <a:endParaRPr lang="en-US" sz="2000" dirty="0">
              <a:effectLst/>
              <a:cs typeface="B Mitra" panose="00000400000000000000" pitchFamily="2" charset="-78"/>
            </a:endParaRPr>
          </a:p>
        </c:rich>
      </c:tx>
      <c:layout>
        <c:manualLayout>
          <c:xMode val="edge"/>
          <c:yMode val="edge"/>
          <c:x val="0.22474789842619569"/>
          <c:y val="9.2904791086490704E-2"/>
        </c:manualLayout>
      </c:layout>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3.9296591020729129E-3"/>
                  <c:y val="0.2678843226788432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579-4E40-B2DF-FE81482823E4}"/>
                </c:ext>
                <c:ext xmlns:c15="http://schemas.microsoft.com/office/drawing/2012/chart" uri="{CE6537A1-D6FC-4f65-9D91-7224C49458BB}"/>
              </c:extLst>
            </c:dLbl>
            <c:dLbl>
              <c:idx val="1"/>
              <c:layout>
                <c:manualLayout>
                  <c:x val="5.8944886531093425E-3"/>
                  <c:y val="0.219178082191780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579-4E40-B2DF-FE81482823E4}"/>
                </c:ext>
                <c:ext xmlns:c15="http://schemas.microsoft.com/office/drawing/2012/chart" uri="{CE6537A1-D6FC-4f65-9D91-7224C49458BB}"/>
              </c:extLst>
            </c:dLbl>
            <c:dLbl>
              <c:idx val="2"/>
              <c:layout>
                <c:manualLayout>
                  <c:x val="0"/>
                  <c:y val="0.2343987823439878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579-4E40-B2DF-FE81482823E4}"/>
                </c:ext>
                <c:ext xmlns:c15="http://schemas.microsoft.com/office/drawing/2012/chart" uri="{CE6537A1-D6FC-4f65-9D91-7224C49458BB}"/>
              </c:extLst>
            </c:dLbl>
            <c:dLbl>
              <c:idx val="3"/>
              <c:layout>
                <c:manualLayout>
                  <c:x val="5.8944886531093425E-3"/>
                  <c:y val="0.182648401826483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579-4E40-B2DF-FE81482823E4}"/>
                </c:ext>
                <c:ext xmlns:c15="http://schemas.microsoft.com/office/drawing/2012/chart" uri="{CE6537A1-D6FC-4f65-9D91-7224C49458BB}"/>
              </c:extLst>
            </c:dLbl>
            <c:dLbl>
              <c:idx val="4"/>
              <c:layout>
                <c:manualLayout>
                  <c:x val="-1.9648295510364478E-3"/>
                  <c:y val="0.237442922374429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579-4E40-B2DF-FE81482823E4}"/>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Sheet1!$B$3:$F$3</c:f>
              <c:numCache>
                <c:formatCode>General</c:formatCode>
                <c:ptCount val="5"/>
                <c:pt idx="0">
                  <c:v>1396</c:v>
                </c:pt>
                <c:pt idx="1">
                  <c:v>1397</c:v>
                </c:pt>
                <c:pt idx="2">
                  <c:v>1398</c:v>
                </c:pt>
                <c:pt idx="3">
                  <c:v>1399</c:v>
                </c:pt>
                <c:pt idx="4">
                  <c:v>1400</c:v>
                </c:pt>
              </c:numCache>
            </c:numRef>
          </c:cat>
          <c:val>
            <c:numRef>
              <c:f>Sheet1!$B$4:$F$4</c:f>
              <c:numCache>
                <c:formatCode>General</c:formatCode>
                <c:ptCount val="5"/>
                <c:pt idx="0">
                  <c:v>47.5</c:v>
                </c:pt>
                <c:pt idx="1">
                  <c:v>43.6</c:v>
                </c:pt>
                <c:pt idx="2">
                  <c:v>41.6</c:v>
                </c:pt>
                <c:pt idx="3">
                  <c:v>40</c:v>
                </c:pt>
                <c:pt idx="4">
                  <c:v>43.5</c:v>
                </c:pt>
              </c:numCache>
            </c:numRef>
          </c:val>
          <c:extLst xmlns:c16r2="http://schemas.microsoft.com/office/drawing/2015/06/chart">
            <c:ext xmlns:c16="http://schemas.microsoft.com/office/drawing/2014/chart" uri="{C3380CC4-5D6E-409C-BE32-E72D297353CC}">
              <c16:uniqueId val="{00000005-7579-4E40-B2DF-FE81482823E4}"/>
            </c:ext>
          </c:extLst>
        </c:ser>
        <c:dLbls>
          <c:showLegendKey val="0"/>
          <c:showVal val="0"/>
          <c:showCatName val="0"/>
          <c:showSerName val="0"/>
          <c:showPercent val="0"/>
          <c:showBubbleSize val="0"/>
        </c:dLbls>
        <c:gapWidth val="150"/>
        <c:shape val="box"/>
        <c:axId val="-306214704"/>
        <c:axId val="-306223408"/>
        <c:axId val="0"/>
      </c:bar3DChart>
      <c:catAx>
        <c:axId val="-306214704"/>
        <c:scaling>
          <c:orientation val="minMax"/>
        </c:scaling>
        <c:delete val="0"/>
        <c:axPos val="b"/>
        <c:numFmt formatCode="General" sourceLinked="1"/>
        <c:majorTickMark val="out"/>
        <c:minorTickMark val="none"/>
        <c:tickLblPos val="nextTo"/>
        <c:txPr>
          <a:bodyPr/>
          <a:lstStyle/>
          <a:p>
            <a:pPr>
              <a:defRPr sz="1400"/>
            </a:pPr>
            <a:endParaRPr lang="en-US"/>
          </a:p>
        </c:txPr>
        <c:crossAx val="-306223408"/>
        <c:crosses val="autoZero"/>
        <c:auto val="1"/>
        <c:lblAlgn val="ctr"/>
        <c:lblOffset val="100"/>
        <c:noMultiLvlLbl val="0"/>
      </c:catAx>
      <c:valAx>
        <c:axId val="-306223408"/>
        <c:scaling>
          <c:orientation val="minMax"/>
          <c:max val="60"/>
          <c:min val="20"/>
        </c:scaling>
        <c:delete val="0"/>
        <c:axPos val="l"/>
        <c:numFmt formatCode="General" sourceLinked="1"/>
        <c:majorTickMark val="out"/>
        <c:minorTickMark val="none"/>
        <c:tickLblPos val="nextTo"/>
        <c:txPr>
          <a:bodyPr/>
          <a:lstStyle/>
          <a:p>
            <a:pPr>
              <a:defRPr sz="1400"/>
            </a:pPr>
            <a:endParaRPr lang="en-US"/>
          </a:p>
        </c:txPr>
        <c:crossAx val="-30621470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Sheet6!$C$3:$C$6</c:f>
              <c:numCache>
                <c:formatCode>General</c:formatCode>
                <c:ptCount val="4"/>
                <c:pt idx="0">
                  <c:v>16</c:v>
                </c:pt>
                <c:pt idx="1">
                  <c:v>62</c:v>
                </c:pt>
                <c:pt idx="2">
                  <c:v>10</c:v>
                </c:pt>
                <c:pt idx="3">
                  <c:v>12</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000" b="1" i="0" baseline="0" dirty="0">
                <a:effectLst/>
                <a:cs typeface="B Mitra" panose="00000400000000000000" pitchFamily="2" charset="-78"/>
              </a:rPr>
              <a:t>سهم دانشجویان غیردولتی- غیرانتفاعی (درصد)</a:t>
            </a:r>
            <a:endParaRPr lang="en-US" sz="2000" dirty="0">
              <a:effectLst/>
              <a:cs typeface="B Mitra" panose="00000400000000000000" pitchFamily="2" charset="-78"/>
            </a:endParaRPr>
          </a:p>
        </c:rich>
      </c:tx>
      <c:layout>
        <c:manualLayout>
          <c:xMode val="edge"/>
          <c:yMode val="edge"/>
          <c:x val="0.25436444054864421"/>
          <c:y val="7.4150448643732284E-2"/>
        </c:manualLayout>
      </c:layout>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1.756046125244137E-17"/>
                  <c:y val="0.1975308129922392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21C-4B8F-8D57-4376C3A94C9D}"/>
                </c:ext>
                <c:ext xmlns:c15="http://schemas.microsoft.com/office/drawing/2012/chart" uri="{CE6537A1-D6FC-4f65-9D91-7224C49458BB}"/>
              </c:extLst>
            </c:dLbl>
            <c:dLbl>
              <c:idx val="1"/>
              <c:layout>
                <c:manualLayout>
                  <c:x val="1.9157088122605363E-3"/>
                  <c:y val="0.2074073536418511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21C-4B8F-8D57-4376C3A94C9D}"/>
                </c:ext>
                <c:ext xmlns:c15="http://schemas.microsoft.com/office/drawing/2012/chart" uri="{CE6537A1-D6FC-4f65-9D91-7224C49458BB}"/>
              </c:extLst>
            </c:dLbl>
            <c:dLbl>
              <c:idx val="2"/>
              <c:layout>
                <c:manualLayout>
                  <c:x val="3.8314176245210726E-3"/>
                  <c:y val="0.1547324701772540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21C-4B8F-8D57-4376C3A94C9D}"/>
                </c:ext>
                <c:ext xmlns:c15="http://schemas.microsoft.com/office/drawing/2012/chart" uri="{CE6537A1-D6FC-4f65-9D91-7224C49458BB}"/>
              </c:extLst>
            </c:dLbl>
            <c:dLbl>
              <c:idx val="3"/>
              <c:layout>
                <c:manualLayout>
                  <c:x val="3.8314176245210726E-3"/>
                  <c:y val="0.1481481097441794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21C-4B8F-8D57-4376C3A94C9D}"/>
                </c:ext>
                <c:ext xmlns:c15="http://schemas.microsoft.com/office/drawing/2012/chart" uri="{CE6537A1-D6FC-4f65-9D91-7224C49458BB}"/>
              </c:extLst>
            </c:dLbl>
            <c:dLbl>
              <c:idx val="4"/>
              <c:layout>
                <c:manualLayout>
                  <c:x val="3.8314176245210726E-3"/>
                  <c:y val="0.187654272342627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21C-4B8F-8D57-4376C3A94C9D}"/>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Sheet1!$B$3:$F$3</c:f>
              <c:numCache>
                <c:formatCode>General</c:formatCode>
                <c:ptCount val="5"/>
                <c:pt idx="0">
                  <c:v>1396</c:v>
                </c:pt>
                <c:pt idx="1">
                  <c:v>1397</c:v>
                </c:pt>
                <c:pt idx="2">
                  <c:v>1398</c:v>
                </c:pt>
                <c:pt idx="3">
                  <c:v>1399</c:v>
                </c:pt>
                <c:pt idx="4">
                  <c:v>1400</c:v>
                </c:pt>
              </c:numCache>
            </c:numRef>
          </c:cat>
          <c:val>
            <c:numRef>
              <c:f>Sheet1!$B$31:$F$31</c:f>
              <c:numCache>
                <c:formatCode>General</c:formatCode>
                <c:ptCount val="5"/>
                <c:pt idx="0">
                  <c:v>46.1</c:v>
                </c:pt>
                <c:pt idx="1">
                  <c:v>45.5</c:v>
                </c:pt>
                <c:pt idx="2">
                  <c:v>44.3</c:v>
                </c:pt>
                <c:pt idx="3">
                  <c:v>43.5</c:v>
                </c:pt>
                <c:pt idx="4">
                  <c:v>44.3</c:v>
                </c:pt>
              </c:numCache>
            </c:numRef>
          </c:val>
          <c:extLst xmlns:c16r2="http://schemas.microsoft.com/office/drawing/2015/06/chart">
            <c:ext xmlns:c16="http://schemas.microsoft.com/office/drawing/2014/chart" uri="{C3380CC4-5D6E-409C-BE32-E72D297353CC}">
              <c16:uniqueId val="{00000005-921C-4B8F-8D57-4376C3A94C9D}"/>
            </c:ext>
          </c:extLst>
        </c:ser>
        <c:dLbls>
          <c:showLegendKey val="0"/>
          <c:showVal val="0"/>
          <c:showCatName val="0"/>
          <c:showSerName val="0"/>
          <c:showPercent val="0"/>
          <c:showBubbleSize val="0"/>
        </c:dLbls>
        <c:gapWidth val="150"/>
        <c:shape val="box"/>
        <c:axId val="-306211984"/>
        <c:axId val="-306221776"/>
        <c:axId val="0"/>
      </c:bar3DChart>
      <c:catAx>
        <c:axId val="-306211984"/>
        <c:scaling>
          <c:orientation val="minMax"/>
        </c:scaling>
        <c:delete val="0"/>
        <c:axPos val="b"/>
        <c:numFmt formatCode="General" sourceLinked="1"/>
        <c:majorTickMark val="out"/>
        <c:minorTickMark val="none"/>
        <c:tickLblPos val="nextTo"/>
        <c:txPr>
          <a:bodyPr/>
          <a:lstStyle/>
          <a:p>
            <a:pPr>
              <a:defRPr sz="1400"/>
            </a:pPr>
            <a:endParaRPr lang="en-US"/>
          </a:p>
        </c:txPr>
        <c:crossAx val="-306221776"/>
        <c:crosses val="autoZero"/>
        <c:auto val="1"/>
        <c:lblAlgn val="ctr"/>
        <c:lblOffset val="100"/>
        <c:noMultiLvlLbl val="0"/>
      </c:catAx>
      <c:valAx>
        <c:axId val="-306221776"/>
        <c:scaling>
          <c:orientation val="minMax"/>
          <c:max val="50"/>
          <c:min val="35"/>
        </c:scaling>
        <c:delete val="0"/>
        <c:axPos val="l"/>
        <c:numFmt formatCode="General" sourceLinked="1"/>
        <c:majorTickMark val="out"/>
        <c:minorTickMark val="none"/>
        <c:tickLblPos val="nextTo"/>
        <c:txPr>
          <a:bodyPr/>
          <a:lstStyle/>
          <a:p>
            <a:pPr>
              <a:defRPr sz="1400" b="0">
                <a:cs typeface="B Mitra" panose="00000400000000000000" pitchFamily="2" charset="-78"/>
              </a:defRPr>
            </a:pPr>
            <a:endParaRPr lang="en-US"/>
          </a:p>
        </c:txPr>
        <c:crossAx val="-30621198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cs typeface="B Nazanin" panose="00000400000000000000" pitchFamily="2" charset="-78"/>
              </a:defRPr>
            </a:pPr>
            <a:r>
              <a:rPr lang="fa-IR" sz="1800" b="1" i="0" baseline="0" dirty="0">
                <a:effectLst/>
                <a:cs typeface="B Nazanin" panose="00000400000000000000" pitchFamily="2" charset="-78"/>
              </a:rPr>
              <a:t>سهم دانشجویان خارجی از کل دانشجویان (درصد)</a:t>
            </a:r>
            <a:endParaRPr lang="en-US" dirty="0">
              <a:effectLst/>
              <a:cs typeface="B Nazanin" panose="00000400000000000000" pitchFamily="2" charset="-78"/>
            </a:endParaRPr>
          </a:p>
        </c:rich>
      </c:tx>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0"/>
                  <c:y val="-2.281988004289829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A93-437B-91D2-35ACB67782C0}"/>
                </c:ext>
                <c:ext xmlns:c15="http://schemas.microsoft.com/office/drawing/2012/chart" uri="{CE6537A1-D6FC-4f65-9D91-7224C49458BB}"/>
              </c:extLst>
            </c:dLbl>
            <c:dLbl>
              <c:idx val="1"/>
              <c:layout>
                <c:manualLayout>
                  <c:x val="0"/>
                  <c:y val="-2.607986290616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A93-437B-91D2-35ACB67782C0}"/>
                </c:ext>
                <c:ext xmlns:c15="http://schemas.microsoft.com/office/drawing/2012/chart" uri="{CE6537A1-D6FC-4f65-9D91-7224C49458BB}"/>
              </c:extLst>
            </c:dLbl>
            <c:dLbl>
              <c:idx val="2"/>
              <c:layout>
                <c:manualLayout>
                  <c:x val="0"/>
                  <c:y val="-2.93398457694407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A93-437B-91D2-35ACB67782C0}"/>
                </c:ext>
                <c:ext xmlns:c15="http://schemas.microsoft.com/office/drawing/2012/chart" uri="{CE6537A1-D6FC-4f65-9D91-7224C49458BB}"/>
              </c:extLst>
            </c:dLbl>
            <c:dLbl>
              <c:idx val="3"/>
              <c:layout>
                <c:manualLayout>
                  <c:x val="0"/>
                  <c:y val="-3.25998286327119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A93-437B-91D2-35ACB67782C0}"/>
                </c:ext>
                <c:ext xmlns:c15="http://schemas.microsoft.com/office/drawing/2012/chart" uri="{CE6537A1-D6FC-4f65-9D91-7224C49458BB}"/>
              </c:extLst>
            </c:dLbl>
            <c:dLbl>
              <c:idx val="4"/>
              <c:layout>
                <c:manualLayout>
                  <c:x val="5.7471264367814686E-3"/>
                  <c:y val="-2.607986290616953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A93-437B-91D2-35ACB67782C0}"/>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Sheet1!$B$3:$F$3</c:f>
              <c:numCache>
                <c:formatCode>General</c:formatCode>
                <c:ptCount val="5"/>
                <c:pt idx="0">
                  <c:v>1396</c:v>
                </c:pt>
                <c:pt idx="1">
                  <c:v>1397</c:v>
                </c:pt>
                <c:pt idx="2">
                  <c:v>1398</c:v>
                </c:pt>
                <c:pt idx="3">
                  <c:v>1399</c:v>
                </c:pt>
                <c:pt idx="4">
                  <c:v>1400</c:v>
                </c:pt>
              </c:numCache>
            </c:numRef>
          </c:cat>
          <c:val>
            <c:numRef>
              <c:f>Sheet1!$B$31:$F$31</c:f>
              <c:numCache>
                <c:formatCode>#,##0.0</c:formatCode>
                <c:ptCount val="5"/>
                <c:pt idx="0">
                  <c:v>0.5</c:v>
                </c:pt>
                <c:pt idx="1">
                  <c:v>0.6</c:v>
                </c:pt>
                <c:pt idx="2">
                  <c:v>0.6</c:v>
                </c:pt>
                <c:pt idx="3">
                  <c:v>0.8</c:v>
                </c:pt>
                <c:pt idx="4">
                  <c:v>1.4</c:v>
                </c:pt>
              </c:numCache>
            </c:numRef>
          </c:val>
          <c:extLst xmlns:c16r2="http://schemas.microsoft.com/office/drawing/2015/06/chart">
            <c:ext xmlns:c16="http://schemas.microsoft.com/office/drawing/2014/chart" uri="{C3380CC4-5D6E-409C-BE32-E72D297353CC}">
              <c16:uniqueId val="{00000005-6A93-437B-91D2-35ACB67782C0}"/>
            </c:ext>
          </c:extLst>
        </c:ser>
        <c:dLbls>
          <c:showLegendKey val="0"/>
          <c:showVal val="1"/>
          <c:showCatName val="0"/>
          <c:showSerName val="0"/>
          <c:showPercent val="0"/>
          <c:showBubbleSize val="0"/>
        </c:dLbls>
        <c:gapWidth val="150"/>
        <c:shape val="box"/>
        <c:axId val="-306222320"/>
        <c:axId val="-306221232"/>
        <c:axId val="0"/>
      </c:bar3DChart>
      <c:catAx>
        <c:axId val="-306222320"/>
        <c:scaling>
          <c:orientation val="minMax"/>
        </c:scaling>
        <c:delete val="0"/>
        <c:axPos val="b"/>
        <c:numFmt formatCode="General" sourceLinked="1"/>
        <c:majorTickMark val="out"/>
        <c:minorTickMark val="none"/>
        <c:tickLblPos val="nextTo"/>
        <c:txPr>
          <a:bodyPr/>
          <a:lstStyle/>
          <a:p>
            <a:pPr>
              <a:defRPr sz="1400"/>
            </a:pPr>
            <a:endParaRPr lang="en-US"/>
          </a:p>
        </c:txPr>
        <c:crossAx val="-306221232"/>
        <c:crosses val="autoZero"/>
        <c:auto val="1"/>
        <c:lblAlgn val="ctr"/>
        <c:lblOffset val="100"/>
        <c:noMultiLvlLbl val="0"/>
      </c:catAx>
      <c:valAx>
        <c:axId val="-306221232"/>
        <c:scaling>
          <c:orientation val="minMax"/>
          <c:max val="4"/>
          <c:min val="0"/>
        </c:scaling>
        <c:delete val="0"/>
        <c:axPos val="l"/>
        <c:numFmt formatCode="#,##0.0" sourceLinked="1"/>
        <c:majorTickMark val="out"/>
        <c:minorTickMark val="none"/>
        <c:tickLblPos val="nextTo"/>
        <c:txPr>
          <a:bodyPr/>
          <a:lstStyle/>
          <a:p>
            <a:pPr>
              <a:defRPr sz="1400" b="0">
                <a:cs typeface="B Mitra" panose="00000400000000000000" pitchFamily="2" charset="-78"/>
              </a:defRPr>
            </a:pPr>
            <a:endParaRPr lang="en-US"/>
          </a:p>
        </c:txPr>
        <c:crossAx val="-306222320"/>
        <c:crosses val="autoZero"/>
        <c:crossBetween val="between"/>
        <c:majorUnit val="1"/>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1400" b="0" i="0" u="none" strike="noStrike" kern="1200" cap="all" spc="0" normalizeH="0" baseline="0">
                <a:solidFill>
                  <a:sysClr val="windowText" lastClr="000000">
                    <a:lumMod val="65000"/>
                    <a:lumOff val="35000"/>
                  </a:sysClr>
                </a:solidFill>
                <a:latin typeface="+mn-lt"/>
                <a:ea typeface="+mn-ea"/>
                <a:cs typeface="+mn-cs"/>
              </a:defRPr>
            </a:pPr>
            <a:r>
              <a:rPr lang="fa-IR" sz="2000" b="1" i="0" u="none" strike="noStrike" kern="1200" cap="all" spc="0" normalizeH="0" baseline="0" dirty="0">
                <a:solidFill>
                  <a:schemeClr val="tx1"/>
                </a:solidFill>
                <a:latin typeface="+mn-lt"/>
                <a:ea typeface="+mn-ea"/>
                <a:cs typeface="B Mitra" panose="00000400000000000000" pitchFamily="2" charset="-78"/>
              </a:rPr>
              <a:t>تعداد دانشجویان کاردانی (نفر)</a:t>
            </a:r>
          </a:p>
        </c:rich>
      </c:tx>
      <c:overlay val="0"/>
      <c:spPr>
        <a:noFill/>
        <a:ln>
          <a:noFill/>
        </a:ln>
        <a:effectLst/>
      </c:spPr>
    </c:title>
    <c:autoTitleDeleted val="0"/>
    <c:plotArea>
      <c:layout>
        <c:manualLayout>
          <c:layoutTarget val="inner"/>
          <c:xMode val="edge"/>
          <c:yMode val="edge"/>
          <c:x val="8.9298129410327887E-2"/>
          <c:y val="0.1386978785031793"/>
          <c:w val="0.88519651113794695"/>
          <c:h val="0.75831029793312477"/>
        </c:manualLayout>
      </c:layout>
      <c:lineChart>
        <c:grouping val="standard"/>
        <c:varyColors val="0"/>
        <c:ser>
          <c:idx val="0"/>
          <c:order val="0"/>
          <c:tx>
            <c:strRef>
              <c:f>'Sheet1 (2)'!$H$2</c:f>
              <c:strCache>
                <c:ptCount val="1"/>
                <c:pt idx="0">
                  <c:v>تعداد دانشجویان کاردانی</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lumOff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 (2)'!$G$3:$G$7</c:f>
              <c:numCache>
                <c:formatCode>General</c:formatCode>
                <c:ptCount val="5"/>
                <c:pt idx="0">
                  <c:v>1396</c:v>
                </c:pt>
                <c:pt idx="1">
                  <c:v>1397</c:v>
                </c:pt>
                <c:pt idx="2">
                  <c:v>1398</c:v>
                </c:pt>
                <c:pt idx="3">
                  <c:v>1399</c:v>
                </c:pt>
                <c:pt idx="4">
                  <c:v>1400</c:v>
                </c:pt>
              </c:numCache>
            </c:numRef>
          </c:cat>
          <c:val>
            <c:numRef>
              <c:f>'Sheet1 (2)'!$H$3:$H$7</c:f>
              <c:numCache>
                <c:formatCode>#,##0</c:formatCode>
                <c:ptCount val="5"/>
                <c:pt idx="0">
                  <c:v>748626</c:v>
                </c:pt>
                <c:pt idx="1">
                  <c:v>654441</c:v>
                </c:pt>
                <c:pt idx="2">
                  <c:v>511950</c:v>
                </c:pt>
                <c:pt idx="3">
                  <c:v>436348</c:v>
                </c:pt>
                <c:pt idx="4">
                  <c:v>429305</c:v>
                </c:pt>
              </c:numCache>
            </c:numRef>
          </c:val>
          <c:smooth val="0"/>
          <c:extLst xmlns:c16r2="http://schemas.microsoft.com/office/drawing/2015/06/chart">
            <c:ext xmlns:c16="http://schemas.microsoft.com/office/drawing/2014/chart" uri="{C3380CC4-5D6E-409C-BE32-E72D297353CC}">
              <c16:uniqueId val="{00000000-8A6C-43F0-8BD5-EDF9C810B6E0}"/>
            </c:ext>
          </c:extLst>
        </c:ser>
        <c:dLbls>
          <c:dLblPos val="t"/>
          <c:showLegendKey val="0"/>
          <c:showVal val="1"/>
          <c:showCatName val="0"/>
          <c:showSerName val="0"/>
          <c:showPercent val="0"/>
          <c:showBubbleSize val="0"/>
        </c:dLbls>
        <c:marker val="1"/>
        <c:smooth val="0"/>
        <c:axId val="-306517776"/>
        <c:axId val="-306518864"/>
      </c:lineChart>
      <c:catAx>
        <c:axId val="-306517776"/>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alpha val="95000"/>
              </a:schemeClr>
            </a:solidFill>
            <a:round/>
          </a:ln>
          <a:effectLst/>
        </c:spPr>
        <c:txPr>
          <a:bodyPr rot="-60000000" spcFirstLastPara="1" vertOverflow="ellipsis" vert="horz" wrap="square" anchor="ctr" anchorCtr="1"/>
          <a:lstStyle/>
          <a:p>
            <a:pPr algn="ctr">
              <a:defRPr lang="en-US" sz="1400" b="1" i="0" u="none" strike="noStrike" kern="1200" cap="all" spc="120" normalizeH="0" baseline="0">
                <a:solidFill>
                  <a:schemeClr val="tx1">
                    <a:lumMod val="65000"/>
                    <a:lumOff val="35000"/>
                  </a:schemeClr>
                </a:solidFill>
                <a:latin typeface="+mn-lt"/>
                <a:ea typeface="+mn-ea"/>
                <a:cs typeface="B Mitra" panose="00000400000000000000" pitchFamily="2" charset="-78"/>
              </a:defRPr>
            </a:pPr>
            <a:endParaRPr lang="en-US"/>
          </a:p>
        </c:txPr>
        <c:crossAx val="-306518864"/>
        <c:crosses val="autoZero"/>
        <c:auto val="1"/>
        <c:lblAlgn val="ctr"/>
        <c:lblOffset val="100"/>
        <c:noMultiLvlLbl val="0"/>
      </c:catAx>
      <c:valAx>
        <c:axId val="-306518864"/>
        <c:scaling>
          <c:orientation val="minMax"/>
          <c:min val="150000"/>
        </c:scaling>
        <c:delete val="0"/>
        <c:axPos val="l"/>
        <c:numFmt formatCode="#,##0" sourceLinked="1"/>
        <c:majorTickMark val="none"/>
        <c:minorTickMark val="none"/>
        <c:tickLblPos val="nextTo"/>
        <c:spPr>
          <a:noFill/>
          <a:ln w="9525" cap="flat" cmpd="sng" algn="ctr">
            <a:solidFill>
              <a:schemeClr val="tx1">
                <a:lumMod val="50000"/>
                <a:lumOff val="50000"/>
                <a:alpha val="9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6517776"/>
        <c:crosses val="autoZero"/>
        <c:crossBetween val="between"/>
      </c:valAx>
      <c:spPr>
        <a:noFill/>
        <a:ln>
          <a:noFill/>
        </a:ln>
        <a:effectLst/>
      </c:spPr>
    </c:plotArea>
    <c:plotVisOnly val="1"/>
    <c:dispBlanksAs val="gap"/>
    <c:showDLblsOverMax val="0"/>
  </c:chart>
  <c:spPr>
    <a:solidFill>
      <a:schemeClr val="bg1">
        <a:lumMod val="95000"/>
      </a:schemeClr>
    </a:solidFill>
    <a:ln w="9525" cap="flat" cmpd="sng" algn="ctr">
      <a:solidFill>
        <a:schemeClr val="tx1">
          <a:lumMod val="50000"/>
          <a:lumOff val="50000"/>
          <a:alpha val="95000"/>
        </a:schemeClr>
      </a:solidFill>
      <a:round/>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spPr>
            <a:gradFill rotWithShape="1">
              <a:gsLst>
                <a:gs pos="0">
                  <a:schemeClr val="accent3">
                    <a:shade val="76000"/>
                    <a:tint val="100000"/>
                    <a:shade val="100000"/>
                    <a:satMod val="130000"/>
                  </a:schemeClr>
                </a:gs>
                <a:gs pos="100000">
                  <a:schemeClr val="accent3">
                    <a:shade val="76000"/>
                    <a:tint val="50000"/>
                    <a:shade val="100000"/>
                    <a:satMod val="350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B Yekan" panose="00000400000000000000" pitchFamily="2" charset="-78"/>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Sheet1!$D$27:$D$39</c:f>
              <c:strCache>
                <c:ptCount val="13"/>
                <c:pt idx="0">
                  <c:v>شهریه دانشجویی</c:v>
                </c:pt>
                <c:pt idx="1">
                  <c:v>جرائم و خسارات</c:v>
                </c:pt>
                <c:pt idx="2">
                  <c:v>قراردادهای مطالعاتی</c:v>
                </c:pt>
                <c:pt idx="3">
                  <c:v>برگزاری دوره‌های آزاد</c:v>
                </c:pt>
                <c:pt idx="4">
                  <c:v>اجاره</c:v>
                </c:pt>
                <c:pt idx="5">
                  <c:v>سود سپرده بانکی</c:v>
                </c:pt>
                <c:pt idx="6">
                  <c:v>سایر درآمدهای پژوهشی</c:v>
                </c:pt>
                <c:pt idx="7">
                  <c:v>خدمات رفاه دانشجویی</c:v>
                </c:pt>
                <c:pt idx="8">
                  <c:v>فعالیتهای کشاورزی و دامداری</c:v>
                </c:pt>
                <c:pt idx="9">
                  <c:v>قرارداد ساخت دستگاههای صنعتی</c:v>
                </c:pt>
                <c:pt idx="10">
                  <c:v>فروش اموال منقول</c:v>
                </c:pt>
                <c:pt idx="11">
                  <c:v>فروش زمین و ساختمان</c:v>
                </c:pt>
                <c:pt idx="12">
                  <c:v>قراردادهای فناورانه</c:v>
                </c:pt>
              </c:strCache>
            </c:strRef>
          </c:cat>
          <c:val>
            <c:numRef>
              <c:f>Sheet1!$E$27:$E$39</c:f>
            </c:numRef>
          </c:val>
          <c:extLst xmlns:c16r2="http://schemas.microsoft.com/office/drawing/2015/06/chart">
            <c:ext xmlns:c16="http://schemas.microsoft.com/office/drawing/2014/chart" uri="{C3380CC4-5D6E-409C-BE32-E72D297353CC}">
              <c16:uniqueId val="{00000000-0210-4FEE-AD55-FF7E036F72CA}"/>
            </c:ext>
          </c:extLst>
        </c:ser>
        <c:ser>
          <c:idx val="1"/>
          <c:order val="1"/>
          <c:spPr>
            <a:gradFill rotWithShape="1">
              <a:gsLst>
                <a:gs pos="0">
                  <a:schemeClr val="accent3">
                    <a:tint val="77000"/>
                    <a:tint val="100000"/>
                    <a:shade val="100000"/>
                    <a:satMod val="130000"/>
                  </a:schemeClr>
                </a:gs>
                <a:gs pos="100000">
                  <a:schemeClr val="accent3">
                    <a:tint val="77000"/>
                    <a:tint val="50000"/>
                    <a:shade val="100000"/>
                    <a:satMod val="350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B Yekan" panose="00000400000000000000" pitchFamily="2" charset="-78"/>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Sheet1!$D$27:$D$39</c:f>
              <c:strCache>
                <c:ptCount val="13"/>
                <c:pt idx="0">
                  <c:v>شهریه دانشجویی</c:v>
                </c:pt>
                <c:pt idx="1">
                  <c:v>جرائم و خسارات</c:v>
                </c:pt>
                <c:pt idx="2">
                  <c:v>قراردادهای مطالعاتی</c:v>
                </c:pt>
                <c:pt idx="3">
                  <c:v>برگزاری دوره‌های آزاد</c:v>
                </c:pt>
                <c:pt idx="4">
                  <c:v>اجاره</c:v>
                </c:pt>
                <c:pt idx="5">
                  <c:v>سود سپرده بانکی</c:v>
                </c:pt>
                <c:pt idx="6">
                  <c:v>سایر درآمدهای پژوهشی</c:v>
                </c:pt>
                <c:pt idx="7">
                  <c:v>خدمات رفاه دانشجویی</c:v>
                </c:pt>
                <c:pt idx="8">
                  <c:v>فعالیتهای کشاورزی و دامداری</c:v>
                </c:pt>
                <c:pt idx="9">
                  <c:v>قرارداد ساخت دستگاههای صنعتی</c:v>
                </c:pt>
                <c:pt idx="10">
                  <c:v>فروش اموال منقول</c:v>
                </c:pt>
                <c:pt idx="11">
                  <c:v>فروش زمین و ساختمان</c:v>
                </c:pt>
                <c:pt idx="12">
                  <c:v>قراردادهای فناورانه</c:v>
                </c:pt>
              </c:strCache>
            </c:strRef>
          </c:cat>
          <c:val>
            <c:numRef>
              <c:f>Sheet1!$F$27:$F$39</c:f>
              <c:numCache>
                <c:formatCode>0.00</c:formatCode>
                <c:ptCount val="13"/>
                <c:pt idx="0">
                  <c:v>42.665805737478095</c:v>
                </c:pt>
                <c:pt idx="1">
                  <c:v>30.68720597730837</c:v>
                </c:pt>
                <c:pt idx="2">
                  <c:v>9.3127940226916337</c:v>
                </c:pt>
                <c:pt idx="3">
                  <c:v>3.005257817544507</c:v>
                </c:pt>
                <c:pt idx="4">
                  <c:v>2.6971681579190112</c:v>
                </c:pt>
                <c:pt idx="5">
                  <c:v>2.2802324508809151</c:v>
                </c:pt>
                <c:pt idx="6">
                  <c:v>1.9905912738677245</c:v>
                </c:pt>
                <c:pt idx="7">
                  <c:v>1.4334470989761094</c:v>
                </c:pt>
                <c:pt idx="8">
                  <c:v>1.3651877133105803</c:v>
                </c:pt>
                <c:pt idx="9">
                  <c:v>1.0847707776035422</c:v>
                </c:pt>
                <c:pt idx="10">
                  <c:v>0.75085324232081918</c:v>
                </c:pt>
                <c:pt idx="11">
                  <c:v>0.63462780186329681</c:v>
                </c:pt>
                <c:pt idx="12">
                  <c:v>0.60511022968360861</c:v>
                </c:pt>
              </c:numCache>
            </c:numRef>
          </c:val>
          <c:extLst xmlns:c16r2="http://schemas.microsoft.com/office/drawing/2015/06/chart">
            <c:ext xmlns:c16="http://schemas.microsoft.com/office/drawing/2014/chart" uri="{C3380CC4-5D6E-409C-BE32-E72D297353CC}">
              <c16:uniqueId val="{00000001-0210-4FEE-AD55-FF7E036F72CA}"/>
            </c:ext>
          </c:extLst>
        </c:ser>
        <c:dLbls>
          <c:dLblPos val="outEnd"/>
          <c:showLegendKey val="0"/>
          <c:showVal val="1"/>
          <c:showCatName val="0"/>
          <c:showSerName val="0"/>
          <c:showPercent val="0"/>
          <c:showBubbleSize val="0"/>
        </c:dLbls>
        <c:gapWidth val="100"/>
        <c:overlap val="-24"/>
        <c:axId val="-306528112"/>
        <c:axId val="-306513968"/>
      </c:barChart>
      <c:catAx>
        <c:axId val="-3065281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B Yekan" panose="00000400000000000000" pitchFamily="2" charset="-78"/>
              </a:defRPr>
            </a:pPr>
            <a:endParaRPr lang="en-US"/>
          </a:p>
        </c:txPr>
        <c:crossAx val="-306513968"/>
        <c:crosses val="autoZero"/>
        <c:auto val="1"/>
        <c:lblAlgn val="ctr"/>
        <c:lblOffset val="100"/>
        <c:noMultiLvlLbl val="0"/>
      </c:catAx>
      <c:valAx>
        <c:axId val="-3065139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B Yekan" panose="00000400000000000000" pitchFamily="2" charset="-78"/>
              </a:defRPr>
            </a:pPr>
            <a:endParaRPr lang="en-US"/>
          </a:p>
        </c:txPr>
        <c:crossAx val="-306528112"/>
        <c:crosses val="autoZero"/>
        <c:crossBetween val="between"/>
      </c:valAx>
      <c:spPr>
        <a:noFill/>
        <a:ln>
          <a:noFill/>
        </a:ln>
        <a:effectLst/>
      </c:spPr>
    </c:plotArea>
    <c:plotVisOnly val="1"/>
    <c:dispBlanksAs val="gap"/>
    <c:showDLblsOverMax val="0"/>
  </c:chart>
  <c:spPr>
    <a:noFill/>
    <a:ln>
      <a:noFill/>
    </a:ln>
    <a:effectLst/>
  </c:spPr>
  <c:txPr>
    <a:bodyPr/>
    <a:lstStyle/>
    <a:p>
      <a:pPr>
        <a:defRPr sz="1400">
          <a:effectLst>
            <a:outerShdw blurRad="38100" dist="38100" dir="2700000" algn="tl">
              <a:srgbClr val="000000">
                <a:alpha val="43137"/>
              </a:srgbClr>
            </a:outerShdw>
          </a:effectLst>
          <a:cs typeface="B Yekan" panose="00000400000000000000" pitchFamily="2" charset="-78"/>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000" b="1" i="0" baseline="0" dirty="0">
                <a:effectLst/>
                <a:cs typeface="B Mitra" panose="00000400000000000000" pitchFamily="2" charset="-78"/>
              </a:rPr>
              <a:t>سهم محصولات با فناوری متوسط به بالا از تولید ناخالص داخلی (درصد)</a:t>
            </a:r>
            <a:endParaRPr lang="en-US" sz="2000" dirty="0">
              <a:effectLst/>
              <a:cs typeface="B Mitra" panose="00000400000000000000" pitchFamily="2" charset="-78"/>
            </a:endParaRPr>
          </a:p>
        </c:rich>
      </c:tx>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1.756046125244137E-17"/>
                  <c:y val="0.1975308129922392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B5E-461B-A07C-E999EEC415BD}"/>
                </c:ext>
                <c:ext xmlns:c15="http://schemas.microsoft.com/office/drawing/2012/chart" uri="{CE6537A1-D6FC-4f65-9D91-7224C49458BB}"/>
              </c:extLst>
            </c:dLbl>
            <c:dLbl>
              <c:idx val="1"/>
              <c:layout>
                <c:manualLayout>
                  <c:x val="1.9157088122605363E-3"/>
                  <c:y val="0.2074073536418511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B5E-461B-A07C-E999EEC415BD}"/>
                </c:ext>
                <c:ext xmlns:c15="http://schemas.microsoft.com/office/drawing/2012/chart" uri="{CE6537A1-D6FC-4f65-9D91-7224C49458BB}"/>
              </c:extLst>
            </c:dLbl>
            <c:dLbl>
              <c:idx val="2"/>
              <c:layout>
                <c:manualLayout>
                  <c:x val="3.8314176245210726E-3"/>
                  <c:y val="0.1547324701772540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B5E-461B-A07C-E999EEC415BD}"/>
                </c:ext>
                <c:ext xmlns:c15="http://schemas.microsoft.com/office/drawing/2012/chart" uri="{CE6537A1-D6FC-4f65-9D91-7224C49458BB}"/>
              </c:extLst>
            </c:dLbl>
            <c:dLbl>
              <c:idx val="3"/>
              <c:layout>
                <c:manualLayout>
                  <c:x val="3.8314176245210726E-3"/>
                  <c:y val="0.1481481097441794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B5E-461B-A07C-E999EEC415BD}"/>
                </c:ext>
                <c:ext xmlns:c15="http://schemas.microsoft.com/office/drawing/2012/chart" uri="{CE6537A1-D6FC-4f65-9D91-7224C49458BB}"/>
              </c:extLst>
            </c:dLbl>
            <c:dLbl>
              <c:idx val="4"/>
              <c:layout>
                <c:manualLayout>
                  <c:x val="3.8314176245210726E-3"/>
                  <c:y val="0.187654272342627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B5E-461B-A07C-E999EEC415BD}"/>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'[Chart in Microsoft PowerPoint]Sheet1'!$B$3:$F$3</c:f>
              <c:numCache>
                <c:formatCode>General</c:formatCode>
                <c:ptCount val="5"/>
                <c:pt idx="0">
                  <c:v>1396</c:v>
                </c:pt>
                <c:pt idx="1">
                  <c:v>1397</c:v>
                </c:pt>
                <c:pt idx="2">
                  <c:v>1398</c:v>
                </c:pt>
                <c:pt idx="3">
                  <c:v>1399</c:v>
                </c:pt>
                <c:pt idx="4">
                  <c:v>1400</c:v>
                </c:pt>
              </c:numCache>
            </c:numRef>
          </c:cat>
          <c:val>
            <c:numRef>
              <c:f>'[Chart in Microsoft PowerPoint]Sheet1'!$B$31:$F$31</c:f>
              <c:numCache>
                <c:formatCode>General</c:formatCode>
                <c:ptCount val="5"/>
                <c:pt idx="0">
                  <c:v>4.8</c:v>
                </c:pt>
                <c:pt idx="1">
                  <c:v>4.8</c:v>
                </c:pt>
                <c:pt idx="2">
                  <c:v>4.5999999999999996</c:v>
                </c:pt>
                <c:pt idx="3">
                  <c:v>4.5999999999999996</c:v>
                </c:pt>
                <c:pt idx="4">
                  <c:v>5.8</c:v>
                </c:pt>
              </c:numCache>
            </c:numRef>
          </c:val>
          <c:extLst xmlns:c16r2="http://schemas.microsoft.com/office/drawing/2015/06/chart">
            <c:ext xmlns:c16="http://schemas.microsoft.com/office/drawing/2014/chart" uri="{C3380CC4-5D6E-409C-BE32-E72D297353CC}">
              <c16:uniqueId val="{00000005-3B5E-461B-A07C-E999EEC415BD}"/>
            </c:ext>
          </c:extLst>
        </c:ser>
        <c:dLbls>
          <c:showLegendKey val="0"/>
          <c:showVal val="0"/>
          <c:showCatName val="0"/>
          <c:showSerName val="0"/>
          <c:showPercent val="0"/>
          <c:showBubbleSize val="0"/>
        </c:dLbls>
        <c:gapWidth val="150"/>
        <c:shape val="box"/>
        <c:axId val="-306519952"/>
        <c:axId val="-306512880"/>
        <c:axId val="0"/>
      </c:bar3DChart>
      <c:catAx>
        <c:axId val="-306519952"/>
        <c:scaling>
          <c:orientation val="minMax"/>
        </c:scaling>
        <c:delete val="0"/>
        <c:axPos val="b"/>
        <c:numFmt formatCode="General" sourceLinked="1"/>
        <c:majorTickMark val="out"/>
        <c:minorTickMark val="none"/>
        <c:tickLblPos val="nextTo"/>
        <c:txPr>
          <a:bodyPr/>
          <a:lstStyle/>
          <a:p>
            <a:pPr>
              <a:defRPr sz="1400"/>
            </a:pPr>
            <a:endParaRPr lang="en-US"/>
          </a:p>
        </c:txPr>
        <c:crossAx val="-306512880"/>
        <c:crosses val="autoZero"/>
        <c:auto val="1"/>
        <c:lblAlgn val="ctr"/>
        <c:lblOffset val="100"/>
        <c:noMultiLvlLbl val="0"/>
      </c:catAx>
      <c:valAx>
        <c:axId val="-306512880"/>
        <c:scaling>
          <c:orientation val="minMax"/>
          <c:max val="8"/>
          <c:min val="2"/>
        </c:scaling>
        <c:delete val="0"/>
        <c:axPos val="l"/>
        <c:numFmt formatCode="General" sourceLinked="1"/>
        <c:majorTickMark val="out"/>
        <c:minorTickMark val="none"/>
        <c:tickLblPos val="nextTo"/>
        <c:txPr>
          <a:bodyPr/>
          <a:lstStyle/>
          <a:p>
            <a:pPr>
              <a:defRPr sz="1400" b="0">
                <a:cs typeface="B Mitra" panose="00000400000000000000" pitchFamily="2" charset="-78"/>
              </a:defRPr>
            </a:pPr>
            <a:endParaRPr lang="en-US"/>
          </a:p>
        </c:txPr>
        <c:crossAx val="-306519952"/>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000" b="1" i="0" baseline="0" dirty="0">
                <a:effectLst/>
                <a:cs typeface="B Mitra" panose="00000400000000000000" pitchFamily="2" charset="-78"/>
              </a:rPr>
              <a:t>رتبه صادرات محصولات با فناوری بالا از کل صادرات در منطقه</a:t>
            </a:r>
            <a:endParaRPr lang="en-US" sz="2000" dirty="0">
              <a:effectLst/>
              <a:cs typeface="B Mitra" panose="00000400000000000000" pitchFamily="2" charset="-78"/>
            </a:endParaRPr>
          </a:p>
        </c:rich>
      </c:tx>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0"/>
                  <c:y val="-7.20275751049107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076-4833-9FD9-A94C5A480C6A}"/>
                </c:ext>
                <c:ext xmlns:c15="http://schemas.microsoft.com/office/drawing/2012/chart" uri="{CE6537A1-D6FC-4f65-9D91-7224C49458BB}"/>
              </c:extLst>
            </c:dLbl>
            <c:dLbl>
              <c:idx val="1"/>
              <c:layout>
                <c:manualLayout>
                  <c:x val="8.5595503418832691E-3"/>
                  <c:y val="-5.474095707973214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076-4833-9FD9-A94C5A480C6A}"/>
                </c:ext>
                <c:ext xmlns:c15="http://schemas.microsoft.com/office/drawing/2012/chart" uri="{CE6537A1-D6FC-4f65-9D91-7224C49458BB}"/>
              </c:extLst>
            </c:dLbl>
            <c:dLbl>
              <c:idx val="2"/>
              <c:layout>
                <c:manualLayout>
                  <c:x val="5.1357302051299606E-3"/>
                  <c:y val="-5.76220600839286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076-4833-9FD9-A94C5A480C6A}"/>
                </c:ext>
                <c:ext xmlns:c15="http://schemas.microsoft.com/office/drawing/2012/chart" uri="{CE6537A1-D6FC-4f65-9D91-7224C49458BB}"/>
              </c:extLst>
            </c:dLbl>
            <c:dLbl>
              <c:idx val="3"/>
              <c:layout>
                <c:manualLayout>
                  <c:x val="8.5595503418832691E-3"/>
                  <c:y val="-4.8978751071339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076-4833-9FD9-A94C5A480C6A}"/>
                </c:ext>
                <c:ext xmlns:c15="http://schemas.microsoft.com/office/drawing/2012/chart" uri="{CE6537A1-D6FC-4f65-9D91-7224C49458BB}"/>
              </c:extLst>
            </c:dLbl>
            <c:dLbl>
              <c:idx val="4"/>
              <c:layout>
                <c:manualLayout>
                  <c:x val="2.9102471162403113E-2"/>
                  <c:y val="-4.32165450629464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076-4833-9FD9-A94C5A480C6A}"/>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Sheet1!$B$3:$F$3</c:f>
              <c:numCache>
                <c:formatCode>General</c:formatCode>
                <c:ptCount val="5"/>
                <c:pt idx="0">
                  <c:v>1396</c:v>
                </c:pt>
                <c:pt idx="1">
                  <c:v>1397</c:v>
                </c:pt>
                <c:pt idx="2">
                  <c:v>1398</c:v>
                </c:pt>
                <c:pt idx="3">
                  <c:v>1399</c:v>
                </c:pt>
                <c:pt idx="4">
                  <c:v>1400</c:v>
                </c:pt>
              </c:numCache>
            </c:numRef>
          </c:cat>
          <c:val>
            <c:numRef>
              <c:f>Sheet1!$B$31:$F$31</c:f>
              <c:numCache>
                <c:formatCode>#,##0</c:formatCode>
                <c:ptCount val="5"/>
                <c:pt idx="0">
                  <c:v>9</c:v>
                </c:pt>
                <c:pt idx="1">
                  <c:v>11</c:v>
                </c:pt>
                <c:pt idx="2">
                  <c:v>11</c:v>
                </c:pt>
                <c:pt idx="3">
                  <c:v>11</c:v>
                </c:pt>
                <c:pt idx="4">
                  <c:v>8</c:v>
                </c:pt>
              </c:numCache>
            </c:numRef>
          </c:val>
          <c:extLst xmlns:c16r2="http://schemas.microsoft.com/office/drawing/2015/06/chart">
            <c:ext xmlns:c16="http://schemas.microsoft.com/office/drawing/2014/chart" uri="{C3380CC4-5D6E-409C-BE32-E72D297353CC}">
              <c16:uniqueId val="{00000005-D076-4833-9FD9-A94C5A480C6A}"/>
            </c:ext>
          </c:extLst>
        </c:ser>
        <c:dLbls>
          <c:showLegendKey val="0"/>
          <c:showVal val="1"/>
          <c:showCatName val="0"/>
          <c:showSerName val="0"/>
          <c:showPercent val="0"/>
          <c:showBubbleSize val="0"/>
        </c:dLbls>
        <c:gapWidth val="150"/>
        <c:shape val="box"/>
        <c:axId val="-306527568"/>
        <c:axId val="-306519408"/>
        <c:axId val="0"/>
      </c:bar3DChart>
      <c:catAx>
        <c:axId val="-306527568"/>
        <c:scaling>
          <c:orientation val="minMax"/>
        </c:scaling>
        <c:delete val="0"/>
        <c:axPos val="b"/>
        <c:numFmt formatCode="General" sourceLinked="1"/>
        <c:majorTickMark val="out"/>
        <c:minorTickMark val="none"/>
        <c:tickLblPos val="nextTo"/>
        <c:txPr>
          <a:bodyPr/>
          <a:lstStyle/>
          <a:p>
            <a:pPr>
              <a:defRPr sz="1400"/>
            </a:pPr>
            <a:endParaRPr lang="en-US"/>
          </a:p>
        </c:txPr>
        <c:crossAx val="-306519408"/>
        <c:crosses val="autoZero"/>
        <c:auto val="1"/>
        <c:lblAlgn val="ctr"/>
        <c:lblOffset val="100"/>
        <c:noMultiLvlLbl val="0"/>
      </c:catAx>
      <c:valAx>
        <c:axId val="-306519408"/>
        <c:scaling>
          <c:orientation val="minMax"/>
          <c:max val="15"/>
          <c:min val="5"/>
        </c:scaling>
        <c:delete val="0"/>
        <c:axPos val="l"/>
        <c:numFmt formatCode="#,##0" sourceLinked="1"/>
        <c:majorTickMark val="out"/>
        <c:minorTickMark val="none"/>
        <c:tickLblPos val="nextTo"/>
        <c:txPr>
          <a:bodyPr/>
          <a:lstStyle/>
          <a:p>
            <a:pPr>
              <a:defRPr sz="1400" b="0">
                <a:cs typeface="B Mitra" panose="00000400000000000000" pitchFamily="2" charset="-78"/>
              </a:defRPr>
            </a:pPr>
            <a:endParaRPr lang="en-US"/>
          </a:p>
        </c:txPr>
        <c:crossAx val="-306527568"/>
        <c:crosses val="autoZero"/>
        <c:crossBetween val="between"/>
        <c:majorUnit val="1"/>
        <c:minorUnit val="1"/>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000" b="1" i="0" baseline="0" dirty="0">
                <a:effectLst/>
                <a:cs typeface="B Mitra" panose="00000400000000000000" pitchFamily="2" charset="-78"/>
              </a:rPr>
              <a:t>درصد محصولات با فناوری متوسط به بالا از کل محصولات صنعتی(درصد)</a:t>
            </a:r>
            <a:endParaRPr lang="en-US" sz="2000" dirty="0">
              <a:effectLst/>
              <a:cs typeface="B Mitra" panose="00000400000000000000" pitchFamily="2" charset="-78"/>
            </a:endParaRPr>
          </a:p>
        </c:rich>
      </c:tx>
      <c:overlay val="0"/>
    </c:title>
    <c:autoTitleDeleted val="0"/>
    <c:view3D>
      <c:rotX val="15"/>
      <c:rotY val="20"/>
      <c:rAngAx val="1"/>
    </c:view3D>
    <c:floor>
      <c:thickness val="0"/>
    </c:floor>
    <c:sideWall>
      <c:thickness val="0"/>
    </c:sideWall>
    <c:backWall>
      <c:thickness val="0"/>
      <c:spPr>
        <a:noFill/>
        <a:ln w="25400">
          <a:noFill/>
        </a:ln>
      </c:spPr>
    </c:backWall>
    <c:plotArea>
      <c:layout/>
      <c:bar3DChart>
        <c:barDir val="col"/>
        <c:grouping val="clustered"/>
        <c:varyColors val="0"/>
        <c:ser>
          <c:idx val="0"/>
          <c:order val="0"/>
          <c:invertIfNegative val="0"/>
          <c:dLbls>
            <c:dLbl>
              <c:idx val="0"/>
              <c:layout>
                <c:manualLayout>
                  <c:x val="6.3252815902056459E-3"/>
                  <c:y val="-5.03500606689598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3D9-46E2-90A9-448A2BDFD535}"/>
                </c:ext>
                <c:ext xmlns:c15="http://schemas.microsoft.com/office/drawing/2012/chart" uri="{CE6537A1-D6FC-4f65-9D91-7224C49458BB}"/>
              </c:extLst>
            </c:dLbl>
            <c:dLbl>
              <c:idx val="1"/>
              <c:layout>
                <c:manualLayout>
                  <c:x val="1.1069242782859931E-2"/>
                  <c:y val="-4.19583838907998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3D9-46E2-90A9-448A2BDFD535}"/>
                </c:ext>
                <c:ext xmlns:c15="http://schemas.microsoft.com/office/drawing/2012/chart" uri="{CE6537A1-D6FC-4f65-9D91-7224C49458BB}"/>
              </c:extLst>
            </c:dLbl>
            <c:dLbl>
              <c:idx val="2"/>
              <c:layout>
                <c:manualLayout>
                  <c:x val="1.1069242782859931E-2"/>
                  <c:y val="-5.594451185439983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3D9-46E2-90A9-448A2BDFD535}"/>
                </c:ext>
                <c:ext xmlns:c15="http://schemas.microsoft.com/office/drawing/2012/chart" uri="{CE6537A1-D6FC-4f65-9D91-7224C49458BB}"/>
              </c:extLst>
            </c:dLbl>
            <c:dLbl>
              <c:idx val="3"/>
              <c:layout>
                <c:manualLayout>
                  <c:x val="4.7439611926542559E-3"/>
                  <c:y val="-5.874173744711982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3D9-46E2-90A9-448A2BDFD535}"/>
                </c:ext>
                <c:ext xmlns:c15="http://schemas.microsoft.com/office/drawing/2012/chart" uri="{CE6537A1-D6FC-4f65-9D91-7224C49458BB}"/>
              </c:extLst>
            </c:dLbl>
            <c:dLbl>
              <c:idx val="4"/>
              <c:layout>
                <c:manualLayout>
                  <c:x val="1.4231883577962652E-2"/>
                  <c:y val="-5.594451185439983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3D9-46E2-90A9-448A2BDFD535}"/>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Sheet1!$B$3:$F$3</c:f>
              <c:numCache>
                <c:formatCode>General</c:formatCode>
                <c:ptCount val="5"/>
                <c:pt idx="0">
                  <c:v>1396</c:v>
                </c:pt>
                <c:pt idx="1">
                  <c:v>1397</c:v>
                </c:pt>
                <c:pt idx="2">
                  <c:v>1398</c:v>
                </c:pt>
                <c:pt idx="3">
                  <c:v>1399</c:v>
                </c:pt>
                <c:pt idx="4">
                  <c:v>1400</c:v>
                </c:pt>
              </c:numCache>
            </c:numRef>
          </c:cat>
          <c:val>
            <c:numRef>
              <c:f>Sheet1!$B$4:$F$4</c:f>
              <c:numCache>
                <c:formatCode>General</c:formatCode>
                <c:ptCount val="5"/>
                <c:pt idx="0">
                  <c:v>31</c:v>
                </c:pt>
                <c:pt idx="1">
                  <c:v>30</c:v>
                </c:pt>
                <c:pt idx="2">
                  <c:v>38.5</c:v>
                </c:pt>
                <c:pt idx="3">
                  <c:v>38.5</c:v>
                </c:pt>
                <c:pt idx="4">
                  <c:v>38.5</c:v>
                </c:pt>
              </c:numCache>
            </c:numRef>
          </c:val>
          <c:extLst xmlns:c16r2="http://schemas.microsoft.com/office/drawing/2015/06/chart">
            <c:ext xmlns:c16="http://schemas.microsoft.com/office/drawing/2014/chart" uri="{C3380CC4-5D6E-409C-BE32-E72D297353CC}">
              <c16:uniqueId val="{00000005-83D9-46E2-90A9-448A2BDFD535}"/>
            </c:ext>
          </c:extLst>
        </c:ser>
        <c:dLbls>
          <c:showLegendKey val="0"/>
          <c:showVal val="1"/>
          <c:showCatName val="0"/>
          <c:showSerName val="0"/>
          <c:showPercent val="0"/>
          <c:showBubbleSize val="0"/>
        </c:dLbls>
        <c:gapWidth val="150"/>
        <c:shape val="box"/>
        <c:axId val="-306526480"/>
        <c:axId val="-306523760"/>
        <c:axId val="0"/>
      </c:bar3DChart>
      <c:catAx>
        <c:axId val="-306526480"/>
        <c:scaling>
          <c:orientation val="minMax"/>
        </c:scaling>
        <c:delete val="0"/>
        <c:axPos val="b"/>
        <c:numFmt formatCode="General" sourceLinked="1"/>
        <c:majorTickMark val="out"/>
        <c:minorTickMark val="none"/>
        <c:tickLblPos val="nextTo"/>
        <c:txPr>
          <a:bodyPr/>
          <a:lstStyle/>
          <a:p>
            <a:pPr>
              <a:defRPr sz="1200"/>
            </a:pPr>
            <a:endParaRPr lang="en-US"/>
          </a:p>
        </c:txPr>
        <c:crossAx val="-306523760"/>
        <c:crosses val="autoZero"/>
        <c:auto val="1"/>
        <c:lblAlgn val="ctr"/>
        <c:lblOffset val="100"/>
        <c:noMultiLvlLbl val="0"/>
      </c:catAx>
      <c:valAx>
        <c:axId val="-306523760"/>
        <c:scaling>
          <c:orientation val="minMax"/>
          <c:max val="50"/>
          <c:min val="20"/>
        </c:scaling>
        <c:delete val="0"/>
        <c:axPos val="l"/>
        <c:numFmt formatCode="General" sourceLinked="1"/>
        <c:majorTickMark val="out"/>
        <c:minorTickMark val="none"/>
        <c:tickLblPos val="nextTo"/>
        <c:txPr>
          <a:bodyPr/>
          <a:lstStyle/>
          <a:p>
            <a:pPr>
              <a:defRPr sz="1200"/>
            </a:pPr>
            <a:endParaRPr lang="en-US"/>
          </a:p>
        </c:txPr>
        <c:crossAx val="-306526480"/>
        <c:crosses val="autoZero"/>
        <c:crossBetween val="between"/>
      </c:valAx>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dLbls>
            <c:numFmt formatCode="[$-301000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B Mitra" panose="00000400000000000000" pitchFamily="2" charset="-78"/>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1395</c:v>
                </c:pt>
                <c:pt idx="1">
                  <c:v>1396</c:v>
                </c:pt>
                <c:pt idx="2">
                  <c:v>1397</c:v>
                </c:pt>
                <c:pt idx="3">
                  <c:v>1398</c:v>
                </c:pt>
                <c:pt idx="4">
                  <c:v>1399</c:v>
                </c:pt>
                <c:pt idx="5">
                  <c:v>1400</c:v>
                </c:pt>
              </c:numCache>
            </c:numRef>
          </c:cat>
          <c:val>
            <c:numRef>
              <c:f>Sheet1!$B$2:$B$7</c:f>
              <c:numCache>
                <c:formatCode>General</c:formatCode>
                <c:ptCount val="6"/>
                <c:pt idx="0">
                  <c:v>56945</c:v>
                </c:pt>
                <c:pt idx="1">
                  <c:v>57199</c:v>
                </c:pt>
                <c:pt idx="2">
                  <c:v>50568</c:v>
                </c:pt>
                <c:pt idx="3">
                  <c:v>41300</c:v>
                </c:pt>
                <c:pt idx="4">
                  <c:v>79439</c:v>
                </c:pt>
                <c:pt idx="5">
                  <c:v>79493</c:v>
                </c:pt>
              </c:numCache>
            </c:numRef>
          </c:val>
          <c:smooth val="0"/>
          <c:extLst xmlns:c16r2="http://schemas.microsoft.com/office/drawing/2015/06/chart">
            <c:ext xmlns:c16="http://schemas.microsoft.com/office/drawing/2014/chart" uri="{C3380CC4-5D6E-409C-BE32-E72D297353CC}">
              <c16:uniqueId val="{00000000-EDFB-4AAE-90E1-56FCC061155B}"/>
            </c:ext>
          </c:extLst>
        </c:ser>
        <c:dLbls>
          <c:showLegendKey val="0"/>
          <c:showVal val="0"/>
          <c:showCatName val="0"/>
          <c:showSerName val="0"/>
          <c:showPercent val="0"/>
          <c:showBubbleSize val="0"/>
        </c:dLbls>
        <c:smooth val="0"/>
        <c:axId val="-306524304"/>
        <c:axId val="-306521584"/>
      </c:lineChart>
      <c:catAx>
        <c:axId val="-306524304"/>
        <c:scaling>
          <c:orientation val="minMax"/>
        </c:scaling>
        <c:delete val="0"/>
        <c:axPos val="b"/>
        <c:numFmt formatCode="[$-30100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B Mitra" panose="00000400000000000000" pitchFamily="2" charset="-78"/>
              </a:defRPr>
            </a:pPr>
            <a:endParaRPr lang="en-US"/>
          </a:p>
        </c:txPr>
        <c:crossAx val="-306521584"/>
        <c:crosses val="autoZero"/>
        <c:auto val="1"/>
        <c:lblAlgn val="ctr"/>
        <c:lblOffset val="100"/>
        <c:noMultiLvlLbl val="0"/>
      </c:catAx>
      <c:valAx>
        <c:axId val="-306521584"/>
        <c:scaling>
          <c:orientation val="minMax"/>
          <c:min val="300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301000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B Mitra" panose="00000400000000000000" pitchFamily="2" charset="-78"/>
              </a:defRPr>
            </a:pPr>
            <a:endParaRPr lang="en-US"/>
          </a:p>
        </c:txPr>
        <c:crossAx val="-306524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dLbl>
              <c:idx val="0"/>
              <c:layout>
                <c:manualLayout>
                  <c:x val="5.8755990292803796E-2"/>
                  <c:y val="8.8423595797120252E-2"/>
                </c:manualLayout>
              </c:layout>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Sheet6!$D$3:$D$6</c:f>
              <c:numCache>
                <c:formatCode>General</c:formatCode>
                <c:ptCount val="4"/>
                <c:pt idx="0">
                  <c:v>1</c:v>
                </c:pt>
                <c:pt idx="1">
                  <c:v>73</c:v>
                </c:pt>
                <c:pt idx="2">
                  <c:v>22</c:v>
                </c:pt>
                <c:pt idx="3">
                  <c:v>4</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Sheet6!$E$3:$E$6</c:f>
              <c:numCache>
                <c:formatCode>General</c:formatCode>
                <c:ptCount val="4"/>
                <c:pt idx="0">
                  <c:v>12</c:v>
                </c:pt>
                <c:pt idx="1">
                  <c:v>63</c:v>
                </c:pt>
                <c:pt idx="2">
                  <c:v>12</c:v>
                </c:pt>
                <c:pt idx="3">
                  <c:v>13</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Sheet6!$F$3:$F$6</c:f>
              <c:numCache>
                <c:formatCode>General</c:formatCode>
                <c:ptCount val="4"/>
                <c:pt idx="0">
                  <c:v>7</c:v>
                </c:pt>
                <c:pt idx="1">
                  <c:v>68</c:v>
                </c:pt>
                <c:pt idx="2">
                  <c:v>15</c:v>
                </c:pt>
                <c:pt idx="3">
                  <c:v>10</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dLbl>
              <c:idx val="0"/>
              <c:layout>
                <c:manualLayout>
                  <c:x val="7.4999999999999997E-2"/>
                  <c:y val="7.0800524934383186E-2"/>
                </c:manualLayout>
              </c:layout>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Sheet6!$G$3:$G$6</c:f>
              <c:numCache>
                <c:formatCode>General</c:formatCode>
                <c:ptCount val="4"/>
                <c:pt idx="0">
                  <c:v>0</c:v>
                </c:pt>
                <c:pt idx="1">
                  <c:v>60</c:v>
                </c:pt>
                <c:pt idx="2">
                  <c:v>34</c:v>
                </c:pt>
                <c:pt idx="3">
                  <c:v>6</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dLbl>
              <c:idx val="0"/>
              <c:layout>
                <c:manualLayout>
                  <c:x val="3.888888888888889E-2"/>
                  <c:y val="7.5430519101778934E-2"/>
                </c:manualLayout>
              </c:layout>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Sheet6!$H$3:$H$6</c:f>
              <c:numCache>
                <c:formatCode>General</c:formatCode>
                <c:ptCount val="4"/>
                <c:pt idx="0">
                  <c:v>0</c:v>
                </c:pt>
                <c:pt idx="1">
                  <c:v>70</c:v>
                </c:pt>
                <c:pt idx="2">
                  <c:v>19</c:v>
                </c:pt>
                <c:pt idx="3">
                  <c:v>11</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Sheet6!$I$3:$I$6</c:f>
              <c:numCache>
                <c:formatCode>General</c:formatCode>
                <c:ptCount val="4"/>
                <c:pt idx="0">
                  <c:v>5</c:v>
                </c:pt>
                <c:pt idx="1">
                  <c:v>65</c:v>
                </c:pt>
                <c:pt idx="2">
                  <c:v>21</c:v>
                </c:pt>
                <c:pt idx="3">
                  <c:v>9</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B Nazanin" panose="00000400000000000000" pitchFamily="2" charset="-78"/>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Sheet6!$A$3:$A$6</c:f>
              <c:strCache>
                <c:ptCount val="4"/>
                <c:pt idx="0">
                  <c:v>شهریه</c:v>
                </c:pt>
                <c:pt idx="1">
                  <c:v>بودجه مرکزی دولت</c:v>
                </c:pt>
                <c:pt idx="2">
                  <c:v>اعتبارات پژوهش رقابتی</c:v>
                </c:pt>
                <c:pt idx="3">
                  <c:v>سایر</c:v>
                </c:pt>
              </c:strCache>
            </c:strRef>
          </c:cat>
          <c:val>
            <c:numRef>
              <c:f>Sheet6!$J$3:$J$6</c:f>
              <c:numCache>
                <c:formatCode>General</c:formatCode>
                <c:ptCount val="4"/>
                <c:pt idx="0">
                  <c:v>32</c:v>
                </c:pt>
                <c:pt idx="1">
                  <c:v>38</c:v>
                </c:pt>
                <c:pt idx="2">
                  <c:v>18</c:v>
                </c:pt>
                <c:pt idx="3">
                  <c:v>12</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3E98C6-EAA1-42DD-857F-381DEA22DFAE}" type="doc">
      <dgm:prSet loTypeId="urn:microsoft.com/office/officeart/2008/layout/HorizontalMultiLevelHierarchy" loCatId="hierarchy" qsTypeId="urn:microsoft.com/office/officeart/2005/8/quickstyle/3d2" qsCatId="3D" csTypeId="urn:microsoft.com/office/officeart/2005/8/colors/colorful5" csCatId="colorful" phldr="1"/>
      <dgm:spPr/>
      <dgm:t>
        <a:bodyPr/>
        <a:lstStyle/>
        <a:p>
          <a:endParaRPr lang="en-US"/>
        </a:p>
      </dgm:t>
    </dgm:pt>
    <dgm:pt modelId="{69A0B2AB-3AC8-4368-8236-0C92FF283194}">
      <dgm:prSet phldrT="[Text]" custT="1"/>
      <dgm:spPr/>
      <dgm:t>
        <a:bodyPr/>
        <a:lstStyle/>
        <a:p>
          <a:pPr rtl="1"/>
          <a:r>
            <a:rPr lang="fa-IR" sz="3200" b="1" dirty="0">
              <a:effectLst>
                <a:outerShdw blurRad="38100" dist="38100" dir="2700000" algn="tl">
                  <a:srgbClr val="000000">
                    <a:alpha val="43137"/>
                  </a:srgbClr>
                </a:outerShdw>
              </a:effectLst>
              <a:cs typeface="B Yekan" panose="00000400000000000000" pitchFamily="2" charset="-78"/>
            </a:rPr>
            <a:t>نسبت دانشجو به</a:t>
          </a:r>
          <a:endParaRPr lang="en-US" sz="3200" dirty="0">
            <a:effectLst>
              <a:outerShdw blurRad="38100" dist="38100" dir="2700000" algn="tl">
                <a:srgbClr val="000000">
                  <a:alpha val="43137"/>
                </a:srgbClr>
              </a:outerShdw>
            </a:effectLst>
          </a:endParaRPr>
        </a:p>
      </dgm:t>
    </dgm:pt>
    <dgm:pt modelId="{47035545-6F35-4671-90F5-449D635A4C38}" type="parTrans" cxnId="{C3163365-87D9-4B4F-8CF7-4871991327F5}">
      <dgm:prSet/>
      <dgm:spPr/>
      <dgm:t>
        <a:bodyPr/>
        <a:lstStyle/>
        <a:p>
          <a:endParaRPr lang="en-US" sz="1000">
            <a:solidFill>
              <a:schemeClr val="tx1"/>
            </a:solidFill>
            <a:effectLst>
              <a:outerShdw blurRad="38100" dist="38100" dir="2700000" algn="tl">
                <a:srgbClr val="000000">
                  <a:alpha val="43137"/>
                </a:srgbClr>
              </a:outerShdw>
            </a:effectLst>
          </a:endParaRPr>
        </a:p>
      </dgm:t>
    </dgm:pt>
    <dgm:pt modelId="{3863BE33-222C-4925-8FCB-F8059D7C6178}" type="sibTrans" cxnId="{C3163365-87D9-4B4F-8CF7-4871991327F5}">
      <dgm:prSet/>
      <dgm:spPr/>
      <dgm:t>
        <a:bodyPr/>
        <a:lstStyle/>
        <a:p>
          <a:endParaRPr lang="en-US" sz="1000">
            <a:solidFill>
              <a:schemeClr val="tx1"/>
            </a:solidFill>
            <a:effectLst>
              <a:outerShdw blurRad="38100" dist="38100" dir="2700000" algn="tl">
                <a:srgbClr val="000000">
                  <a:alpha val="43137"/>
                </a:srgbClr>
              </a:outerShdw>
            </a:effectLst>
          </a:endParaRPr>
        </a:p>
      </dgm:t>
    </dgm:pt>
    <dgm:pt modelId="{1B4D1DEB-1D19-4EAB-96C3-A69768D378AC}">
      <dgm:prSet phldrT="[Text]" custT="1"/>
      <dgm:spPr/>
      <dgm:t>
        <a:bodyPr/>
        <a:lstStyle/>
        <a:p>
          <a:pPr rtl="1"/>
          <a:r>
            <a:rPr lang="fa-IR" sz="1400" dirty="0">
              <a:effectLst>
                <a:outerShdw blurRad="38100" dist="38100" dir="2700000" algn="tl">
                  <a:srgbClr val="000000">
                    <a:alpha val="43137"/>
                  </a:srgbClr>
                </a:outerShdw>
              </a:effectLst>
              <a:cs typeface="B Yekan" panose="00000400000000000000" pitchFamily="2" charset="-78"/>
            </a:rPr>
            <a:t>هیات علمی 19/35</a:t>
          </a:r>
          <a:endParaRPr lang="en-US" sz="1400" dirty="0">
            <a:effectLst>
              <a:outerShdw blurRad="38100" dist="38100" dir="2700000" algn="tl">
                <a:srgbClr val="000000">
                  <a:alpha val="43137"/>
                </a:srgbClr>
              </a:outerShdw>
            </a:effectLst>
          </a:endParaRPr>
        </a:p>
      </dgm:t>
    </dgm:pt>
    <dgm:pt modelId="{A4711037-F4BB-47DE-8C95-D5758D837C07}" type="parTrans" cxnId="{299A4832-5FEA-4B66-97F2-6D3C5CB2B315}">
      <dgm:prSet custT="1"/>
      <dgm:spPr/>
      <dgm:t>
        <a:bodyPr/>
        <a:lstStyle/>
        <a:p>
          <a:endParaRPr lang="en-US" sz="100">
            <a:solidFill>
              <a:schemeClr val="tx1"/>
            </a:solidFill>
            <a:effectLst>
              <a:outerShdw blurRad="38100" dist="38100" dir="2700000" algn="tl">
                <a:srgbClr val="000000">
                  <a:alpha val="43137"/>
                </a:srgbClr>
              </a:outerShdw>
            </a:effectLst>
          </a:endParaRPr>
        </a:p>
      </dgm:t>
    </dgm:pt>
    <dgm:pt modelId="{3955F9F9-EF48-41D9-A2D0-361746381588}" type="sibTrans" cxnId="{299A4832-5FEA-4B66-97F2-6D3C5CB2B315}">
      <dgm:prSet/>
      <dgm:spPr/>
      <dgm:t>
        <a:bodyPr/>
        <a:lstStyle/>
        <a:p>
          <a:endParaRPr lang="en-US" sz="1000">
            <a:solidFill>
              <a:schemeClr val="tx1"/>
            </a:solidFill>
            <a:effectLst>
              <a:outerShdw blurRad="38100" dist="38100" dir="2700000" algn="tl">
                <a:srgbClr val="000000">
                  <a:alpha val="43137"/>
                </a:srgbClr>
              </a:outerShdw>
            </a:effectLst>
          </a:endParaRPr>
        </a:p>
      </dgm:t>
    </dgm:pt>
    <dgm:pt modelId="{BFE31D36-EEBC-40D5-B7E1-1751C6D31C42}">
      <dgm:prSet phldrT="[Text]" custT="1"/>
      <dgm:spPr/>
      <dgm:t>
        <a:bodyPr/>
        <a:lstStyle/>
        <a:p>
          <a:pPr rtl="1"/>
          <a:r>
            <a:rPr lang="fa-IR" sz="1400" dirty="0">
              <a:effectLst>
                <a:outerShdw blurRad="38100" dist="38100" dir="2700000" algn="tl">
                  <a:srgbClr val="000000">
                    <a:alpha val="43137"/>
                  </a:srgbClr>
                </a:outerShdw>
              </a:effectLst>
              <a:cs typeface="B Yekan" panose="00000400000000000000" pitchFamily="2" charset="-78"/>
            </a:rPr>
            <a:t>غیرهیات علمی 13/39</a:t>
          </a:r>
          <a:endParaRPr lang="en-US" sz="1400" dirty="0">
            <a:effectLst>
              <a:outerShdw blurRad="38100" dist="38100" dir="2700000" algn="tl">
                <a:srgbClr val="000000">
                  <a:alpha val="43137"/>
                </a:srgbClr>
              </a:outerShdw>
            </a:effectLst>
          </a:endParaRPr>
        </a:p>
      </dgm:t>
    </dgm:pt>
    <dgm:pt modelId="{C488BD33-E156-462B-BE5F-FA7AF686CBC7}" type="parTrans" cxnId="{14E01645-7DE2-4213-B71C-CF60F1874EF3}">
      <dgm:prSet custT="1"/>
      <dgm:spPr/>
      <dgm:t>
        <a:bodyPr/>
        <a:lstStyle/>
        <a:p>
          <a:endParaRPr lang="en-US" sz="100">
            <a:solidFill>
              <a:schemeClr val="tx1"/>
            </a:solidFill>
            <a:effectLst>
              <a:outerShdw blurRad="38100" dist="38100" dir="2700000" algn="tl">
                <a:srgbClr val="000000">
                  <a:alpha val="43137"/>
                </a:srgbClr>
              </a:outerShdw>
            </a:effectLst>
          </a:endParaRPr>
        </a:p>
      </dgm:t>
    </dgm:pt>
    <dgm:pt modelId="{D95227AF-6C45-4F81-945D-97BB507DD442}" type="sibTrans" cxnId="{14E01645-7DE2-4213-B71C-CF60F1874EF3}">
      <dgm:prSet/>
      <dgm:spPr/>
      <dgm:t>
        <a:bodyPr/>
        <a:lstStyle/>
        <a:p>
          <a:endParaRPr lang="en-US" sz="1000">
            <a:solidFill>
              <a:schemeClr val="tx1"/>
            </a:solidFill>
            <a:effectLst>
              <a:outerShdw blurRad="38100" dist="38100" dir="2700000" algn="tl">
                <a:srgbClr val="000000">
                  <a:alpha val="43137"/>
                </a:srgbClr>
              </a:outerShdw>
            </a:effectLst>
          </a:endParaRPr>
        </a:p>
      </dgm:t>
    </dgm:pt>
    <dgm:pt modelId="{B5F38316-5F8C-40B6-A3EC-E35361F93FF4}">
      <dgm:prSet phldrT="[Text]" custT="1"/>
      <dgm:spPr/>
      <dgm:t>
        <a:bodyPr/>
        <a:lstStyle/>
        <a:p>
          <a:pPr rtl="1"/>
          <a:r>
            <a:rPr lang="fa-IR" sz="1400" dirty="0">
              <a:effectLst>
                <a:outerShdw blurRad="38100" dist="38100" dir="2700000" algn="tl">
                  <a:srgbClr val="000000">
                    <a:alpha val="43137"/>
                  </a:srgbClr>
                </a:outerShdw>
              </a:effectLst>
              <a:cs typeface="B Yekan" panose="00000400000000000000" pitchFamily="2" charset="-78"/>
            </a:rPr>
            <a:t>غیر هیات علمی (با شرکتی) 9/32</a:t>
          </a:r>
          <a:endParaRPr lang="en-US" sz="1400" dirty="0">
            <a:effectLst>
              <a:outerShdw blurRad="38100" dist="38100" dir="2700000" algn="tl">
                <a:srgbClr val="000000">
                  <a:alpha val="43137"/>
                </a:srgbClr>
              </a:outerShdw>
            </a:effectLst>
          </a:endParaRPr>
        </a:p>
      </dgm:t>
    </dgm:pt>
    <dgm:pt modelId="{C70595A8-2BC8-42E4-AEE2-29D1CC144E70}" type="parTrans" cxnId="{77B71F8A-822C-4017-B5C3-B7B347D32429}">
      <dgm:prSet custT="1"/>
      <dgm:spPr/>
      <dgm:t>
        <a:bodyPr/>
        <a:lstStyle/>
        <a:p>
          <a:endParaRPr lang="en-US" sz="100">
            <a:solidFill>
              <a:schemeClr val="tx1"/>
            </a:solidFill>
            <a:effectLst>
              <a:outerShdw blurRad="38100" dist="38100" dir="2700000" algn="tl">
                <a:srgbClr val="000000">
                  <a:alpha val="43137"/>
                </a:srgbClr>
              </a:outerShdw>
            </a:effectLst>
          </a:endParaRPr>
        </a:p>
      </dgm:t>
    </dgm:pt>
    <dgm:pt modelId="{E976D653-4416-4DD5-AC9E-29C8FBDED464}" type="sibTrans" cxnId="{77B71F8A-822C-4017-B5C3-B7B347D32429}">
      <dgm:prSet/>
      <dgm:spPr/>
      <dgm:t>
        <a:bodyPr/>
        <a:lstStyle/>
        <a:p>
          <a:endParaRPr lang="en-US" sz="1000">
            <a:solidFill>
              <a:schemeClr val="tx1"/>
            </a:solidFill>
            <a:effectLst>
              <a:outerShdw blurRad="38100" dist="38100" dir="2700000" algn="tl">
                <a:srgbClr val="000000">
                  <a:alpha val="43137"/>
                </a:srgbClr>
              </a:outerShdw>
            </a:effectLst>
          </a:endParaRPr>
        </a:p>
      </dgm:t>
    </dgm:pt>
    <dgm:pt modelId="{D77763DC-A43A-4253-A70B-F33457A0C69C}" type="pres">
      <dgm:prSet presAssocID="{D83E98C6-EAA1-42DD-857F-381DEA22DFAE}" presName="Name0" presStyleCnt="0">
        <dgm:presLayoutVars>
          <dgm:chPref val="1"/>
          <dgm:dir val="rev"/>
          <dgm:animOne val="branch"/>
          <dgm:animLvl val="lvl"/>
          <dgm:resizeHandles val="exact"/>
        </dgm:presLayoutVars>
      </dgm:prSet>
      <dgm:spPr/>
      <dgm:t>
        <a:bodyPr/>
        <a:lstStyle/>
        <a:p>
          <a:endParaRPr lang="en-US"/>
        </a:p>
      </dgm:t>
    </dgm:pt>
    <dgm:pt modelId="{026CA4B1-7B6A-4E56-8DE7-7E870F19931A}" type="pres">
      <dgm:prSet presAssocID="{69A0B2AB-3AC8-4368-8236-0C92FF283194}" presName="root1" presStyleCnt="0"/>
      <dgm:spPr/>
    </dgm:pt>
    <dgm:pt modelId="{AEEE781A-5058-4AEC-BDBC-20123BA343FA}" type="pres">
      <dgm:prSet presAssocID="{69A0B2AB-3AC8-4368-8236-0C92FF283194}" presName="LevelOneTextNode" presStyleLbl="node0" presStyleIdx="0" presStyleCnt="1" custLinFactNeighborY="315">
        <dgm:presLayoutVars>
          <dgm:chPref val="3"/>
        </dgm:presLayoutVars>
      </dgm:prSet>
      <dgm:spPr/>
      <dgm:t>
        <a:bodyPr/>
        <a:lstStyle/>
        <a:p>
          <a:endParaRPr lang="en-US"/>
        </a:p>
      </dgm:t>
    </dgm:pt>
    <dgm:pt modelId="{DE5329BD-FC98-4A0D-8792-9F0BE726BED9}" type="pres">
      <dgm:prSet presAssocID="{69A0B2AB-3AC8-4368-8236-0C92FF283194}" presName="level2hierChild" presStyleCnt="0"/>
      <dgm:spPr/>
    </dgm:pt>
    <dgm:pt modelId="{8653274A-5FC5-423F-8290-16EBD34A5700}" type="pres">
      <dgm:prSet presAssocID="{A4711037-F4BB-47DE-8C95-D5758D837C07}" presName="conn2-1" presStyleLbl="parChTrans1D2" presStyleIdx="0" presStyleCnt="3"/>
      <dgm:spPr/>
      <dgm:t>
        <a:bodyPr/>
        <a:lstStyle/>
        <a:p>
          <a:endParaRPr lang="en-US"/>
        </a:p>
      </dgm:t>
    </dgm:pt>
    <dgm:pt modelId="{7CFDD07D-4FF3-4C16-A71D-0014DE409AC5}" type="pres">
      <dgm:prSet presAssocID="{A4711037-F4BB-47DE-8C95-D5758D837C07}" presName="connTx" presStyleLbl="parChTrans1D2" presStyleIdx="0" presStyleCnt="3"/>
      <dgm:spPr/>
      <dgm:t>
        <a:bodyPr/>
        <a:lstStyle/>
        <a:p>
          <a:endParaRPr lang="en-US"/>
        </a:p>
      </dgm:t>
    </dgm:pt>
    <dgm:pt modelId="{01B2D34C-CCCA-4974-8C26-4E2A1C6588ED}" type="pres">
      <dgm:prSet presAssocID="{1B4D1DEB-1D19-4EAB-96C3-A69768D378AC}" presName="root2" presStyleCnt="0"/>
      <dgm:spPr/>
    </dgm:pt>
    <dgm:pt modelId="{28595914-1311-4B0B-BC55-567CEE759012}" type="pres">
      <dgm:prSet presAssocID="{1B4D1DEB-1D19-4EAB-96C3-A69768D378AC}" presName="LevelTwoTextNode" presStyleLbl="node2" presStyleIdx="0" presStyleCnt="3" custScaleX="131684">
        <dgm:presLayoutVars>
          <dgm:chPref val="3"/>
        </dgm:presLayoutVars>
      </dgm:prSet>
      <dgm:spPr/>
      <dgm:t>
        <a:bodyPr/>
        <a:lstStyle/>
        <a:p>
          <a:endParaRPr lang="en-US"/>
        </a:p>
      </dgm:t>
    </dgm:pt>
    <dgm:pt modelId="{1C7C0F32-F685-4A33-9E57-454F7D1AAE43}" type="pres">
      <dgm:prSet presAssocID="{1B4D1DEB-1D19-4EAB-96C3-A69768D378AC}" presName="level3hierChild" presStyleCnt="0"/>
      <dgm:spPr/>
    </dgm:pt>
    <dgm:pt modelId="{85CD5CCF-F53E-4FB4-9F8E-88501B928A90}" type="pres">
      <dgm:prSet presAssocID="{C488BD33-E156-462B-BE5F-FA7AF686CBC7}" presName="conn2-1" presStyleLbl="parChTrans1D2" presStyleIdx="1" presStyleCnt="3"/>
      <dgm:spPr/>
      <dgm:t>
        <a:bodyPr/>
        <a:lstStyle/>
        <a:p>
          <a:endParaRPr lang="en-US"/>
        </a:p>
      </dgm:t>
    </dgm:pt>
    <dgm:pt modelId="{95DE6AC7-4D69-4AF6-8BBA-9D75E73A9686}" type="pres">
      <dgm:prSet presAssocID="{C488BD33-E156-462B-BE5F-FA7AF686CBC7}" presName="connTx" presStyleLbl="parChTrans1D2" presStyleIdx="1" presStyleCnt="3"/>
      <dgm:spPr/>
      <dgm:t>
        <a:bodyPr/>
        <a:lstStyle/>
        <a:p>
          <a:endParaRPr lang="en-US"/>
        </a:p>
      </dgm:t>
    </dgm:pt>
    <dgm:pt modelId="{13A8C81E-B609-481E-9435-74367065F473}" type="pres">
      <dgm:prSet presAssocID="{BFE31D36-EEBC-40D5-B7E1-1751C6D31C42}" presName="root2" presStyleCnt="0"/>
      <dgm:spPr/>
    </dgm:pt>
    <dgm:pt modelId="{3055182C-1114-4481-85DB-007971B0F5D9}" type="pres">
      <dgm:prSet presAssocID="{BFE31D36-EEBC-40D5-B7E1-1751C6D31C42}" presName="LevelTwoTextNode" presStyleLbl="node2" presStyleIdx="1" presStyleCnt="3" custScaleX="131684">
        <dgm:presLayoutVars>
          <dgm:chPref val="3"/>
        </dgm:presLayoutVars>
      </dgm:prSet>
      <dgm:spPr/>
      <dgm:t>
        <a:bodyPr/>
        <a:lstStyle/>
        <a:p>
          <a:endParaRPr lang="en-US"/>
        </a:p>
      </dgm:t>
    </dgm:pt>
    <dgm:pt modelId="{2F8DDFBD-949E-4971-8015-0D8C55999B90}" type="pres">
      <dgm:prSet presAssocID="{BFE31D36-EEBC-40D5-B7E1-1751C6D31C42}" presName="level3hierChild" presStyleCnt="0"/>
      <dgm:spPr/>
    </dgm:pt>
    <dgm:pt modelId="{EE16A519-AFD0-4A2C-B4D1-026BA2618980}" type="pres">
      <dgm:prSet presAssocID="{C70595A8-2BC8-42E4-AEE2-29D1CC144E70}" presName="conn2-1" presStyleLbl="parChTrans1D2" presStyleIdx="2" presStyleCnt="3"/>
      <dgm:spPr/>
      <dgm:t>
        <a:bodyPr/>
        <a:lstStyle/>
        <a:p>
          <a:endParaRPr lang="en-US"/>
        </a:p>
      </dgm:t>
    </dgm:pt>
    <dgm:pt modelId="{7D722E93-DBC6-4D39-AD37-8886B7B53405}" type="pres">
      <dgm:prSet presAssocID="{C70595A8-2BC8-42E4-AEE2-29D1CC144E70}" presName="connTx" presStyleLbl="parChTrans1D2" presStyleIdx="2" presStyleCnt="3"/>
      <dgm:spPr/>
      <dgm:t>
        <a:bodyPr/>
        <a:lstStyle/>
        <a:p>
          <a:endParaRPr lang="en-US"/>
        </a:p>
      </dgm:t>
    </dgm:pt>
    <dgm:pt modelId="{436BD71F-BE4F-4B44-AB97-A9079549881B}" type="pres">
      <dgm:prSet presAssocID="{B5F38316-5F8C-40B6-A3EC-E35361F93FF4}" presName="root2" presStyleCnt="0"/>
      <dgm:spPr/>
    </dgm:pt>
    <dgm:pt modelId="{BF071981-F28A-44DB-8265-B0F4525BB06C}" type="pres">
      <dgm:prSet presAssocID="{B5F38316-5F8C-40B6-A3EC-E35361F93FF4}" presName="LevelTwoTextNode" presStyleLbl="node2" presStyleIdx="2" presStyleCnt="3" custScaleX="131684">
        <dgm:presLayoutVars>
          <dgm:chPref val="3"/>
        </dgm:presLayoutVars>
      </dgm:prSet>
      <dgm:spPr/>
      <dgm:t>
        <a:bodyPr/>
        <a:lstStyle/>
        <a:p>
          <a:endParaRPr lang="en-US"/>
        </a:p>
      </dgm:t>
    </dgm:pt>
    <dgm:pt modelId="{ECE1C306-3D27-48EA-A720-4B30959038C4}" type="pres">
      <dgm:prSet presAssocID="{B5F38316-5F8C-40B6-A3EC-E35361F93FF4}" presName="level3hierChild" presStyleCnt="0"/>
      <dgm:spPr/>
    </dgm:pt>
  </dgm:ptLst>
  <dgm:cxnLst>
    <dgm:cxn modelId="{A288352B-06D8-4716-9EC7-0575932EBA07}" type="presOf" srcId="{C488BD33-E156-462B-BE5F-FA7AF686CBC7}" destId="{95DE6AC7-4D69-4AF6-8BBA-9D75E73A9686}" srcOrd="1" destOrd="0" presId="urn:microsoft.com/office/officeart/2008/layout/HorizontalMultiLevelHierarchy"/>
    <dgm:cxn modelId="{F3102DA8-5F87-40DC-BFDC-BF69A67B8505}" type="presOf" srcId="{1B4D1DEB-1D19-4EAB-96C3-A69768D378AC}" destId="{28595914-1311-4B0B-BC55-567CEE759012}" srcOrd="0" destOrd="0" presId="urn:microsoft.com/office/officeart/2008/layout/HorizontalMultiLevelHierarchy"/>
    <dgm:cxn modelId="{0E4A7BC6-4155-4BF9-8BB0-16DA48319E38}" type="presOf" srcId="{C70595A8-2BC8-42E4-AEE2-29D1CC144E70}" destId="{7D722E93-DBC6-4D39-AD37-8886B7B53405}" srcOrd="1" destOrd="0" presId="urn:microsoft.com/office/officeart/2008/layout/HorizontalMultiLevelHierarchy"/>
    <dgm:cxn modelId="{5A56C609-C6E4-4678-BFE8-4A122EC7934F}" type="presOf" srcId="{C488BD33-E156-462B-BE5F-FA7AF686CBC7}" destId="{85CD5CCF-F53E-4FB4-9F8E-88501B928A90}" srcOrd="0" destOrd="0" presId="urn:microsoft.com/office/officeart/2008/layout/HorizontalMultiLevelHierarchy"/>
    <dgm:cxn modelId="{F7F6413B-AAA9-41EC-B9D0-D2E2A0F8C261}" type="presOf" srcId="{C70595A8-2BC8-42E4-AEE2-29D1CC144E70}" destId="{EE16A519-AFD0-4A2C-B4D1-026BA2618980}" srcOrd="0" destOrd="0" presId="urn:microsoft.com/office/officeart/2008/layout/HorizontalMultiLevelHierarchy"/>
    <dgm:cxn modelId="{B1905EBB-8D50-4BF4-ACA9-FCF43ECC1CCA}" type="presOf" srcId="{A4711037-F4BB-47DE-8C95-D5758D837C07}" destId="{8653274A-5FC5-423F-8290-16EBD34A5700}" srcOrd="0" destOrd="0" presId="urn:microsoft.com/office/officeart/2008/layout/HorizontalMultiLevelHierarchy"/>
    <dgm:cxn modelId="{E7DD226B-C280-4779-A6FB-BB8FC21F55A6}" type="presOf" srcId="{A4711037-F4BB-47DE-8C95-D5758D837C07}" destId="{7CFDD07D-4FF3-4C16-A71D-0014DE409AC5}" srcOrd="1" destOrd="0" presId="urn:microsoft.com/office/officeart/2008/layout/HorizontalMultiLevelHierarchy"/>
    <dgm:cxn modelId="{FDF1D5DA-3C8F-435D-A838-09296354B0BA}" type="presOf" srcId="{BFE31D36-EEBC-40D5-B7E1-1751C6D31C42}" destId="{3055182C-1114-4481-85DB-007971B0F5D9}" srcOrd="0" destOrd="0" presId="urn:microsoft.com/office/officeart/2008/layout/HorizontalMultiLevelHierarchy"/>
    <dgm:cxn modelId="{299A4832-5FEA-4B66-97F2-6D3C5CB2B315}" srcId="{69A0B2AB-3AC8-4368-8236-0C92FF283194}" destId="{1B4D1DEB-1D19-4EAB-96C3-A69768D378AC}" srcOrd="0" destOrd="0" parTransId="{A4711037-F4BB-47DE-8C95-D5758D837C07}" sibTransId="{3955F9F9-EF48-41D9-A2D0-361746381588}"/>
    <dgm:cxn modelId="{77B71F8A-822C-4017-B5C3-B7B347D32429}" srcId="{69A0B2AB-3AC8-4368-8236-0C92FF283194}" destId="{B5F38316-5F8C-40B6-A3EC-E35361F93FF4}" srcOrd="2" destOrd="0" parTransId="{C70595A8-2BC8-42E4-AEE2-29D1CC144E70}" sibTransId="{E976D653-4416-4DD5-AC9E-29C8FBDED464}"/>
    <dgm:cxn modelId="{E826B41C-58DD-441A-9830-670D7059A5CC}" type="presOf" srcId="{B5F38316-5F8C-40B6-A3EC-E35361F93FF4}" destId="{BF071981-F28A-44DB-8265-B0F4525BB06C}" srcOrd="0" destOrd="0" presId="urn:microsoft.com/office/officeart/2008/layout/HorizontalMultiLevelHierarchy"/>
    <dgm:cxn modelId="{14E01645-7DE2-4213-B71C-CF60F1874EF3}" srcId="{69A0B2AB-3AC8-4368-8236-0C92FF283194}" destId="{BFE31D36-EEBC-40D5-B7E1-1751C6D31C42}" srcOrd="1" destOrd="0" parTransId="{C488BD33-E156-462B-BE5F-FA7AF686CBC7}" sibTransId="{D95227AF-6C45-4F81-945D-97BB507DD442}"/>
    <dgm:cxn modelId="{C3163365-87D9-4B4F-8CF7-4871991327F5}" srcId="{D83E98C6-EAA1-42DD-857F-381DEA22DFAE}" destId="{69A0B2AB-3AC8-4368-8236-0C92FF283194}" srcOrd="0" destOrd="0" parTransId="{47035545-6F35-4671-90F5-449D635A4C38}" sibTransId="{3863BE33-222C-4925-8FCB-F8059D7C6178}"/>
    <dgm:cxn modelId="{39EBFFBC-FB7B-4FC2-98F0-8942D255B147}" type="presOf" srcId="{69A0B2AB-3AC8-4368-8236-0C92FF283194}" destId="{AEEE781A-5058-4AEC-BDBC-20123BA343FA}" srcOrd="0" destOrd="0" presId="urn:microsoft.com/office/officeart/2008/layout/HorizontalMultiLevelHierarchy"/>
    <dgm:cxn modelId="{07D401EB-F8AF-4022-BA87-BE12673B7DAB}" type="presOf" srcId="{D83E98C6-EAA1-42DD-857F-381DEA22DFAE}" destId="{D77763DC-A43A-4253-A70B-F33457A0C69C}" srcOrd="0" destOrd="0" presId="urn:microsoft.com/office/officeart/2008/layout/HorizontalMultiLevelHierarchy"/>
    <dgm:cxn modelId="{82897F29-CC5E-4379-B06E-3D3C97D85CD9}" type="presParOf" srcId="{D77763DC-A43A-4253-A70B-F33457A0C69C}" destId="{026CA4B1-7B6A-4E56-8DE7-7E870F19931A}" srcOrd="0" destOrd="0" presId="urn:microsoft.com/office/officeart/2008/layout/HorizontalMultiLevelHierarchy"/>
    <dgm:cxn modelId="{7210F7AC-9392-4B92-B014-6E80348A27DA}" type="presParOf" srcId="{026CA4B1-7B6A-4E56-8DE7-7E870F19931A}" destId="{AEEE781A-5058-4AEC-BDBC-20123BA343FA}" srcOrd="0" destOrd="0" presId="urn:microsoft.com/office/officeart/2008/layout/HorizontalMultiLevelHierarchy"/>
    <dgm:cxn modelId="{440BE108-89A3-4961-952E-A204867B926D}" type="presParOf" srcId="{026CA4B1-7B6A-4E56-8DE7-7E870F19931A}" destId="{DE5329BD-FC98-4A0D-8792-9F0BE726BED9}" srcOrd="1" destOrd="0" presId="urn:microsoft.com/office/officeart/2008/layout/HorizontalMultiLevelHierarchy"/>
    <dgm:cxn modelId="{FAE43DDD-5118-4CBE-A8E6-8FD536AED439}" type="presParOf" srcId="{DE5329BD-FC98-4A0D-8792-9F0BE726BED9}" destId="{8653274A-5FC5-423F-8290-16EBD34A5700}" srcOrd="0" destOrd="0" presId="urn:microsoft.com/office/officeart/2008/layout/HorizontalMultiLevelHierarchy"/>
    <dgm:cxn modelId="{148C33B5-4A79-4755-B8C6-07BAD5CE2EC3}" type="presParOf" srcId="{8653274A-5FC5-423F-8290-16EBD34A5700}" destId="{7CFDD07D-4FF3-4C16-A71D-0014DE409AC5}" srcOrd="0" destOrd="0" presId="urn:microsoft.com/office/officeart/2008/layout/HorizontalMultiLevelHierarchy"/>
    <dgm:cxn modelId="{A7486624-B73E-4AFD-B5F2-36087075C505}" type="presParOf" srcId="{DE5329BD-FC98-4A0D-8792-9F0BE726BED9}" destId="{01B2D34C-CCCA-4974-8C26-4E2A1C6588ED}" srcOrd="1" destOrd="0" presId="urn:microsoft.com/office/officeart/2008/layout/HorizontalMultiLevelHierarchy"/>
    <dgm:cxn modelId="{FF2C4113-11D5-4AF0-9BC0-D54498E13013}" type="presParOf" srcId="{01B2D34C-CCCA-4974-8C26-4E2A1C6588ED}" destId="{28595914-1311-4B0B-BC55-567CEE759012}" srcOrd="0" destOrd="0" presId="urn:microsoft.com/office/officeart/2008/layout/HorizontalMultiLevelHierarchy"/>
    <dgm:cxn modelId="{6BEC0955-10A5-41F3-B9AA-23C1D832D261}" type="presParOf" srcId="{01B2D34C-CCCA-4974-8C26-4E2A1C6588ED}" destId="{1C7C0F32-F685-4A33-9E57-454F7D1AAE43}" srcOrd="1" destOrd="0" presId="urn:microsoft.com/office/officeart/2008/layout/HorizontalMultiLevelHierarchy"/>
    <dgm:cxn modelId="{F4796DF1-ED79-437D-BF59-988425608A2E}" type="presParOf" srcId="{DE5329BD-FC98-4A0D-8792-9F0BE726BED9}" destId="{85CD5CCF-F53E-4FB4-9F8E-88501B928A90}" srcOrd="2" destOrd="0" presId="urn:microsoft.com/office/officeart/2008/layout/HorizontalMultiLevelHierarchy"/>
    <dgm:cxn modelId="{6553F243-8A3C-478C-A4E5-C4C4604E8501}" type="presParOf" srcId="{85CD5CCF-F53E-4FB4-9F8E-88501B928A90}" destId="{95DE6AC7-4D69-4AF6-8BBA-9D75E73A9686}" srcOrd="0" destOrd="0" presId="urn:microsoft.com/office/officeart/2008/layout/HorizontalMultiLevelHierarchy"/>
    <dgm:cxn modelId="{8A1BC1D3-304E-4DAC-BBD0-DA3E326BCD0C}" type="presParOf" srcId="{DE5329BD-FC98-4A0D-8792-9F0BE726BED9}" destId="{13A8C81E-B609-481E-9435-74367065F473}" srcOrd="3" destOrd="0" presId="urn:microsoft.com/office/officeart/2008/layout/HorizontalMultiLevelHierarchy"/>
    <dgm:cxn modelId="{2985BAFD-E866-44D8-996D-E51927D8D3C4}" type="presParOf" srcId="{13A8C81E-B609-481E-9435-74367065F473}" destId="{3055182C-1114-4481-85DB-007971B0F5D9}" srcOrd="0" destOrd="0" presId="urn:microsoft.com/office/officeart/2008/layout/HorizontalMultiLevelHierarchy"/>
    <dgm:cxn modelId="{80D2B6AA-5974-4EB4-A619-96BC1D11BE8F}" type="presParOf" srcId="{13A8C81E-B609-481E-9435-74367065F473}" destId="{2F8DDFBD-949E-4971-8015-0D8C55999B90}" srcOrd="1" destOrd="0" presId="urn:microsoft.com/office/officeart/2008/layout/HorizontalMultiLevelHierarchy"/>
    <dgm:cxn modelId="{B13A16B0-5BB6-4CBB-BCC4-1E5B7FF3A589}" type="presParOf" srcId="{DE5329BD-FC98-4A0D-8792-9F0BE726BED9}" destId="{EE16A519-AFD0-4A2C-B4D1-026BA2618980}" srcOrd="4" destOrd="0" presId="urn:microsoft.com/office/officeart/2008/layout/HorizontalMultiLevelHierarchy"/>
    <dgm:cxn modelId="{5662CBFA-8C1A-43C9-9D75-CC090B4D80BB}" type="presParOf" srcId="{EE16A519-AFD0-4A2C-B4D1-026BA2618980}" destId="{7D722E93-DBC6-4D39-AD37-8886B7B53405}" srcOrd="0" destOrd="0" presId="urn:microsoft.com/office/officeart/2008/layout/HorizontalMultiLevelHierarchy"/>
    <dgm:cxn modelId="{E9704689-4EE3-4672-9F0F-F04FF6608E19}" type="presParOf" srcId="{DE5329BD-FC98-4A0D-8792-9F0BE726BED9}" destId="{436BD71F-BE4F-4B44-AB97-A9079549881B}" srcOrd="5" destOrd="0" presId="urn:microsoft.com/office/officeart/2008/layout/HorizontalMultiLevelHierarchy"/>
    <dgm:cxn modelId="{3B6C2AC7-DEAF-4A57-B3D4-7B1D77590395}" type="presParOf" srcId="{436BD71F-BE4F-4B44-AB97-A9079549881B}" destId="{BF071981-F28A-44DB-8265-B0F4525BB06C}" srcOrd="0" destOrd="0" presId="urn:microsoft.com/office/officeart/2008/layout/HorizontalMultiLevelHierarchy"/>
    <dgm:cxn modelId="{E7E44DFC-373F-4657-AB99-483984369164}" type="presParOf" srcId="{436BD71F-BE4F-4B44-AB97-A9079549881B}" destId="{ECE1C306-3D27-48EA-A720-4B30959038C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CDC4EBD7-2675-4735-AFFF-727C6C37C71D}" type="datetimeFigureOut">
              <a:rPr lang="en-US" smtClean="0"/>
              <a:t>5/24/2023</a:t>
            </a:fld>
            <a:endParaRPr lang="en-US"/>
          </a:p>
        </p:txBody>
      </p:sp>
      <p:sp>
        <p:nvSpPr>
          <p:cNvPr id="4" name="Footer Placeholder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CCCB469A-D056-42E3-AC04-CDEF001965D6}" type="slidenum">
              <a:rPr lang="en-US" smtClean="0"/>
              <a:t>‹#›</a:t>
            </a:fld>
            <a:endParaRPr lang="en-US"/>
          </a:p>
        </p:txBody>
      </p:sp>
    </p:spTree>
    <p:extLst>
      <p:ext uri="{BB962C8B-B14F-4D97-AF65-F5344CB8AC3E}">
        <p14:creationId xmlns:p14="http://schemas.microsoft.com/office/powerpoint/2010/main" val="22990055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F5D49C5B-33E9-4773-AE25-113D423A3113}" type="datetimeFigureOut">
              <a:rPr lang="en-US" smtClean="0"/>
              <a:t>5/24/2023</a:t>
            </a:fld>
            <a:endParaRPr lang="en-US"/>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EF744BA-78FB-4204-B7B0-D3387A4CFB05}" type="slidenum">
              <a:rPr lang="en-US" smtClean="0"/>
              <a:t>‹#›</a:t>
            </a:fld>
            <a:endParaRPr lang="en-US"/>
          </a:p>
        </p:txBody>
      </p:sp>
    </p:spTree>
    <p:extLst>
      <p:ext uri="{BB962C8B-B14F-4D97-AF65-F5344CB8AC3E}">
        <p14:creationId xmlns:p14="http://schemas.microsoft.com/office/powerpoint/2010/main" val="39470167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744BA-78FB-4204-B7B0-D3387A4CFB05}" type="slidenum">
              <a:rPr lang="en-US" smtClean="0"/>
              <a:t>2</a:t>
            </a:fld>
            <a:endParaRPr lang="en-US"/>
          </a:p>
        </p:txBody>
      </p:sp>
    </p:spTree>
    <p:extLst>
      <p:ext uri="{BB962C8B-B14F-4D97-AF65-F5344CB8AC3E}">
        <p14:creationId xmlns:p14="http://schemas.microsoft.com/office/powerpoint/2010/main" val="37044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25</a:t>
            </a:fld>
            <a:endParaRPr lang="en-US"/>
          </a:p>
        </p:txBody>
      </p:sp>
    </p:spTree>
    <p:extLst>
      <p:ext uri="{BB962C8B-B14F-4D97-AF65-F5344CB8AC3E}">
        <p14:creationId xmlns:p14="http://schemas.microsoft.com/office/powerpoint/2010/main" val="392796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r>
              <a:rPr lang="fa-IR" sz="1200" b="1" i="0" u="none" strike="noStrike" kern="1200" baseline="0" dirty="0" smtClean="0">
                <a:solidFill>
                  <a:schemeClr val="tx1"/>
                </a:solidFill>
                <a:latin typeface="+mn-lt"/>
                <a:ea typeface="+mn-ea"/>
                <a:cs typeface="+mn-cs"/>
              </a:rPr>
              <a:t>شورای بودجه آموزش عالی در انگلستان               </a:t>
            </a:r>
            <a:r>
              <a:rPr lang="en-US" sz="1200" b="0" i="0" u="none" strike="noStrike" kern="1200" baseline="0" dirty="0" smtClean="0">
                <a:solidFill>
                  <a:schemeClr val="tx1"/>
                </a:solidFill>
                <a:latin typeface="+mn-lt"/>
                <a:ea typeface="+mn-ea"/>
                <a:cs typeface="+mn-cs"/>
              </a:rPr>
              <a:t>HEFCE</a:t>
            </a:r>
            <a:endParaRPr lang="en-US" sz="1200" dirty="0" smtClean="0">
              <a:latin typeface="Calibri" panose="020F0502020204030204" pitchFamily="34" charset="0"/>
              <a:ea typeface="Calibri" panose="020F0502020204030204" pitchFamily="34" charset="0"/>
              <a:cs typeface="B Nazanin" panose="00000400000000000000" pitchFamily="2" charset="-78"/>
            </a:endParaRP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26</a:t>
            </a:fld>
            <a:endParaRPr lang="en-US"/>
          </a:p>
        </p:txBody>
      </p:sp>
    </p:spTree>
    <p:extLst>
      <p:ext uri="{BB962C8B-B14F-4D97-AF65-F5344CB8AC3E}">
        <p14:creationId xmlns:p14="http://schemas.microsoft.com/office/powerpoint/2010/main" val="2433031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27</a:t>
            </a:fld>
            <a:endParaRPr lang="en-US"/>
          </a:p>
        </p:txBody>
      </p:sp>
    </p:spTree>
    <p:extLst>
      <p:ext uri="{BB962C8B-B14F-4D97-AF65-F5344CB8AC3E}">
        <p14:creationId xmlns:p14="http://schemas.microsoft.com/office/powerpoint/2010/main" val="651833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28</a:t>
            </a:fld>
            <a:endParaRPr lang="en-US"/>
          </a:p>
        </p:txBody>
      </p:sp>
    </p:spTree>
    <p:extLst>
      <p:ext uri="{BB962C8B-B14F-4D97-AF65-F5344CB8AC3E}">
        <p14:creationId xmlns:p14="http://schemas.microsoft.com/office/powerpoint/2010/main" val="2089873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29</a:t>
            </a:fld>
            <a:endParaRPr lang="en-US"/>
          </a:p>
        </p:txBody>
      </p:sp>
    </p:spTree>
    <p:extLst>
      <p:ext uri="{BB962C8B-B14F-4D97-AF65-F5344CB8AC3E}">
        <p14:creationId xmlns:p14="http://schemas.microsoft.com/office/powerpoint/2010/main" val="2861666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30</a:t>
            </a:fld>
            <a:endParaRPr lang="en-US"/>
          </a:p>
        </p:txBody>
      </p:sp>
    </p:spTree>
    <p:extLst>
      <p:ext uri="{BB962C8B-B14F-4D97-AF65-F5344CB8AC3E}">
        <p14:creationId xmlns:p14="http://schemas.microsoft.com/office/powerpoint/2010/main" val="114864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744BA-78FB-4204-B7B0-D3387A4CFB05}" type="slidenum">
              <a:rPr lang="en-US" smtClean="0"/>
              <a:t>32</a:t>
            </a:fld>
            <a:endParaRPr lang="en-US"/>
          </a:p>
        </p:txBody>
      </p:sp>
    </p:spTree>
    <p:extLst>
      <p:ext uri="{BB962C8B-B14F-4D97-AF65-F5344CB8AC3E}">
        <p14:creationId xmlns:p14="http://schemas.microsoft.com/office/powerpoint/2010/main" val="4102271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744BA-78FB-4204-B7B0-D3387A4CFB05}" type="slidenum">
              <a:rPr lang="en-US" smtClean="0"/>
              <a:t>33</a:t>
            </a:fld>
            <a:endParaRPr lang="en-US"/>
          </a:p>
        </p:txBody>
      </p:sp>
    </p:spTree>
    <p:extLst>
      <p:ext uri="{BB962C8B-B14F-4D97-AF65-F5344CB8AC3E}">
        <p14:creationId xmlns:p14="http://schemas.microsoft.com/office/powerpoint/2010/main" val="3191324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a-IR" altLang="en-US" smtClean="0"/>
              <a:t>با استفاده از رابطه فوق و بررسی هریک از رشته‌های مستقر در گروه‌های پنجگانه متوسط تعداد واحدهای لازم به ارائه در کل دوره و همچنین سنوات تحصیلی آن مشخص می‌شود.</a:t>
            </a:r>
            <a:endParaRPr lang="en-US" altLang="en-US" smtClean="0"/>
          </a:p>
          <a:p>
            <a:endParaRPr lang="en-US" altLang="en-US"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CFD3000-05AF-4ACB-B19B-43F0B21B6667}" type="slidenum">
              <a:rPr lang="bg-BG" altLang="en-US" smtClean="0"/>
              <a:pPr/>
              <a:t>55</a:t>
            </a:fld>
            <a:endParaRPr lang="bg-BG" altLang="en-US" smtClean="0"/>
          </a:p>
        </p:txBody>
      </p:sp>
    </p:spTree>
    <p:extLst>
      <p:ext uri="{BB962C8B-B14F-4D97-AF65-F5344CB8AC3E}">
        <p14:creationId xmlns:p14="http://schemas.microsoft.com/office/powerpoint/2010/main" val="967103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83318DE-B172-4CB2-9355-BF6581306AA5}" type="slidenum">
              <a:rPr lang="bg-BG" altLang="en-US" smtClean="0"/>
              <a:pPr/>
              <a:t>56</a:t>
            </a:fld>
            <a:endParaRPr lang="bg-BG" altLang="en-US" smtClean="0"/>
          </a:p>
        </p:txBody>
      </p:sp>
    </p:spTree>
    <p:extLst>
      <p:ext uri="{BB962C8B-B14F-4D97-AF65-F5344CB8AC3E}">
        <p14:creationId xmlns:p14="http://schemas.microsoft.com/office/powerpoint/2010/main" val="264477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304CF8-4D86-4493-84E8-620607153101}" type="slidenum">
              <a:rPr lang="en-US" smtClean="0"/>
              <a:pPr/>
              <a:t>6</a:t>
            </a:fld>
            <a:endParaRPr lang="en-US"/>
          </a:p>
        </p:txBody>
      </p:sp>
      <p:sp>
        <p:nvSpPr>
          <p:cNvPr id="5" name="Date Placeholder 4"/>
          <p:cNvSpPr>
            <a:spLocks noGrp="1"/>
          </p:cNvSpPr>
          <p:nvPr>
            <p:ph type="dt" idx="11"/>
          </p:nvPr>
        </p:nvSpPr>
        <p:spPr/>
        <p:txBody>
          <a:bodyPr/>
          <a:lstStyle/>
          <a:p>
            <a:fld id="{693B5394-5591-47DD-A34B-510C9300CFF2}" type="datetime1">
              <a:rPr lang="en-US" smtClean="0"/>
              <a:t>5/24/2023</a:t>
            </a:fld>
            <a:endParaRPr lang="en-US"/>
          </a:p>
        </p:txBody>
      </p:sp>
      <p:sp>
        <p:nvSpPr>
          <p:cNvPr id="6" name="Header Placeholder 5"/>
          <p:cNvSpPr>
            <a:spLocks noGrp="1"/>
          </p:cNvSpPr>
          <p:nvPr>
            <p:ph type="hdr" sz="quarter" idx="12"/>
          </p:nvPr>
        </p:nvSpPr>
        <p:spPr/>
        <p:txBody>
          <a:bodyPr/>
          <a:lstStyle/>
          <a:p>
            <a:r>
              <a:rPr lang="fa-IR" smtClean="0"/>
              <a:t>بودجه ریزی در دانشگاههای جهان</a:t>
            </a:r>
            <a:endParaRPr lang="en-US"/>
          </a:p>
        </p:txBody>
      </p:sp>
    </p:spTree>
    <p:extLst>
      <p:ext uri="{BB962C8B-B14F-4D97-AF65-F5344CB8AC3E}">
        <p14:creationId xmlns:p14="http://schemas.microsoft.com/office/powerpoint/2010/main" val="3482363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A8A0B3-2BF3-4C80-A7C8-C36D56CF891D}" type="slidenum">
              <a:rPr lang="bg-BG" altLang="en-US" smtClean="0"/>
              <a:pPr/>
              <a:t>57</a:t>
            </a:fld>
            <a:endParaRPr lang="bg-BG" altLang="en-US" smtClean="0"/>
          </a:p>
        </p:txBody>
      </p:sp>
    </p:spTree>
    <p:extLst>
      <p:ext uri="{BB962C8B-B14F-4D97-AF65-F5344CB8AC3E}">
        <p14:creationId xmlns:p14="http://schemas.microsoft.com/office/powerpoint/2010/main" val="78623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4B7F894-A093-4BCE-BB28-B2DADED51C76}" type="slidenum">
              <a:rPr lang="bg-BG" altLang="en-US" smtClean="0"/>
              <a:pPr/>
              <a:t>58</a:t>
            </a:fld>
            <a:endParaRPr lang="bg-BG" altLang="en-US" smtClean="0"/>
          </a:p>
        </p:txBody>
      </p:sp>
    </p:spTree>
    <p:extLst>
      <p:ext uri="{BB962C8B-B14F-4D97-AF65-F5344CB8AC3E}">
        <p14:creationId xmlns:p14="http://schemas.microsoft.com/office/powerpoint/2010/main" val="550808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3428091-7AB5-4A0F-B319-BC80D358D0D7}" type="slidenum">
              <a:rPr lang="bg-BG" altLang="en-US" smtClean="0"/>
              <a:pPr/>
              <a:t>59</a:t>
            </a:fld>
            <a:endParaRPr lang="bg-BG" altLang="en-US" smtClean="0"/>
          </a:p>
        </p:txBody>
      </p:sp>
    </p:spTree>
    <p:extLst>
      <p:ext uri="{BB962C8B-B14F-4D97-AF65-F5344CB8AC3E}">
        <p14:creationId xmlns:p14="http://schemas.microsoft.com/office/powerpoint/2010/main" val="844211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F1F03E-431A-421B-AC43-0C34CE7139F4}" type="slidenum">
              <a:rPr lang="bg-BG" altLang="en-US" smtClean="0"/>
              <a:pPr/>
              <a:t>60</a:t>
            </a:fld>
            <a:endParaRPr lang="bg-BG" altLang="en-US" smtClean="0"/>
          </a:p>
        </p:txBody>
      </p:sp>
    </p:spTree>
    <p:extLst>
      <p:ext uri="{BB962C8B-B14F-4D97-AF65-F5344CB8AC3E}">
        <p14:creationId xmlns:p14="http://schemas.microsoft.com/office/powerpoint/2010/main" val="349787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4E53BC-41B9-4FDE-92BA-B2106BAC43F5}" type="slidenum">
              <a:rPr lang="bg-BG" altLang="en-US" smtClean="0"/>
              <a:pPr/>
              <a:t>61</a:t>
            </a:fld>
            <a:endParaRPr lang="bg-BG" altLang="en-US" smtClean="0"/>
          </a:p>
        </p:txBody>
      </p:sp>
    </p:spTree>
    <p:extLst>
      <p:ext uri="{BB962C8B-B14F-4D97-AF65-F5344CB8AC3E}">
        <p14:creationId xmlns:p14="http://schemas.microsoft.com/office/powerpoint/2010/main" val="160570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E94D391-BD6E-4BB4-91DA-42500C89B130}" type="slidenum">
              <a:rPr lang="bg-BG" altLang="en-US" smtClean="0"/>
              <a:pPr/>
              <a:t>62</a:t>
            </a:fld>
            <a:endParaRPr lang="bg-BG" altLang="en-US" smtClean="0"/>
          </a:p>
        </p:txBody>
      </p:sp>
    </p:spTree>
    <p:extLst>
      <p:ext uri="{BB962C8B-B14F-4D97-AF65-F5344CB8AC3E}">
        <p14:creationId xmlns:p14="http://schemas.microsoft.com/office/powerpoint/2010/main" val="3278756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a-IR" altLang="en-US" smtClean="0"/>
              <a:t>دستورالعمل نحوه محاسبه حق‌التدریس و معادل سازی فعالیت‌های اعضای هیات علمی دانشگاه‌های علوم پزشکی - عدد 40 مربوط به هیات علمی تمام وقت جغرافیایی و عدد 50 مربوط به هیات علمی تمام وقت غیر جغرافیایی می‌باشد</a:t>
            </a:r>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D5194BC-548A-4080-9EC9-E348E1C19D1B}" type="slidenum">
              <a:rPr lang="bg-BG" altLang="en-US" smtClean="0"/>
              <a:pPr/>
              <a:t>63</a:t>
            </a:fld>
            <a:endParaRPr lang="bg-BG" altLang="en-US" smtClean="0"/>
          </a:p>
        </p:txBody>
      </p:sp>
    </p:spTree>
    <p:extLst>
      <p:ext uri="{BB962C8B-B14F-4D97-AF65-F5344CB8AC3E}">
        <p14:creationId xmlns:p14="http://schemas.microsoft.com/office/powerpoint/2010/main" val="2903948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9B922E2-9525-401B-B386-1AAB7EA366A0}" type="slidenum">
              <a:rPr lang="bg-BG" altLang="en-US" smtClean="0"/>
              <a:pPr/>
              <a:t>64</a:t>
            </a:fld>
            <a:endParaRPr lang="bg-BG" altLang="en-US" smtClean="0"/>
          </a:p>
        </p:txBody>
      </p:sp>
    </p:spTree>
    <p:extLst>
      <p:ext uri="{BB962C8B-B14F-4D97-AF65-F5344CB8AC3E}">
        <p14:creationId xmlns:p14="http://schemas.microsoft.com/office/powerpoint/2010/main" val="1208619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C4B7B62-3F4B-4FDB-BFED-22C747EBEBCD}" type="slidenum">
              <a:rPr lang="bg-BG" altLang="en-US" smtClean="0"/>
              <a:pPr/>
              <a:t>65</a:t>
            </a:fld>
            <a:endParaRPr lang="bg-BG" altLang="en-US" smtClean="0"/>
          </a:p>
        </p:txBody>
      </p:sp>
    </p:spTree>
    <p:extLst>
      <p:ext uri="{BB962C8B-B14F-4D97-AF65-F5344CB8AC3E}">
        <p14:creationId xmlns:p14="http://schemas.microsoft.com/office/powerpoint/2010/main" val="2073418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EA750D6-247A-4B64-82D0-7B764A07C38D}" type="slidenum">
              <a:rPr lang="bg-BG" altLang="en-US" smtClean="0"/>
              <a:pPr/>
              <a:t>66</a:t>
            </a:fld>
            <a:endParaRPr lang="bg-BG" altLang="en-US" smtClean="0"/>
          </a:p>
        </p:txBody>
      </p:sp>
    </p:spTree>
    <p:extLst>
      <p:ext uri="{BB962C8B-B14F-4D97-AF65-F5344CB8AC3E}">
        <p14:creationId xmlns:p14="http://schemas.microsoft.com/office/powerpoint/2010/main" val="2488998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17</a:t>
            </a:fld>
            <a:endParaRPr lang="en-US"/>
          </a:p>
        </p:txBody>
      </p:sp>
    </p:spTree>
    <p:extLst>
      <p:ext uri="{BB962C8B-B14F-4D97-AF65-F5344CB8AC3E}">
        <p14:creationId xmlns:p14="http://schemas.microsoft.com/office/powerpoint/2010/main" val="1925202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a-IR" altLang="en-US" smtClean="0"/>
              <a:t>هزینه‌های پژوهشی دانشگاه‌ محاسبه می‌شود. هزینه‌های پژوهشی تابعی از تعداد هیات علمی و تعداد دانشجو می‌باشد</a:t>
            </a:r>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C77684-99B3-4FF1-BFBC-FFAFA3AE32A1}" type="slidenum">
              <a:rPr lang="bg-BG" altLang="en-US" smtClean="0"/>
              <a:pPr/>
              <a:t>67</a:t>
            </a:fld>
            <a:endParaRPr lang="bg-BG" altLang="en-US" smtClean="0"/>
          </a:p>
        </p:txBody>
      </p:sp>
    </p:spTree>
    <p:extLst>
      <p:ext uri="{BB962C8B-B14F-4D97-AF65-F5344CB8AC3E}">
        <p14:creationId xmlns:p14="http://schemas.microsoft.com/office/powerpoint/2010/main" val="674467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E04841A-A969-42BD-A6AE-8E46BE82A33A}" type="slidenum">
              <a:rPr lang="bg-BG" altLang="en-US" smtClean="0"/>
              <a:pPr/>
              <a:t>68</a:t>
            </a:fld>
            <a:endParaRPr lang="bg-BG" altLang="en-US" smtClean="0"/>
          </a:p>
        </p:txBody>
      </p:sp>
    </p:spTree>
    <p:extLst>
      <p:ext uri="{BB962C8B-B14F-4D97-AF65-F5344CB8AC3E}">
        <p14:creationId xmlns:p14="http://schemas.microsoft.com/office/powerpoint/2010/main" val="33416741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6A52E88-80AB-4A5C-B81A-8416A93FACF0}" type="slidenum">
              <a:rPr lang="bg-BG" altLang="en-US" smtClean="0"/>
              <a:pPr/>
              <a:t>69</a:t>
            </a:fld>
            <a:endParaRPr lang="bg-BG" altLang="en-US" smtClean="0"/>
          </a:p>
        </p:txBody>
      </p:sp>
    </p:spTree>
    <p:extLst>
      <p:ext uri="{BB962C8B-B14F-4D97-AF65-F5344CB8AC3E}">
        <p14:creationId xmlns:p14="http://schemas.microsoft.com/office/powerpoint/2010/main" val="4065443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9851BF-518D-4A74-8EF5-27704E57CE3D}" type="slidenum">
              <a:rPr lang="bg-BG" altLang="en-US" smtClean="0"/>
              <a:pPr/>
              <a:t>70</a:t>
            </a:fld>
            <a:endParaRPr lang="bg-BG" altLang="en-US" smtClean="0"/>
          </a:p>
        </p:txBody>
      </p:sp>
    </p:spTree>
    <p:extLst>
      <p:ext uri="{BB962C8B-B14F-4D97-AF65-F5344CB8AC3E}">
        <p14:creationId xmlns:p14="http://schemas.microsoft.com/office/powerpoint/2010/main" val="3433955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A4A5C3-F9BC-42D6-9618-30AAF013A103}" type="slidenum">
              <a:rPr lang="bg-BG" altLang="en-US" smtClean="0"/>
              <a:pPr/>
              <a:t>71</a:t>
            </a:fld>
            <a:endParaRPr lang="bg-BG" altLang="en-US" smtClean="0"/>
          </a:p>
        </p:txBody>
      </p:sp>
    </p:spTree>
    <p:extLst>
      <p:ext uri="{BB962C8B-B14F-4D97-AF65-F5344CB8AC3E}">
        <p14:creationId xmlns:p14="http://schemas.microsoft.com/office/powerpoint/2010/main" val="39639912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4572553-17F5-42C2-957F-EB35580AA8D2}" type="slidenum">
              <a:rPr lang="bg-BG" altLang="en-US" smtClean="0"/>
              <a:pPr/>
              <a:t>72</a:t>
            </a:fld>
            <a:endParaRPr lang="bg-BG" altLang="en-US" smtClean="0"/>
          </a:p>
        </p:txBody>
      </p:sp>
    </p:spTree>
    <p:extLst>
      <p:ext uri="{BB962C8B-B14F-4D97-AF65-F5344CB8AC3E}">
        <p14:creationId xmlns:p14="http://schemas.microsoft.com/office/powerpoint/2010/main" val="18948986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10395A3-2F77-4627-81E0-C92E23266E7E}" type="slidenum">
              <a:rPr lang="bg-BG" altLang="en-US" smtClean="0"/>
              <a:pPr/>
              <a:t>73</a:t>
            </a:fld>
            <a:endParaRPr lang="bg-BG" altLang="en-US" smtClean="0"/>
          </a:p>
        </p:txBody>
      </p:sp>
    </p:spTree>
    <p:extLst>
      <p:ext uri="{BB962C8B-B14F-4D97-AF65-F5344CB8AC3E}">
        <p14:creationId xmlns:p14="http://schemas.microsoft.com/office/powerpoint/2010/main" val="26831099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3D116B1-1285-40E5-8302-FD2DE553F90F}" type="slidenum">
              <a:rPr lang="bg-BG" altLang="en-US" smtClean="0"/>
              <a:pPr/>
              <a:t>74</a:t>
            </a:fld>
            <a:endParaRPr lang="bg-BG" altLang="en-US" smtClean="0"/>
          </a:p>
        </p:txBody>
      </p:sp>
    </p:spTree>
    <p:extLst>
      <p:ext uri="{BB962C8B-B14F-4D97-AF65-F5344CB8AC3E}">
        <p14:creationId xmlns:p14="http://schemas.microsoft.com/office/powerpoint/2010/main" val="2623160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13DAA1F-30F6-480B-A4EE-2B426F7DB318}" type="slidenum">
              <a:rPr lang="bg-BG" altLang="en-US" smtClean="0"/>
              <a:pPr/>
              <a:t>75</a:t>
            </a:fld>
            <a:endParaRPr lang="bg-BG" altLang="en-US" smtClean="0"/>
          </a:p>
        </p:txBody>
      </p:sp>
    </p:spTree>
    <p:extLst>
      <p:ext uri="{BB962C8B-B14F-4D97-AF65-F5344CB8AC3E}">
        <p14:creationId xmlns:p14="http://schemas.microsoft.com/office/powerpoint/2010/main" val="26231659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107B34D-C47B-4818-BB5E-BD7A0401CBBC}" type="slidenum">
              <a:rPr lang="bg-BG" altLang="en-US" smtClean="0"/>
              <a:pPr/>
              <a:t>76</a:t>
            </a:fld>
            <a:endParaRPr lang="bg-BG" altLang="en-US" smtClean="0"/>
          </a:p>
        </p:txBody>
      </p:sp>
    </p:spTree>
    <p:extLst>
      <p:ext uri="{BB962C8B-B14F-4D97-AF65-F5344CB8AC3E}">
        <p14:creationId xmlns:p14="http://schemas.microsoft.com/office/powerpoint/2010/main" val="186992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18</a:t>
            </a:fld>
            <a:endParaRPr lang="en-US"/>
          </a:p>
        </p:txBody>
      </p:sp>
    </p:spTree>
    <p:extLst>
      <p:ext uri="{BB962C8B-B14F-4D97-AF65-F5344CB8AC3E}">
        <p14:creationId xmlns:p14="http://schemas.microsoft.com/office/powerpoint/2010/main" val="29089298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734A14-0B45-4948-958E-632C601A839F}" type="slidenum">
              <a:rPr lang="bg-BG" altLang="en-US" smtClean="0"/>
              <a:pPr/>
              <a:t>77</a:t>
            </a:fld>
            <a:endParaRPr lang="bg-BG" altLang="en-US" smtClean="0"/>
          </a:p>
        </p:txBody>
      </p:sp>
    </p:spTree>
    <p:extLst>
      <p:ext uri="{BB962C8B-B14F-4D97-AF65-F5344CB8AC3E}">
        <p14:creationId xmlns:p14="http://schemas.microsoft.com/office/powerpoint/2010/main" val="8954908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A6855B5-DA92-4A91-847D-6CE91CE7F97D}" type="slidenum">
              <a:rPr lang="bg-BG" altLang="en-US" smtClean="0"/>
              <a:pPr/>
              <a:t>78</a:t>
            </a:fld>
            <a:endParaRPr lang="bg-BG" altLang="en-US" smtClean="0"/>
          </a:p>
        </p:txBody>
      </p:sp>
    </p:spTree>
    <p:extLst>
      <p:ext uri="{BB962C8B-B14F-4D97-AF65-F5344CB8AC3E}">
        <p14:creationId xmlns:p14="http://schemas.microsoft.com/office/powerpoint/2010/main" val="12098411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2D93B18-D1A5-4557-AC26-6E4225FFDCD8}" type="slidenum">
              <a:rPr lang="bg-BG" altLang="en-US" smtClean="0"/>
              <a:pPr/>
              <a:t>79</a:t>
            </a:fld>
            <a:endParaRPr lang="bg-BG" altLang="en-US" smtClean="0"/>
          </a:p>
        </p:txBody>
      </p:sp>
    </p:spTree>
    <p:extLst>
      <p:ext uri="{BB962C8B-B14F-4D97-AF65-F5344CB8AC3E}">
        <p14:creationId xmlns:p14="http://schemas.microsoft.com/office/powerpoint/2010/main" val="4909843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502B0FF-EBE4-4003-9D00-8C112D2016F4}" type="slidenum">
              <a:rPr lang="bg-BG" altLang="en-US" smtClean="0"/>
              <a:pPr/>
              <a:t>80</a:t>
            </a:fld>
            <a:endParaRPr lang="bg-BG" altLang="en-US" smtClean="0"/>
          </a:p>
        </p:txBody>
      </p:sp>
    </p:spTree>
    <p:extLst>
      <p:ext uri="{BB962C8B-B14F-4D97-AF65-F5344CB8AC3E}">
        <p14:creationId xmlns:p14="http://schemas.microsoft.com/office/powerpoint/2010/main" val="19481373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82</a:t>
            </a:fld>
            <a:endParaRPr lang="en-US">
              <a:solidFill>
                <a:prstClr val="black"/>
              </a:solidFill>
            </a:endParaRPr>
          </a:p>
        </p:txBody>
      </p:sp>
    </p:spTree>
    <p:extLst>
      <p:ext uri="{BB962C8B-B14F-4D97-AF65-F5344CB8AC3E}">
        <p14:creationId xmlns:p14="http://schemas.microsoft.com/office/powerpoint/2010/main" val="16757152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83</a:t>
            </a:fld>
            <a:endParaRPr lang="en-US">
              <a:solidFill>
                <a:prstClr val="black"/>
              </a:solidFill>
            </a:endParaRPr>
          </a:p>
        </p:txBody>
      </p:sp>
    </p:spTree>
    <p:extLst>
      <p:ext uri="{BB962C8B-B14F-4D97-AF65-F5344CB8AC3E}">
        <p14:creationId xmlns:p14="http://schemas.microsoft.com/office/powerpoint/2010/main" val="20147385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87</a:t>
            </a:fld>
            <a:endParaRPr lang="en-US">
              <a:solidFill>
                <a:prstClr val="black"/>
              </a:solidFill>
            </a:endParaRPr>
          </a:p>
        </p:txBody>
      </p:sp>
    </p:spTree>
    <p:extLst>
      <p:ext uri="{BB962C8B-B14F-4D97-AF65-F5344CB8AC3E}">
        <p14:creationId xmlns:p14="http://schemas.microsoft.com/office/powerpoint/2010/main" val="40152255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88</a:t>
            </a:fld>
            <a:endParaRPr lang="en-US">
              <a:solidFill>
                <a:prstClr val="black"/>
              </a:solidFill>
            </a:endParaRPr>
          </a:p>
        </p:txBody>
      </p:sp>
    </p:spTree>
    <p:extLst>
      <p:ext uri="{BB962C8B-B14F-4D97-AF65-F5344CB8AC3E}">
        <p14:creationId xmlns:p14="http://schemas.microsoft.com/office/powerpoint/2010/main" val="42212598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89</a:t>
            </a:fld>
            <a:endParaRPr lang="en-US">
              <a:solidFill>
                <a:prstClr val="black"/>
              </a:solidFill>
            </a:endParaRPr>
          </a:p>
        </p:txBody>
      </p:sp>
    </p:spTree>
    <p:extLst>
      <p:ext uri="{BB962C8B-B14F-4D97-AF65-F5344CB8AC3E}">
        <p14:creationId xmlns:p14="http://schemas.microsoft.com/office/powerpoint/2010/main" val="2664537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90</a:t>
            </a:fld>
            <a:endParaRPr lang="en-US">
              <a:solidFill>
                <a:prstClr val="black"/>
              </a:solidFill>
            </a:endParaRPr>
          </a:p>
        </p:txBody>
      </p:sp>
    </p:spTree>
    <p:extLst>
      <p:ext uri="{BB962C8B-B14F-4D97-AF65-F5344CB8AC3E}">
        <p14:creationId xmlns:p14="http://schemas.microsoft.com/office/powerpoint/2010/main" val="308019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19</a:t>
            </a:fld>
            <a:endParaRPr lang="en-US"/>
          </a:p>
        </p:txBody>
      </p:sp>
    </p:spTree>
    <p:extLst>
      <p:ext uri="{BB962C8B-B14F-4D97-AF65-F5344CB8AC3E}">
        <p14:creationId xmlns:p14="http://schemas.microsoft.com/office/powerpoint/2010/main" val="38626011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91</a:t>
            </a:fld>
            <a:endParaRPr lang="en-US">
              <a:solidFill>
                <a:prstClr val="black"/>
              </a:solidFill>
            </a:endParaRPr>
          </a:p>
        </p:txBody>
      </p:sp>
    </p:spTree>
    <p:extLst>
      <p:ext uri="{BB962C8B-B14F-4D97-AF65-F5344CB8AC3E}">
        <p14:creationId xmlns:p14="http://schemas.microsoft.com/office/powerpoint/2010/main" val="17091500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92</a:t>
            </a:fld>
            <a:endParaRPr lang="en-US">
              <a:solidFill>
                <a:prstClr val="black"/>
              </a:solidFill>
            </a:endParaRPr>
          </a:p>
        </p:txBody>
      </p:sp>
    </p:spTree>
    <p:extLst>
      <p:ext uri="{BB962C8B-B14F-4D97-AF65-F5344CB8AC3E}">
        <p14:creationId xmlns:p14="http://schemas.microsoft.com/office/powerpoint/2010/main" val="39757787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93</a:t>
            </a:fld>
            <a:endParaRPr lang="en-US">
              <a:solidFill>
                <a:prstClr val="black"/>
              </a:solidFill>
            </a:endParaRPr>
          </a:p>
        </p:txBody>
      </p:sp>
    </p:spTree>
    <p:extLst>
      <p:ext uri="{BB962C8B-B14F-4D97-AF65-F5344CB8AC3E}">
        <p14:creationId xmlns:p14="http://schemas.microsoft.com/office/powerpoint/2010/main" val="20536009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94</a:t>
            </a:fld>
            <a:endParaRPr lang="en-US">
              <a:solidFill>
                <a:prstClr val="black"/>
              </a:solidFill>
            </a:endParaRPr>
          </a:p>
        </p:txBody>
      </p:sp>
    </p:spTree>
    <p:extLst>
      <p:ext uri="{BB962C8B-B14F-4D97-AF65-F5344CB8AC3E}">
        <p14:creationId xmlns:p14="http://schemas.microsoft.com/office/powerpoint/2010/main" val="28270876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95</a:t>
            </a:fld>
            <a:endParaRPr lang="en-US">
              <a:solidFill>
                <a:prstClr val="black"/>
              </a:solidFill>
            </a:endParaRPr>
          </a:p>
        </p:txBody>
      </p:sp>
    </p:spTree>
    <p:extLst>
      <p:ext uri="{BB962C8B-B14F-4D97-AF65-F5344CB8AC3E}">
        <p14:creationId xmlns:p14="http://schemas.microsoft.com/office/powerpoint/2010/main" val="33348974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96</a:t>
            </a:fld>
            <a:endParaRPr lang="en-US">
              <a:solidFill>
                <a:prstClr val="black"/>
              </a:solidFill>
            </a:endParaRPr>
          </a:p>
        </p:txBody>
      </p:sp>
    </p:spTree>
    <p:extLst>
      <p:ext uri="{BB962C8B-B14F-4D97-AF65-F5344CB8AC3E}">
        <p14:creationId xmlns:p14="http://schemas.microsoft.com/office/powerpoint/2010/main" val="5300203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97</a:t>
            </a:fld>
            <a:endParaRPr lang="en-US">
              <a:solidFill>
                <a:prstClr val="black"/>
              </a:solidFill>
            </a:endParaRPr>
          </a:p>
        </p:txBody>
      </p:sp>
    </p:spTree>
    <p:extLst>
      <p:ext uri="{BB962C8B-B14F-4D97-AF65-F5344CB8AC3E}">
        <p14:creationId xmlns:p14="http://schemas.microsoft.com/office/powerpoint/2010/main" val="17819147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98</a:t>
            </a:fld>
            <a:endParaRPr lang="en-US">
              <a:solidFill>
                <a:prstClr val="black"/>
              </a:solidFill>
            </a:endParaRPr>
          </a:p>
        </p:txBody>
      </p:sp>
    </p:spTree>
    <p:extLst>
      <p:ext uri="{BB962C8B-B14F-4D97-AF65-F5344CB8AC3E}">
        <p14:creationId xmlns:p14="http://schemas.microsoft.com/office/powerpoint/2010/main" val="4080194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99</a:t>
            </a:fld>
            <a:endParaRPr lang="en-US">
              <a:solidFill>
                <a:prstClr val="black"/>
              </a:solidFill>
            </a:endParaRPr>
          </a:p>
        </p:txBody>
      </p:sp>
    </p:spTree>
    <p:extLst>
      <p:ext uri="{BB962C8B-B14F-4D97-AF65-F5344CB8AC3E}">
        <p14:creationId xmlns:p14="http://schemas.microsoft.com/office/powerpoint/2010/main" val="29992065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100</a:t>
            </a:fld>
            <a:endParaRPr lang="en-US">
              <a:solidFill>
                <a:prstClr val="black"/>
              </a:solidFill>
            </a:endParaRPr>
          </a:p>
        </p:txBody>
      </p:sp>
    </p:spTree>
    <p:extLst>
      <p:ext uri="{BB962C8B-B14F-4D97-AF65-F5344CB8AC3E}">
        <p14:creationId xmlns:p14="http://schemas.microsoft.com/office/powerpoint/2010/main" val="2277109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20</a:t>
            </a:fld>
            <a:endParaRPr lang="en-US"/>
          </a:p>
        </p:txBody>
      </p:sp>
    </p:spTree>
    <p:extLst>
      <p:ext uri="{BB962C8B-B14F-4D97-AF65-F5344CB8AC3E}">
        <p14:creationId xmlns:p14="http://schemas.microsoft.com/office/powerpoint/2010/main" val="29981698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101</a:t>
            </a:fld>
            <a:endParaRPr lang="en-US">
              <a:solidFill>
                <a:prstClr val="black"/>
              </a:solidFill>
            </a:endParaRPr>
          </a:p>
        </p:txBody>
      </p:sp>
    </p:spTree>
    <p:extLst>
      <p:ext uri="{BB962C8B-B14F-4D97-AF65-F5344CB8AC3E}">
        <p14:creationId xmlns:p14="http://schemas.microsoft.com/office/powerpoint/2010/main" val="39543894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a-IR" dirty="0"/>
          </a:p>
        </p:txBody>
      </p:sp>
      <p:sp>
        <p:nvSpPr>
          <p:cNvPr id="4" name="Slide Number Placeholder 3"/>
          <p:cNvSpPr>
            <a:spLocks noGrp="1"/>
          </p:cNvSpPr>
          <p:nvPr>
            <p:ph type="sldNum" sz="quarter" idx="10"/>
          </p:nvPr>
        </p:nvSpPr>
        <p:spPr/>
        <p:txBody>
          <a:bodyPr/>
          <a:lstStyle/>
          <a:p>
            <a:pPr defTabSz="949186">
              <a:defRPr/>
            </a:pPr>
            <a:fld id="{E9C18A94-9565-4776-A493-543EDA806727}" type="slidenum">
              <a:rPr lang="en-US">
                <a:solidFill>
                  <a:prstClr val="black"/>
                </a:solidFill>
              </a:rPr>
              <a:pPr defTabSz="949186">
                <a:defRPr/>
              </a:pPr>
              <a:t>102</a:t>
            </a:fld>
            <a:endParaRPr lang="en-US">
              <a:solidFill>
                <a:prstClr val="black"/>
              </a:solidFill>
            </a:endParaRPr>
          </a:p>
        </p:txBody>
      </p:sp>
    </p:spTree>
    <p:extLst>
      <p:ext uri="{BB962C8B-B14F-4D97-AF65-F5344CB8AC3E}">
        <p14:creationId xmlns:p14="http://schemas.microsoft.com/office/powerpoint/2010/main" val="19888902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C18A94-9565-4776-A493-543EDA806727}" type="slidenum">
              <a:rPr lang="en-US" smtClean="0"/>
              <a:t>103</a:t>
            </a:fld>
            <a:endParaRPr lang="en-US"/>
          </a:p>
        </p:txBody>
      </p:sp>
    </p:spTree>
    <p:extLst>
      <p:ext uri="{BB962C8B-B14F-4D97-AF65-F5344CB8AC3E}">
        <p14:creationId xmlns:p14="http://schemas.microsoft.com/office/powerpoint/2010/main" val="33737953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C18A94-9565-4776-A493-543EDA806727}" type="slidenum">
              <a:rPr lang="en-US" smtClean="0"/>
              <a:t>104</a:t>
            </a:fld>
            <a:endParaRPr lang="en-US"/>
          </a:p>
        </p:txBody>
      </p:sp>
    </p:spTree>
    <p:extLst>
      <p:ext uri="{BB962C8B-B14F-4D97-AF65-F5344CB8AC3E}">
        <p14:creationId xmlns:p14="http://schemas.microsoft.com/office/powerpoint/2010/main" val="2176899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C18A94-9565-4776-A493-543EDA806727}" type="slidenum">
              <a:rPr lang="en-US" smtClean="0"/>
              <a:t>105</a:t>
            </a:fld>
            <a:endParaRPr lang="en-US"/>
          </a:p>
        </p:txBody>
      </p:sp>
    </p:spTree>
    <p:extLst>
      <p:ext uri="{BB962C8B-B14F-4D97-AF65-F5344CB8AC3E}">
        <p14:creationId xmlns:p14="http://schemas.microsoft.com/office/powerpoint/2010/main" val="370899049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C18A94-9565-4776-A493-543EDA806727}" type="slidenum">
              <a:rPr lang="en-US" smtClean="0"/>
              <a:t>106</a:t>
            </a:fld>
            <a:endParaRPr lang="en-US"/>
          </a:p>
        </p:txBody>
      </p:sp>
    </p:spTree>
    <p:extLst>
      <p:ext uri="{BB962C8B-B14F-4D97-AF65-F5344CB8AC3E}">
        <p14:creationId xmlns:p14="http://schemas.microsoft.com/office/powerpoint/2010/main" val="327454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21</a:t>
            </a:fld>
            <a:endParaRPr lang="en-US"/>
          </a:p>
        </p:txBody>
      </p:sp>
    </p:spTree>
    <p:extLst>
      <p:ext uri="{BB962C8B-B14F-4D97-AF65-F5344CB8AC3E}">
        <p14:creationId xmlns:p14="http://schemas.microsoft.com/office/powerpoint/2010/main" val="142459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22</a:t>
            </a:fld>
            <a:endParaRPr lang="en-US"/>
          </a:p>
        </p:txBody>
      </p:sp>
    </p:spTree>
    <p:extLst>
      <p:ext uri="{BB962C8B-B14F-4D97-AF65-F5344CB8AC3E}">
        <p14:creationId xmlns:p14="http://schemas.microsoft.com/office/powerpoint/2010/main" val="1405308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Organization for Economic Co-operation and Development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Negotiated or </a:t>
            </a:r>
            <a:r>
              <a:rPr lang="en-US" sz="1200" dirty="0" err="1" smtClean="0">
                <a:latin typeface="Calibri" panose="020F0502020204030204" pitchFamily="34" charset="0"/>
                <a:ea typeface="Calibri" panose="020F0502020204030204" pitchFamily="34" charset="0"/>
                <a:cs typeface="B Nazanin" panose="00000400000000000000" pitchFamily="2" charset="-78"/>
              </a:rPr>
              <a:t>Adhoc</a:t>
            </a:r>
            <a:r>
              <a:rPr lang="en-US" sz="1200" dirty="0" smtClean="0">
                <a:latin typeface="Calibri" panose="020F0502020204030204" pitchFamily="34" charset="0"/>
                <a:ea typeface="Calibri" panose="020F0502020204030204" pitchFamily="34" charset="0"/>
                <a:cs typeface="B Nazanin" panose="00000400000000000000" pitchFamily="2" charset="-78"/>
              </a:rPr>
              <a:t> budget</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Categorical or Earmarked Fund</a:t>
            </a:r>
          </a:p>
          <a:p>
            <a:pPr algn="r" rtl="1"/>
            <a:r>
              <a:rPr lang="en-US" sz="1200" dirty="0" smtClean="0">
                <a:latin typeface="Calibri" panose="020F0502020204030204" pitchFamily="34" charset="0"/>
                <a:ea typeface="Calibri" panose="020F0502020204030204" pitchFamily="34" charset="0"/>
                <a:cs typeface="B Nazanin" panose="00000400000000000000" pitchFamily="2" charset="-78"/>
              </a:rPr>
              <a:t>Funding Formulas</a:t>
            </a:r>
            <a:endParaRPr lang="en-US" sz="1200" dirty="0" smtClean="0">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
        <p:nvSpPr>
          <p:cNvPr id="4" name="Header Placeholder 3"/>
          <p:cNvSpPr>
            <a:spLocks noGrp="1"/>
          </p:cNvSpPr>
          <p:nvPr>
            <p:ph type="hdr" sz="quarter" idx="10"/>
          </p:nvPr>
        </p:nvSpPr>
        <p:spPr/>
        <p:txBody>
          <a:bodyPr/>
          <a:lstStyle/>
          <a:p>
            <a:r>
              <a:rPr lang="fa-IR" smtClean="0"/>
              <a:t>بودجه ریزی در دانشگاههای جهان</a:t>
            </a:r>
            <a:endParaRPr lang="en-US"/>
          </a:p>
        </p:txBody>
      </p:sp>
      <p:sp>
        <p:nvSpPr>
          <p:cNvPr id="5" name="Date Placeholder 4"/>
          <p:cNvSpPr>
            <a:spLocks noGrp="1"/>
          </p:cNvSpPr>
          <p:nvPr>
            <p:ph type="dt" idx="11"/>
          </p:nvPr>
        </p:nvSpPr>
        <p:spPr/>
        <p:txBody>
          <a:bodyPr/>
          <a:lstStyle/>
          <a:p>
            <a:fld id="{E3249310-B945-4DB5-A50B-38898913D01F}" type="datetime1">
              <a:rPr lang="en-US" smtClean="0"/>
              <a:t>5/24/2023</a:t>
            </a:fld>
            <a:endParaRPr lang="en-US"/>
          </a:p>
        </p:txBody>
      </p:sp>
      <p:sp>
        <p:nvSpPr>
          <p:cNvPr id="6" name="Slide Number Placeholder 5"/>
          <p:cNvSpPr>
            <a:spLocks noGrp="1"/>
          </p:cNvSpPr>
          <p:nvPr>
            <p:ph type="sldNum" sz="quarter" idx="12"/>
          </p:nvPr>
        </p:nvSpPr>
        <p:spPr/>
        <p:txBody>
          <a:bodyPr/>
          <a:lstStyle/>
          <a:p>
            <a:fld id="{66304CF8-4D86-4493-84E8-620607153101}" type="slidenum">
              <a:rPr lang="en-US" smtClean="0"/>
              <a:pPr/>
              <a:t>23</a:t>
            </a:fld>
            <a:endParaRPr lang="en-US"/>
          </a:p>
        </p:txBody>
      </p:sp>
    </p:spTree>
    <p:extLst>
      <p:ext uri="{BB962C8B-B14F-4D97-AF65-F5344CB8AC3E}">
        <p14:creationId xmlns:p14="http://schemas.microsoft.com/office/powerpoint/2010/main" val="224241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AD586C-68FB-4FD1-82E3-942B556A2931}"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310054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D2DF7-1292-40EF-9332-00E761C1EAAC}"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63820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94616-2949-4387-8046-5C66C5393811}"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195899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D4065-6009-41C9-B7F7-27984320FDA0}"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193718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46448-8D8E-4CC6-9F8B-7A425D1824C7}"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6997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2378F-F3E5-4EDA-B504-28985148F9E8}"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55740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89D822-1761-4B5F-B12D-4E8BD86A9739}"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304956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E69EB2-B3C1-4AE0-A95F-888CDDF9BCF6}"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349843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24B7B-E33C-4F65-AA1A-E0E6EB335881}" type="datetime1">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322256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F7615-1776-4375-ADD4-D974798208A5}"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98355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FFFA8-2FA4-45D4-9AF9-CEED29CA2F30}"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756EB-FD9A-4BBA-9563-B3EDEDC9CB3D}" type="slidenum">
              <a:rPr lang="en-US" smtClean="0"/>
              <a:t>‹#›</a:t>
            </a:fld>
            <a:endParaRPr lang="en-US"/>
          </a:p>
        </p:txBody>
      </p:sp>
    </p:spTree>
    <p:extLst>
      <p:ext uri="{BB962C8B-B14F-4D97-AF65-F5344CB8AC3E}">
        <p14:creationId xmlns:p14="http://schemas.microsoft.com/office/powerpoint/2010/main" val="378314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39045-A914-4BA8-A2F6-D6CF22779BD4}" type="datetime1">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756EB-FD9A-4BBA-9563-B3EDEDC9CB3D}" type="slidenum">
              <a:rPr lang="en-US" smtClean="0"/>
              <a:t>‹#›</a:t>
            </a:fld>
            <a:endParaRPr lang="en-US"/>
          </a:p>
        </p:txBody>
      </p:sp>
    </p:spTree>
    <p:extLst>
      <p:ext uri="{BB962C8B-B14F-4D97-AF65-F5344CB8AC3E}">
        <p14:creationId xmlns:p14="http://schemas.microsoft.com/office/powerpoint/2010/main" val="2879800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stats.uis.unesco.org/"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ec.europa.eu/eurostat/data/metadata" TargetMode="External"/><Relationship Id="rId5" Type="http://schemas.openxmlformats.org/officeDocument/2006/relationships/hyperlink" Target="http://databank.worldbank.org/" TargetMode="External"/><Relationship Id="rId4" Type="http://schemas.openxmlformats.org/officeDocument/2006/relationships/hyperlink" Target="http://hdr.undp.org/en/statistics"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62" y="0"/>
            <a:ext cx="12277062" cy="6858000"/>
          </a:xfrm>
          <a:prstGeom prst="rect">
            <a:avLst/>
          </a:prstGeom>
        </p:spPr>
      </p:pic>
      <p:sp>
        <p:nvSpPr>
          <p:cNvPr id="2" name="Slide Number Placeholder 1"/>
          <p:cNvSpPr>
            <a:spLocks noGrp="1"/>
          </p:cNvSpPr>
          <p:nvPr>
            <p:ph type="sldNum" sz="quarter" idx="12"/>
          </p:nvPr>
        </p:nvSpPr>
        <p:spPr/>
        <p:txBody>
          <a:bodyPr/>
          <a:lstStyle/>
          <a:p>
            <a:fld id="{E46756EB-FD9A-4BBA-9563-B3EDEDC9CB3D}" type="slidenum">
              <a:rPr lang="en-US" smtClean="0"/>
              <a:t>1</a:t>
            </a:fld>
            <a:endParaRPr lang="en-US"/>
          </a:p>
        </p:txBody>
      </p:sp>
    </p:spTree>
    <p:extLst>
      <p:ext uri="{BB962C8B-B14F-4D97-AF65-F5344CB8AC3E}">
        <p14:creationId xmlns:p14="http://schemas.microsoft.com/office/powerpoint/2010/main" val="2286495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2447" y="61270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2" name="Rectangle 1"/>
          <p:cNvSpPr/>
          <p:nvPr/>
        </p:nvSpPr>
        <p:spPr>
          <a:xfrm>
            <a:off x="8218885" y="2607582"/>
            <a:ext cx="2236510"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توزیع مجدد درآمد و ثروت</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7" name="Rectangle 6"/>
          <p:cNvSpPr/>
          <p:nvPr/>
        </p:nvSpPr>
        <p:spPr>
          <a:xfrm>
            <a:off x="6729534" y="3236292"/>
            <a:ext cx="2978701"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توزیع </a:t>
            </a:r>
            <a:r>
              <a:rPr lang="fa-IR" sz="2000" dirty="0" smtClean="0">
                <a:latin typeface="Calibri" panose="020F0502020204030204" pitchFamily="34" charset="0"/>
                <a:ea typeface="Calibri" panose="020F0502020204030204" pitchFamily="34" charset="0"/>
                <a:cs typeface="B Nazanin" panose="00000400000000000000" pitchFamily="2" charset="-78"/>
              </a:rPr>
              <a:t>عادلانه </a:t>
            </a:r>
            <a:r>
              <a:rPr lang="fa-IR" sz="2000" dirty="0">
                <a:latin typeface="Calibri" panose="020F0502020204030204" pitchFamily="34" charset="0"/>
                <a:ea typeface="Calibri" panose="020F0502020204030204" pitchFamily="34" charset="0"/>
                <a:cs typeface="B Nazanin" panose="00000400000000000000" pitchFamily="2" charset="-78"/>
              </a:rPr>
              <a:t>فرصتهای آموزش عالی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8" name="Rectangle 7"/>
          <p:cNvSpPr/>
          <p:nvPr/>
        </p:nvSpPr>
        <p:spPr>
          <a:xfrm>
            <a:off x="1348966" y="3230291"/>
            <a:ext cx="4091563" cy="421654"/>
          </a:xfrm>
          <a:prstGeom prst="rect">
            <a:avLst/>
          </a:prstGeom>
        </p:spPr>
        <p:txBody>
          <a:bodyPr wrap="square">
            <a:spAutoFit/>
          </a:bodyPr>
          <a:lstStyle/>
          <a:p>
            <a:pPr algn="just" rtl="1">
              <a:lnSpc>
                <a:spcPct val="107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بازارهای ناقص </a:t>
            </a:r>
            <a:r>
              <a:rPr lang="fa-IR" sz="2000" dirty="0">
                <a:latin typeface="Calibri" panose="020F0502020204030204" pitchFamily="34" charset="0"/>
                <a:ea typeface="Calibri" panose="020F0502020204030204" pitchFamily="34" charset="0"/>
                <a:cs typeface="B Nazanin" panose="00000400000000000000" pitchFamily="2" charset="-78"/>
              </a:rPr>
              <a:t>سرمایه در اقتصاد آموزش عالی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9" name="Rectangle 8"/>
          <p:cNvSpPr/>
          <p:nvPr/>
        </p:nvSpPr>
        <p:spPr>
          <a:xfrm>
            <a:off x="1054577" y="2607582"/>
            <a:ext cx="2236510"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منافع عمومی آموزش عالی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10" name="Rectangle 9"/>
          <p:cNvSpPr/>
          <p:nvPr/>
        </p:nvSpPr>
        <p:spPr>
          <a:xfrm>
            <a:off x="4161572" y="2542887"/>
            <a:ext cx="3363421"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آموزش عالی به عنوان یک </a:t>
            </a:r>
            <a:r>
              <a:rPr lang="fa-IR" sz="2000" dirty="0" smtClean="0">
                <a:latin typeface="Calibri" panose="020F0502020204030204" pitchFamily="34" charset="0"/>
                <a:ea typeface="Calibri" panose="020F0502020204030204" pitchFamily="34" charset="0"/>
                <a:cs typeface="B Nazanin" panose="00000400000000000000" pitchFamily="2" charset="-78"/>
              </a:rPr>
              <a:t>کالای </a:t>
            </a:r>
            <a:r>
              <a:rPr lang="fa-IR" sz="2000" dirty="0">
                <a:latin typeface="Calibri" panose="020F0502020204030204" pitchFamily="34" charset="0"/>
                <a:ea typeface="Calibri" panose="020F0502020204030204" pitchFamily="34" charset="0"/>
                <a:cs typeface="B Nazanin" panose="00000400000000000000" pitchFamily="2" charset="-78"/>
              </a:rPr>
              <a:t>شایسته </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14" name="Rectangle 13"/>
          <p:cNvSpPr/>
          <p:nvPr/>
        </p:nvSpPr>
        <p:spPr>
          <a:xfrm>
            <a:off x="1619213" y="1255535"/>
            <a:ext cx="8836182" cy="1080296"/>
          </a:xfrm>
          <a:prstGeom prst="rect">
            <a:avLst/>
          </a:prstGeom>
        </p:spPr>
        <p:txBody>
          <a:bodyPr wrap="square">
            <a:spAutoFit/>
          </a:bodyPr>
          <a:lstStyle/>
          <a:p>
            <a:pPr algn="just" rtl="1">
              <a:lnSpc>
                <a:spcPct val="107000"/>
              </a:lnSpc>
            </a:pPr>
            <a:r>
              <a:rPr lang="ar-SA" sz="2000" dirty="0">
                <a:latin typeface="Calibri" panose="020F0502020204030204" pitchFamily="34" charset="0"/>
                <a:ea typeface="Calibri" panose="020F0502020204030204" pitchFamily="34" charset="0"/>
                <a:cs typeface="B Nazanin" panose="00000400000000000000" pitchFamily="2" charset="-78"/>
              </a:rPr>
              <a:t>دولتها آموزش عالي را به </a:t>
            </a:r>
            <a:r>
              <a:rPr lang="ar-SA" sz="2000" dirty="0" smtClean="0">
                <a:latin typeface="Calibri" panose="020F0502020204030204" pitchFamily="34" charset="0"/>
                <a:ea typeface="Calibri" panose="020F0502020204030204" pitchFamily="34" charset="0"/>
                <a:cs typeface="B Nazanin" panose="00000400000000000000" pitchFamily="2" charset="-78"/>
              </a:rPr>
              <a:t>د</a:t>
            </a:r>
            <a:r>
              <a:rPr lang="fa-IR" sz="2000" dirty="0" smtClean="0">
                <a:latin typeface="Calibri" panose="020F0502020204030204" pitchFamily="34" charset="0"/>
                <a:ea typeface="Calibri" panose="020F0502020204030204" pitchFamily="34" charset="0"/>
                <a:cs typeface="B Nazanin" panose="00000400000000000000" pitchFamily="2" charset="-78"/>
              </a:rPr>
              <a:t>لا</a:t>
            </a:r>
            <a:r>
              <a:rPr lang="ar-SA" sz="2000" dirty="0" smtClean="0">
                <a:latin typeface="Calibri" panose="020F0502020204030204" pitchFamily="34" charset="0"/>
                <a:ea typeface="Calibri" panose="020F0502020204030204" pitchFamily="34" charset="0"/>
                <a:cs typeface="B Nazanin" panose="00000400000000000000" pitchFamily="2" charset="-78"/>
              </a:rPr>
              <a:t>يل </a:t>
            </a:r>
            <a:r>
              <a:rPr lang="ar-SA" sz="2000" dirty="0">
                <a:latin typeface="Calibri" panose="020F0502020204030204" pitchFamily="34" charset="0"/>
                <a:ea typeface="Calibri" panose="020F0502020204030204" pitchFamily="34" charset="0"/>
                <a:cs typeface="B Nazanin" panose="00000400000000000000" pitchFamily="2" charset="-78"/>
              </a:rPr>
              <a:t>مختلف، از جمله نارسايي سازوکار بازار در تأمین مالي آموزش عالي، شايسته بودن خدمات آموزش عالي، نقص بازار سرمايه آموزش، توزيع برابر فرصتها و باز توزيع درآمد و ثروت، تأمین مالي ميکنند</a:t>
            </a:r>
            <a:r>
              <a:rPr lang="en-US" sz="2000" dirty="0">
                <a:latin typeface="Calibri" panose="020F0502020204030204" pitchFamily="34" charset="0"/>
                <a:ea typeface="Calibri" panose="020F0502020204030204" pitchFamily="34" charset="0"/>
                <a:cs typeface="B Nazanin" panose="00000400000000000000" pitchFamily="2" charset="-78"/>
              </a:rPr>
              <a:t>.</a:t>
            </a:r>
          </a:p>
        </p:txBody>
      </p:sp>
    </p:spTree>
    <p:extLst>
      <p:ext uri="{BB962C8B-B14F-4D97-AF65-F5344CB8AC3E}">
        <p14:creationId xmlns:p14="http://schemas.microsoft.com/office/powerpoint/2010/main" val="296028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049432" y="281709"/>
            <a:ext cx="9034477" cy="1565328"/>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600" dirty="0" smtClean="0">
                <a:solidFill>
                  <a:srgbClr val="FF0000"/>
                </a:solidFill>
                <a:cs typeface="B Titr" pitchFamily="2" charset="-78"/>
              </a:rPr>
              <a:t>سهم </a:t>
            </a:r>
            <a:r>
              <a:rPr lang="fa-IR" sz="2600" dirty="0">
                <a:solidFill>
                  <a:srgbClr val="FF0000"/>
                </a:solidFill>
                <a:cs typeface="B Titr" pitchFamily="2" charset="-78"/>
              </a:rPr>
              <a:t>پایین اقتصاد دانش بنیان</a:t>
            </a:r>
          </a:p>
          <a:p>
            <a:pPr lvl="0" algn="just" rtl="1">
              <a:defRPr/>
            </a:pPr>
            <a:r>
              <a:rPr lang="fa-IR" sz="2600" dirty="0" smtClean="0">
                <a:solidFill>
                  <a:srgbClr val="002A01"/>
                </a:solidFill>
                <a:cs typeface="B Titr" pitchFamily="2" charset="-78"/>
              </a:rPr>
              <a:t>سهم </a:t>
            </a:r>
            <a:r>
              <a:rPr lang="fa-IR" sz="2600" dirty="0">
                <a:solidFill>
                  <a:srgbClr val="002A01"/>
                </a:solidFill>
                <a:cs typeface="B Titr" pitchFamily="2" charset="-78"/>
              </a:rPr>
              <a:t>پایین ارزش و خدمات محصولات دانش‌بنیان در تولید ناخالص داخلی</a:t>
            </a:r>
          </a:p>
          <a:p>
            <a:pPr lvl="0" algn="just" rtl="1">
              <a:defRPr/>
            </a:pPr>
            <a:endParaRPr lang="fa-IR" sz="2600" dirty="0">
              <a:solidFill>
                <a:srgbClr val="002A01"/>
              </a:solidFill>
              <a:cs typeface="B Titr" pitchFamily="2" charset="-78"/>
            </a:endParaRPr>
          </a:p>
          <a:p>
            <a:pPr lvl="0" algn="just" rtl="1">
              <a:defRPr/>
            </a:pPr>
            <a:r>
              <a:rPr lang="fa-IR" sz="2600" dirty="0">
                <a:solidFill>
                  <a:srgbClr val="0070C0"/>
                </a:solidFill>
                <a:cs typeface="B Titr" pitchFamily="2" charset="-78"/>
              </a:rPr>
              <a:t> </a:t>
            </a:r>
            <a:endParaRPr lang="en-US" sz="2000" dirty="0">
              <a:solidFill>
                <a:srgbClr val="FF0000"/>
              </a:solidFill>
              <a:cs typeface="B Titr" pitchFamily="2" charset="-78"/>
            </a:endParaRPr>
          </a:p>
        </p:txBody>
      </p:sp>
      <p:graphicFrame>
        <p:nvGraphicFramePr>
          <p:cNvPr id="22" name="Chart 21"/>
          <p:cNvGraphicFramePr>
            <a:graphicFrameLocks/>
          </p:cNvGraphicFramePr>
          <p:nvPr>
            <p:extLst/>
          </p:nvPr>
        </p:nvGraphicFramePr>
        <p:xfrm>
          <a:off x="2231571" y="1611046"/>
          <a:ext cx="7852337" cy="4625161"/>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100</a:t>
            </a:fld>
            <a:endParaRPr lang="en-US"/>
          </a:p>
        </p:txBody>
      </p:sp>
    </p:spTree>
    <p:extLst>
      <p:ext uri="{BB962C8B-B14F-4D97-AF65-F5344CB8AC3E}">
        <p14:creationId xmlns:p14="http://schemas.microsoft.com/office/powerpoint/2010/main" val="175654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671384" y="216406"/>
            <a:ext cx="8304311" cy="894566"/>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600" dirty="0" smtClean="0">
                <a:solidFill>
                  <a:srgbClr val="FF0000"/>
                </a:solidFill>
                <a:cs typeface="B Titr" pitchFamily="2" charset="-78"/>
              </a:rPr>
              <a:t>سهم </a:t>
            </a:r>
            <a:r>
              <a:rPr lang="fa-IR" sz="2600" dirty="0">
                <a:solidFill>
                  <a:srgbClr val="FF0000"/>
                </a:solidFill>
                <a:cs typeface="B Titr" pitchFamily="2" charset="-78"/>
              </a:rPr>
              <a:t>پایین اقتصاد دانش بنیان</a:t>
            </a:r>
          </a:p>
          <a:p>
            <a:pPr lvl="0" algn="just" rtl="1">
              <a:defRPr/>
            </a:pPr>
            <a:r>
              <a:rPr lang="fa-IR" sz="2600" dirty="0" smtClean="0">
                <a:solidFill>
                  <a:srgbClr val="002A01"/>
                </a:solidFill>
                <a:cs typeface="B Titr" pitchFamily="2" charset="-78"/>
              </a:rPr>
              <a:t>پایین </a:t>
            </a:r>
            <a:r>
              <a:rPr lang="fa-IR" sz="2600" dirty="0">
                <a:solidFill>
                  <a:srgbClr val="002A01"/>
                </a:solidFill>
                <a:cs typeface="B Titr" pitchFamily="2" charset="-78"/>
              </a:rPr>
              <a:t>بودن اثربخشی شرکت‌های دانش‌بنیان در حل مشکلات</a:t>
            </a:r>
          </a:p>
          <a:p>
            <a:pPr lvl="0" algn="just" rtl="1">
              <a:defRPr/>
            </a:pPr>
            <a:endParaRPr lang="fa-IR" sz="2600" dirty="0">
              <a:solidFill>
                <a:srgbClr val="002A01"/>
              </a:solidFill>
              <a:cs typeface="B Titr" pitchFamily="2" charset="-78"/>
            </a:endParaRPr>
          </a:p>
          <a:p>
            <a:pPr lvl="0" algn="just" rtl="1">
              <a:defRPr/>
            </a:pPr>
            <a:r>
              <a:rPr lang="fa-IR" sz="2600" dirty="0">
                <a:solidFill>
                  <a:srgbClr val="0070C0"/>
                </a:solidFill>
                <a:cs typeface="B Titr" pitchFamily="2" charset="-78"/>
              </a:rPr>
              <a:t> </a:t>
            </a:r>
            <a:endParaRPr lang="en-US" sz="2000" dirty="0">
              <a:solidFill>
                <a:srgbClr val="FF0000"/>
              </a:solidFill>
              <a:cs typeface="B Titr" pitchFamily="2" charset="-78"/>
            </a:endParaRPr>
          </a:p>
        </p:txBody>
      </p:sp>
      <p:graphicFrame>
        <p:nvGraphicFramePr>
          <p:cNvPr id="22" name="Chart 21"/>
          <p:cNvGraphicFramePr>
            <a:graphicFrameLocks/>
          </p:cNvGraphicFramePr>
          <p:nvPr>
            <p:extLst/>
          </p:nvPr>
        </p:nvGraphicFramePr>
        <p:xfrm>
          <a:off x="2130552" y="1490472"/>
          <a:ext cx="8340432"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101</a:t>
            </a:fld>
            <a:endParaRPr lang="en-US"/>
          </a:p>
        </p:txBody>
      </p:sp>
    </p:spTree>
    <p:extLst>
      <p:ext uri="{BB962C8B-B14F-4D97-AF65-F5344CB8AC3E}">
        <p14:creationId xmlns:p14="http://schemas.microsoft.com/office/powerpoint/2010/main" val="425480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4503592" y="1254418"/>
            <a:ext cx="5809129" cy="10759"/>
          </a:xfrm>
          <a:prstGeom prst="line">
            <a:avLst/>
          </a:prstGeom>
          <a:noFill/>
          <a:ln w="38100" cap="flat" cmpd="sng" algn="ctr">
            <a:solidFill>
              <a:srgbClr val="3E8853">
                <a:lumMod val="50000"/>
              </a:srgbClr>
            </a:solidFill>
            <a:prstDash val="solid"/>
            <a:miter lim="800000"/>
          </a:ln>
          <a:effectLst/>
        </p:spPr>
      </p:cxnSp>
      <p:sp>
        <p:nvSpPr>
          <p:cNvPr id="32" name="Rectangle 31"/>
          <p:cNvSpPr/>
          <p:nvPr/>
        </p:nvSpPr>
        <p:spPr>
          <a:xfrm>
            <a:off x="5490094" y="6253901"/>
            <a:ext cx="6096000" cy="307777"/>
          </a:xfrm>
          <a:prstGeom prst="rect">
            <a:avLst/>
          </a:prstGeom>
        </p:spPr>
        <p:txBody>
          <a:bodyPr>
            <a:spAutoFit/>
          </a:bodyPr>
          <a:lstStyle/>
          <a:p>
            <a:pPr algn="just" rtl="1"/>
            <a:r>
              <a:rPr lang="fa-IR" baseline="30000" dirty="0">
                <a:solidFill>
                  <a:srgbClr val="000000"/>
                </a:solidFill>
                <a:latin typeface="Calibri" panose="020F0502020204030204" pitchFamily="34" charset="0"/>
                <a:ea typeface="Calibri" panose="020F0502020204030204" pitchFamily="34" charset="0"/>
                <a:cs typeface="B Nazanin" panose="00000400000000000000" pitchFamily="2" charset="-78"/>
              </a:rPr>
              <a:t>*</a:t>
            </a:r>
            <a:r>
              <a:rPr lang="fa-IR" sz="1400" dirty="0">
                <a:solidFill>
                  <a:srgbClr val="000000"/>
                </a:solidFill>
                <a:latin typeface="Calibri" panose="020F0502020204030204" pitchFamily="34" charset="0"/>
                <a:ea typeface="Calibri" panose="020F0502020204030204" pitchFamily="34" charset="0"/>
                <a:cs typeface="B Nazanin" panose="00000400000000000000" pitchFamily="2" charset="-78"/>
              </a:rPr>
              <a:t>مأخذ: </a:t>
            </a:r>
            <a:r>
              <a:rPr lang="fa-IR" sz="14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پایگاه استنادی جهان اسلام (</a:t>
            </a:r>
            <a:r>
              <a:rPr lang="en-US" sz="14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ISC</a:t>
            </a:r>
            <a:r>
              <a:rPr lang="fa-IR" sz="14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a:t>
            </a:r>
            <a:endParaRPr lang="en-US" dirty="0"/>
          </a:p>
        </p:txBody>
      </p:sp>
      <p:sp>
        <p:nvSpPr>
          <p:cNvPr id="2" name="Rectangle 1"/>
          <p:cNvSpPr/>
          <p:nvPr/>
        </p:nvSpPr>
        <p:spPr>
          <a:xfrm>
            <a:off x="3058455" y="1264927"/>
            <a:ext cx="5017720" cy="369332"/>
          </a:xfrm>
          <a:prstGeom prst="rect">
            <a:avLst/>
          </a:prstGeom>
        </p:spPr>
        <p:txBody>
          <a:bodyPr wrap="none">
            <a:spAutoFit/>
          </a:bodyPr>
          <a:lstStyle/>
          <a:p>
            <a:pPr algn="r" rtl="1"/>
            <a:r>
              <a:rPr lang="fa-IR" dirty="0" smtClean="0">
                <a:solidFill>
                  <a:srgbClr val="002A01"/>
                </a:solidFill>
                <a:effectLst>
                  <a:outerShdw blurRad="38100" dist="38100" dir="2700000" algn="tl">
                    <a:srgbClr val="000000">
                      <a:alpha val="43137"/>
                    </a:srgbClr>
                  </a:outerShdw>
                </a:effectLst>
                <a:cs typeface="B Titr" pitchFamily="2" charset="-78"/>
              </a:rPr>
              <a:t>تعداد مقالات نمایه شده در پایگاه استنادی جهان اسلام </a:t>
            </a:r>
            <a:r>
              <a:rPr lang="en-US" dirty="0" smtClean="0">
                <a:solidFill>
                  <a:srgbClr val="002A01"/>
                </a:solidFill>
                <a:effectLst>
                  <a:outerShdw blurRad="38100" dist="38100" dir="2700000" algn="tl">
                    <a:srgbClr val="000000">
                      <a:alpha val="43137"/>
                    </a:srgbClr>
                  </a:outerShdw>
                </a:effectLst>
                <a:cs typeface="B Titr" pitchFamily="2" charset="-78"/>
              </a:rPr>
              <a:t>(ISC)</a:t>
            </a:r>
            <a:endParaRPr lang="fa-IR" dirty="0"/>
          </a:p>
        </p:txBody>
      </p:sp>
      <p:sp>
        <p:nvSpPr>
          <p:cNvPr id="4" name="Slide Number Placeholder 3"/>
          <p:cNvSpPr>
            <a:spLocks noGrp="1"/>
          </p:cNvSpPr>
          <p:nvPr>
            <p:ph type="sldNum" sz="quarter" idx="12"/>
          </p:nvPr>
        </p:nvSpPr>
        <p:spPr/>
        <p:txBody>
          <a:bodyPr/>
          <a:lstStyle/>
          <a:p>
            <a:fld id="{A2837FC4-299B-4683-B39E-4CF70CEC116A}" type="slidenum">
              <a:rPr lang="en-US" smtClean="0"/>
              <a:t>102</a:t>
            </a:fld>
            <a:endParaRPr lang="en-US" dirty="0"/>
          </a:p>
        </p:txBody>
      </p:sp>
      <p:graphicFrame>
        <p:nvGraphicFramePr>
          <p:cNvPr id="8" name="Chart 7"/>
          <p:cNvGraphicFramePr/>
          <p:nvPr>
            <p:extLst/>
          </p:nvPr>
        </p:nvGraphicFramePr>
        <p:xfrm>
          <a:off x="1006789" y="1876426"/>
          <a:ext cx="9375461" cy="42619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46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526300" y="-4"/>
            <a:ext cx="2708167" cy="738664"/>
          </a:xfrm>
          <a:prstGeom prst="rect">
            <a:avLst/>
          </a:prstGeom>
        </p:spPr>
        <p:txBody>
          <a:bodyPr wrap="square">
            <a:spAutoFit/>
          </a:bodyPr>
          <a:lstStyle/>
          <a:p>
            <a:pPr lvl="0" algn="ctr" rtl="1">
              <a:lnSpc>
                <a:spcPct val="200000"/>
              </a:lnSpc>
            </a:pPr>
            <a:r>
              <a:rPr lang="fa-IR" sz="2400" b="1" dirty="0">
                <a:cs typeface="B Titr" panose="00000700000000000000" pitchFamily="2" charset="-78"/>
              </a:rPr>
              <a:t>تبیین وضع موجود</a:t>
            </a:r>
          </a:p>
        </p:txBody>
      </p:sp>
      <p:graphicFrame>
        <p:nvGraphicFramePr>
          <p:cNvPr id="4" name="Table 3"/>
          <p:cNvGraphicFramePr>
            <a:graphicFrameLocks noGrp="1"/>
          </p:cNvGraphicFramePr>
          <p:nvPr>
            <p:extLst/>
          </p:nvPr>
        </p:nvGraphicFramePr>
        <p:xfrm>
          <a:off x="560907" y="738653"/>
          <a:ext cx="11147538" cy="5905177"/>
        </p:xfrm>
        <a:graphic>
          <a:graphicData uri="http://schemas.openxmlformats.org/drawingml/2006/table">
            <a:tbl>
              <a:tblPr rtl="1" firstRow="1" firstCol="1" bandRow="1">
                <a:tableStyleId>{8A107856-5554-42FB-B03E-39F5DBC370BA}</a:tableStyleId>
              </a:tblPr>
              <a:tblGrid>
                <a:gridCol w="4292661">
                  <a:extLst>
                    <a:ext uri="{9D8B030D-6E8A-4147-A177-3AD203B41FA5}">
                      <a16:colId xmlns="" xmlns:a16="http://schemas.microsoft.com/office/drawing/2014/main" val="20000"/>
                    </a:ext>
                  </a:extLst>
                </a:gridCol>
                <a:gridCol w="731520">
                  <a:extLst>
                    <a:ext uri="{9D8B030D-6E8A-4147-A177-3AD203B41FA5}">
                      <a16:colId xmlns="" xmlns:a16="http://schemas.microsoft.com/office/drawing/2014/main" val="20001"/>
                    </a:ext>
                  </a:extLst>
                </a:gridCol>
                <a:gridCol w="758952">
                  <a:extLst>
                    <a:ext uri="{9D8B030D-6E8A-4147-A177-3AD203B41FA5}">
                      <a16:colId xmlns="" xmlns:a16="http://schemas.microsoft.com/office/drawing/2014/main" val="20002"/>
                    </a:ext>
                  </a:extLst>
                </a:gridCol>
                <a:gridCol w="920177">
                  <a:extLst>
                    <a:ext uri="{9D8B030D-6E8A-4147-A177-3AD203B41FA5}">
                      <a16:colId xmlns="" xmlns:a16="http://schemas.microsoft.com/office/drawing/2014/main" val="20003"/>
                    </a:ext>
                  </a:extLst>
                </a:gridCol>
                <a:gridCol w="782053">
                  <a:extLst>
                    <a:ext uri="{9D8B030D-6E8A-4147-A177-3AD203B41FA5}">
                      <a16:colId xmlns="" xmlns:a16="http://schemas.microsoft.com/office/drawing/2014/main" val="20004"/>
                    </a:ext>
                  </a:extLst>
                </a:gridCol>
                <a:gridCol w="794084">
                  <a:extLst>
                    <a:ext uri="{9D8B030D-6E8A-4147-A177-3AD203B41FA5}">
                      <a16:colId xmlns="" xmlns:a16="http://schemas.microsoft.com/office/drawing/2014/main" val="20005"/>
                    </a:ext>
                  </a:extLst>
                </a:gridCol>
                <a:gridCol w="709863">
                  <a:extLst>
                    <a:ext uri="{9D8B030D-6E8A-4147-A177-3AD203B41FA5}">
                      <a16:colId xmlns="" xmlns:a16="http://schemas.microsoft.com/office/drawing/2014/main" val="20006"/>
                    </a:ext>
                  </a:extLst>
                </a:gridCol>
                <a:gridCol w="709864">
                  <a:extLst>
                    <a:ext uri="{9D8B030D-6E8A-4147-A177-3AD203B41FA5}">
                      <a16:colId xmlns="" xmlns:a16="http://schemas.microsoft.com/office/drawing/2014/main" val="20007"/>
                    </a:ext>
                  </a:extLst>
                </a:gridCol>
                <a:gridCol w="756543">
                  <a:extLst>
                    <a:ext uri="{9D8B030D-6E8A-4147-A177-3AD203B41FA5}">
                      <a16:colId xmlns="" xmlns:a16="http://schemas.microsoft.com/office/drawing/2014/main" val="20008"/>
                    </a:ext>
                  </a:extLst>
                </a:gridCol>
                <a:gridCol w="691821">
                  <a:extLst>
                    <a:ext uri="{9D8B030D-6E8A-4147-A177-3AD203B41FA5}">
                      <a16:colId xmlns="" xmlns:a16="http://schemas.microsoft.com/office/drawing/2014/main" val="20009"/>
                    </a:ext>
                  </a:extLst>
                </a:gridCol>
              </a:tblGrid>
              <a:tr h="273692">
                <a:tc>
                  <a:txBody>
                    <a:bodyPr/>
                    <a:lstStyle/>
                    <a:p>
                      <a:pPr algn="ctr" rtl="1">
                        <a:lnSpc>
                          <a:spcPct val="107000"/>
                        </a:lnSpc>
                        <a:spcAft>
                          <a:spcPts val="0"/>
                        </a:spcAft>
                      </a:pPr>
                      <a:r>
                        <a:rPr lang="fa-IR" sz="1400" dirty="0">
                          <a:effectLst/>
                        </a:rPr>
                        <a:t>عنوان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9239" marR="39239" marT="0" marB="0" anchor="ctr"/>
                </a:tc>
                <a:tc rowSpan="2">
                  <a:txBody>
                    <a:bodyPr/>
                    <a:lstStyle/>
                    <a:p>
                      <a:pPr algn="ctr" rtl="1">
                        <a:lnSpc>
                          <a:spcPct val="107000"/>
                        </a:lnSpc>
                        <a:spcAft>
                          <a:spcPts val="0"/>
                        </a:spcAft>
                      </a:pPr>
                      <a:r>
                        <a:rPr lang="fa-IR" sz="1400" dirty="0">
                          <a:effectLst/>
                          <a:cs typeface="B Mitra" panose="00000400000000000000" pitchFamily="2" charset="-78"/>
                        </a:rPr>
                        <a:t>واحد</a:t>
                      </a:r>
                      <a:br>
                        <a:rPr lang="fa-IR" sz="1400" dirty="0">
                          <a:effectLst/>
                          <a:cs typeface="B Mitra" panose="00000400000000000000" pitchFamily="2" charset="-78"/>
                        </a:rPr>
                      </a:br>
                      <a:r>
                        <a:rPr lang="fa-IR" sz="1400" dirty="0">
                          <a:effectLst/>
                          <a:cs typeface="B Mitra" panose="00000400000000000000" pitchFamily="2" charset="-78"/>
                        </a:rPr>
                        <a:t>اندازه گيري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gridSpan="5">
                  <a:txBody>
                    <a:bodyPr/>
                    <a:lstStyle/>
                    <a:p>
                      <a:pPr algn="ctr" rtl="1">
                        <a:lnSpc>
                          <a:spcPct val="107000"/>
                        </a:lnSpc>
                        <a:spcAft>
                          <a:spcPts val="0"/>
                        </a:spcAft>
                      </a:pPr>
                      <a:r>
                        <a:rPr lang="fa-IR" sz="1400" dirty="0">
                          <a:effectLst/>
                          <a:cs typeface="B Mitra" panose="00000400000000000000" pitchFamily="2" charset="-78"/>
                        </a:rPr>
                        <a:t>عملکرد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1">
                        <a:lnSpc>
                          <a:spcPct val="107000"/>
                        </a:lnSpc>
                        <a:spcAft>
                          <a:spcPts val="0"/>
                        </a:spcAft>
                      </a:pPr>
                      <a:r>
                        <a:rPr lang="fa-IR" sz="1400" dirty="0">
                          <a:effectLst/>
                          <a:cs typeface="B Mitra" panose="00000400000000000000" pitchFamily="2" charset="-78"/>
                        </a:rPr>
                        <a:t>سال 1400</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73692">
                <a:tc>
                  <a:txBody>
                    <a:bodyPr/>
                    <a:lstStyle/>
                    <a:p>
                      <a:pPr algn="ctr" rtl="1">
                        <a:lnSpc>
                          <a:spcPct val="107000"/>
                        </a:lnSpc>
                        <a:spcAft>
                          <a:spcPts val="0"/>
                        </a:spcAft>
                      </a:pPr>
                      <a:r>
                        <a:rPr lang="fa-IR" sz="1400" dirty="0">
                          <a:effectLst/>
                          <a:cs typeface="B Mitra" panose="00000400000000000000" pitchFamily="2" charset="-78"/>
                        </a:rPr>
                        <a:t>هدف کمي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vMerge="1">
                  <a:txBody>
                    <a:bodyPr/>
                    <a:lstStyle/>
                    <a:p>
                      <a:endParaRPr lang="en-US"/>
                    </a:p>
                  </a:txBody>
                  <a:tcPr/>
                </a:tc>
                <a:tc>
                  <a:txBody>
                    <a:bodyPr/>
                    <a:lstStyle/>
                    <a:p>
                      <a:pPr algn="ctr" rtl="1">
                        <a:lnSpc>
                          <a:spcPct val="107000"/>
                        </a:lnSpc>
                        <a:spcAft>
                          <a:spcPts val="0"/>
                        </a:spcAft>
                      </a:pPr>
                      <a:r>
                        <a:rPr lang="fa-IR" sz="1400" b="1">
                          <a:effectLst/>
                          <a:cs typeface="B Mitra" panose="00000400000000000000" pitchFamily="2" charset="-78"/>
                        </a:rPr>
                        <a:t>1395</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a:effectLst/>
                          <a:cs typeface="B Mitra" panose="00000400000000000000" pitchFamily="2" charset="-78"/>
                        </a:rPr>
                        <a:t>1396</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a:effectLst/>
                          <a:cs typeface="B Mitra" panose="00000400000000000000" pitchFamily="2" charset="-78"/>
                        </a:rPr>
                        <a:t>1397</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a:effectLst/>
                          <a:cs typeface="B Mitra" panose="00000400000000000000" pitchFamily="2" charset="-78"/>
                        </a:rPr>
                        <a:t>1398</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a:effectLst/>
                          <a:cs typeface="B Mitra" panose="00000400000000000000" pitchFamily="2" charset="-78"/>
                        </a:rPr>
                        <a:t>1399</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a:effectLst/>
                          <a:cs typeface="B Mitra" panose="00000400000000000000" pitchFamily="2" charset="-78"/>
                        </a:rPr>
                        <a:t>هدف</a:t>
                      </a:r>
                      <a:endParaRPr lang="en-US" sz="1400" b="1">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dirty="0">
                          <a:effectLst/>
                          <a:cs typeface="B Mitra" panose="00000400000000000000" pitchFamily="2" charset="-78"/>
                        </a:rPr>
                        <a:t>عملکرد</a:t>
                      </a:r>
                      <a:endParaRPr lang="en-US" sz="1400" b="1"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b="1" dirty="0">
                          <a:effectLst/>
                          <a:cs typeface="B Mitra" panose="00000400000000000000" pitchFamily="2" charset="-78"/>
                        </a:rPr>
                        <a:t>درصد تحقق</a:t>
                      </a:r>
                      <a:endParaRPr lang="en-US" sz="1400" b="1"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1"/>
                  </a:ext>
                </a:extLst>
              </a:tr>
              <a:tr h="273692">
                <a:tc>
                  <a:txBody>
                    <a:bodyPr/>
                    <a:lstStyle/>
                    <a:p>
                      <a:pPr algn="ctr" rtl="1">
                        <a:lnSpc>
                          <a:spcPct val="107000"/>
                        </a:lnSpc>
                        <a:spcAft>
                          <a:spcPts val="0"/>
                        </a:spcAft>
                      </a:pPr>
                      <a:r>
                        <a:rPr lang="fa-IR" sz="1400" dirty="0">
                          <a:effectLst/>
                          <a:cs typeface="B Mitra" panose="00000400000000000000" pitchFamily="2" charset="-78"/>
                        </a:rPr>
                        <a:t>رتبه توليد کمي مقالات در دنيا</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رتبه</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16</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12</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80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2"/>
                  </a:ext>
                </a:extLst>
              </a:tr>
              <a:tr h="385494">
                <a:tc>
                  <a:txBody>
                    <a:bodyPr/>
                    <a:lstStyle/>
                    <a:p>
                      <a:pPr algn="ctr" rtl="1">
                        <a:lnSpc>
                          <a:spcPct val="107000"/>
                        </a:lnSpc>
                        <a:spcAft>
                          <a:spcPts val="0"/>
                        </a:spcAft>
                      </a:pPr>
                      <a:r>
                        <a:rPr lang="fa-IR" sz="1400" dirty="0">
                          <a:effectLst/>
                          <a:cs typeface="B Mitra" panose="00000400000000000000" pitchFamily="2" charset="-78"/>
                        </a:rPr>
                        <a:t>شاخص هرش با حداقل حفظ رتبه فعلي در منطقه و جهان</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رتبه</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42</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42</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41</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41</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41</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100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3"/>
                  </a:ext>
                </a:extLst>
              </a:tr>
              <a:tr h="357878">
                <a:tc>
                  <a:txBody>
                    <a:bodyPr/>
                    <a:lstStyle/>
                    <a:p>
                      <a:pPr algn="ctr" rtl="1">
                        <a:lnSpc>
                          <a:spcPct val="107000"/>
                        </a:lnSpc>
                        <a:spcAft>
                          <a:spcPts val="0"/>
                        </a:spcAft>
                      </a:pPr>
                      <a:r>
                        <a:rPr lang="fa-IR" sz="1400" dirty="0">
                          <a:effectLst/>
                          <a:cs typeface="B Mitra" panose="00000400000000000000" pitchFamily="2" charset="-78"/>
                        </a:rPr>
                        <a:t>تعداد اختراعات و ابداعات ثبت شده در سال در مراجع بين‌المللي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a:effectLst/>
                          <a:cs typeface="B Mitra" panose="00000400000000000000" pitchFamily="2" charset="-78"/>
                        </a:rPr>
                        <a:t>تعداد اختراع</a:t>
                      </a:r>
                      <a:endParaRPr lang="en-US" sz="14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100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114</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121</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125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135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70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140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4"/>
                  </a:ext>
                </a:extLst>
              </a:tr>
              <a:tr h="547380">
                <a:tc>
                  <a:txBody>
                    <a:bodyPr/>
                    <a:lstStyle/>
                    <a:p>
                      <a:pPr algn="ctr" rtl="1">
                        <a:lnSpc>
                          <a:spcPct val="107000"/>
                        </a:lnSpc>
                        <a:spcAft>
                          <a:spcPts val="0"/>
                        </a:spcAft>
                      </a:pPr>
                      <a:r>
                        <a:rPr lang="fa-IR" sz="1400" dirty="0">
                          <a:effectLst/>
                          <a:cs typeface="B Mitra" panose="00000400000000000000" pitchFamily="2" charset="-78"/>
                        </a:rPr>
                        <a:t>سهم اعتبارات پژوهش و فناوري بخش عمومي از توليد ناخالص داخلي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درصد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0.54</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0.73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0.75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0.58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0.58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0.68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45.3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5"/>
                  </a:ext>
                </a:extLst>
              </a:tr>
              <a:tr h="447349">
                <a:tc>
                  <a:txBody>
                    <a:bodyPr/>
                    <a:lstStyle/>
                    <a:p>
                      <a:pPr algn="ctr" rtl="1">
                        <a:lnSpc>
                          <a:spcPct val="107000"/>
                        </a:lnSpc>
                        <a:spcAft>
                          <a:spcPts val="0"/>
                        </a:spcAft>
                      </a:pPr>
                      <a:r>
                        <a:rPr lang="fa-IR" sz="1400" dirty="0">
                          <a:effectLst/>
                          <a:cs typeface="B Mitra" panose="00000400000000000000" pitchFamily="2" charset="-78"/>
                        </a:rPr>
                        <a:t>درصد محصولات با فناوري متوسط به بالا از کل محصولات صنعتي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درصد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35.5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38.5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38.5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38.5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77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6"/>
                  </a:ext>
                </a:extLst>
              </a:tr>
              <a:tr h="357878">
                <a:tc>
                  <a:txBody>
                    <a:bodyPr/>
                    <a:lstStyle/>
                    <a:p>
                      <a:pPr algn="ctr" rtl="1">
                        <a:lnSpc>
                          <a:spcPct val="107000"/>
                        </a:lnSpc>
                        <a:spcAft>
                          <a:spcPts val="0"/>
                        </a:spcAft>
                      </a:pPr>
                      <a:r>
                        <a:rPr lang="fa-IR" sz="1400" dirty="0">
                          <a:effectLst/>
                          <a:cs typeface="B Mitra" panose="00000400000000000000" pitchFamily="2" charset="-78"/>
                        </a:rPr>
                        <a:t>سهم محصولات با فناوري متوسط به بالا از توليد ناخالص داخلي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درصد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4.8</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4.8</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4.8</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4.62</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4.62</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116</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7"/>
                  </a:ext>
                </a:extLst>
              </a:tr>
              <a:tr h="357878">
                <a:tc>
                  <a:txBody>
                    <a:bodyPr/>
                    <a:lstStyle/>
                    <a:p>
                      <a:pPr algn="ctr" rtl="1">
                        <a:lnSpc>
                          <a:spcPct val="107000"/>
                        </a:lnSpc>
                        <a:spcAft>
                          <a:spcPts val="0"/>
                        </a:spcAft>
                      </a:pPr>
                      <a:r>
                        <a:rPr lang="fa-IR" sz="1400" dirty="0">
                          <a:effectLst/>
                          <a:cs typeface="B Mitra" panose="00000400000000000000" pitchFamily="2" charset="-78"/>
                        </a:rPr>
                        <a:t>رتبه صادرات محصولات با فناوري بالا از کل صادرات در منطقه</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رتبه</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9</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11</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5.37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08"/>
                  </a:ext>
                </a:extLst>
              </a:tr>
              <a:tr h="273692">
                <a:tc>
                  <a:txBody>
                    <a:bodyPr/>
                    <a:lstStyle/>
                    <a:p>
                      <a:pPr algn="ctr" rtl="1">
                        <a:lnSpc>
                          <a:spcPct val="107000"/>
                        </a:lnSpc>
                        <a:spcAft>
                          <a:spcPts val="0"/>
                        </a:spcAft>
                      </a:pPr>
                      <a:r>
                        <a:rPr lang="fa-IR" sz="1400" dirty="0">
                          <a:effectLst/>
                          <a:cs typeface="B Mitra" panose="00000400000000000000" pitchFamily="2" charset="-78"/>
                        </a:rPr>
                        <a:t>رتبه ايران در شاخص جهاني نوآوري</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a:effectLst/>
                          <a:cs typeface="B Mitra" panose="00000400000000000000" pitchFamily="2" charset="-78"/>
                        </a:rPr>
                        <a:t>رتبه</a:t>
                      </a:r>
                      <a:endParaRPr lang="en-US" sz="14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78</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65</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61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67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59</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60</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eaLnBrk="1" latinLnBrk="0" hangingPunct="1"/>
                      <a:r>
                        <a:rPr lang="fa-IR" sz="1600" kern="1200" dirty="0">
                          <a:solidFill>
                            <a:schemeClr val="dk1"/>
                          </a:solidFill>
                          <a:effectLst/>
                          <a:latin typeface="+mn-lt"/>
                          <a:ea typeface="+mn-ea"/>
                          <a:cs typeface="B Mitra" panose="00000400000000000000" pitchFamily="2" charset="-78"/>
                        </a:rPr>
                        <a:t>3.98</a:t>
                      </a:r>
                      <a:endParaRPr lang="en-US" sz="1600" kern="1200" dirty="0">
                        <a:solidFill>
                          <a:schemeClr val="dk1"/>
                        </a:solidFill>
                        <a:effectLst/>
                        <a:latin typeface="+mn-lt"/>
                        <a:ea typeface="+mn-ea"/>
                        <a:cs typeface="B Mitra" panose="00000400000000000000" pitchFamily="2" charset="-78"/>
                      </a:endParaRPr>
                    </a:p>
                  </a:txBody>
                  <a:tcPr marL="39239" marR="39239" marT="0" marB="0" anchor="ctr"/>
                </a:tc>
                <a:extLst>
                  <a:ext uri="{0D108BD9-81ED-4DB2-BD59-A6C34878D82A}">
                    <a16:rowId xmlns="" xmlns:a16="http://schemas.microsoft.com/office/drawing/2014/main" val="10009"/>
                  </a:ext>
                </a:extLst>
              </a:tr>
              <a:tr h="547380">
                <a:tc>
                  <a:txBody>
                    <a:bodyPr/>
                    <a:lstStyle/>
                    <a:p>
                      <a:pPr algn="ctr" rtl="1">
                        <a:lnSpc>
                          <a:spcPct val="107000"/>
                        </a:lnSpc>
                        <a:spcAft>
                          <a:spcPts val="0"/>
                        </a:spcAft>
                      </a:pPr>
                      <a:r>
                        <a:rPr lang="fa-IR" sz="1400" dirty="0">
                          <a:effectLst/>
                          <a:cs typeface="B Mitra" panose="00000400000000000000" pitchFamily="2" charset="-78"/>
                        </a:rPr>
                        <a:t>سرانه سالانه مقالات </a:t>
                      </a:r>
                      <a:r>
                        <a:rPr lang="en-US" sz="1400" dirty="0" err="1">
                          <a:effectLst/>
                          <a:latin typeface="Times New Roman" panose="02020603050405020304" pitchFamily="18" charset="0"/>
                          <a:cs typeface="Times New Roman" panose="02020603050405020304" pitchFamily="18" charset="0"/>
                        </a:rPr>
                        <a:t>scopus</a:t>
                      </a:r>
                      <a:r>
                        <a:rPr lang="fa-IR" sz="1400" dirty="0">
                          <a:effectLst/>
                          <a:cs typeface="B Mitra" panose="00000400000000000000" pitchFamily="2" charset="-78"/>
                        </a:rPr>
                        <a:t> به تعداد اعضاي هيأت علمي تمام وقت</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نفر/ مقاله</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0.66</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0.6</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0.75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0.83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0.95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0.89</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93.7</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10"/>
                  </a:ext>
                </a:extLst>
              </a:tr>
              <a:tr h="357878">
                <a:tc>
                  <a:txBody>
                    <a:bodyPr/>
                    <a:lstStyle/>
                    <a:p>
                      <a:pPr algn="ctr" rtl="1">
                        <a:lnSpc>
                          <a:spcPct val="107000"/>
                        </a:lnSpc>
                        <a:spcAft>
                          <a:spcPts val="0"/>
                        </a:spcAft>
                      </a:pPr>
                      <a:r>
                        <a:rPr lang="fa-IR" sz="1400">
                          <a:effectLst/>
                          <a:cs typeface="B Mitra" panose="00000400000000000000" pitchFamily="2" charset="-78"/>
                        </a:rPr>
                        <a:t>درصد تعداد مقالات مشترک با محققان خارجي از کل</a:t>
                      </a:r>
                      <a:endParaRPr lang="en-US" sz="14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a:effectLst/>
                          <a:cs typeface="B Mitra" panose="00000400000000000000" pitchFamily="2" charset="-78"/>
                        </a:rPr>
                        <a:t>درصد</a:t>
                      </a:r>
                      <a:endParaRPr lang="en-US" sz="14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19.88</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22.1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24.25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27.42</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31،71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32.55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93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11"/>
                  </a:ext>
                </a:extLst>
              </a:tr>
              <a:tr h="273692">
                <a:tc>
                  <a:txBody>
                    <a:bodyPr/>
                    <a:lstStyle/>
                    <a:p>
                      <a:pPr algn="ctr" rtl="1">
                        <a:lnSpc>
                          <a:spcPct val="107000"/>
                        </a:lnSpc>
                        <a:spcAft>
                          <a:spcPts val="0"/>
                        </a:spcAft>
                      </a:pPr>
                      <a:r>
                        <a:rPr lang="fa-IR" sz="1400">
                          <a:effectLst/>
                          <a:cs typeface="B Mitra" panose="00000400000000000000" pitchFamily="2" charset="-78"/>
                        </a:rPr>
                        <a:t>تعداد پژوهشگران به يک ميليون نفر جمعيت</a:t>
                      </a:r>
                      <a:endParaRPr lang="en-US" sz="14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نفر</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2.683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2.760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2.742</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2.871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2.794</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2.600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2.794</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0">
                        <a:lnSpc>
                          <a:spcPct val="107000"/>
                        </a:lnSpc>
                        <a:spcAft>
                          <a:spcPts val="0"/>
                        </a:spcAft>
                      </a:pPr>
                      <a:r>
                        <a:rPr lang="fa-IR" sz="1600" dirty="0">
                          <a:effectLst/>
                          <a:cs typeface="B Mitra" panose="00000400000000000000" pitchFamily="2" charset="-78"/>
                        </a:rPr>
                        <a:t>107.5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12"/>
                  </a:ext>
                </a:extLst>
              </a:tr>
              <a:tr h="447349">
                <a:tc>
                  <a:txBody>
                    <a:bodyPr/>
                    <a:lstStyle/>
                    <a:p>
                      <a:pPr algn="ctr" rtl="1">
                        <a:lnSpc>
                          <a:spcPct val="107000"/>
                        </a:lnSpc>
                        <a:spcAft>
                          <a:spcPts val="0"/>
                        </a:spcAft>
                      </a:pPr>
                      <a:r>
                        <a:rPr lang="fa-IR" sz="1400" dirty="0">
                          <a:effectLst/>
                          <a:cs typeface="B Mitra" panose="00000400000000000000" pitchFamily="2" charset="-78"/>
                        </a:rPr>
                        <a:t>تعداد مقالات نمايه شده در پايگاه استنادي جهان اسلام (</a:t>
                      </a:r>
                      <a:r>
                        <a:rPr lang="en-US" sz="1400" dirty="0">
                          <a:effectLst/>
                          <a:cs typeface="B Mitra" panose="00000400000000000000" pitchFamily="2" charset="-78"/>
                        </a:rPr>
                        <a:t>ISC</a:t>
                      </a:r>
                      <a:r>
                        <a:rPr lang="fa-IR" sz="1400" dirty="0">
                          <a:effectLst/>
                          <a:cs typeface="B Mitra" panose="00000400000000000000" pitchFamily="2" charset="-78"/>
                        </a:rPr>
                        <a:t>)</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تعداد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56945</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57199</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a:effectLst/>
                          <a:cs typeface="B Mitra" panose="00000400000000000000" pitchFamily="2" charset="-78"/>
                        </a:rPr>
                        <a:t>50568</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41300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79439</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58483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79493</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136</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13"/>
                  </a:ext>
                </a:extLst>
              </a:tr>
              <a:tr h="547380">
                <a:tc>
                  <a:txBody>
                    <a:bodyPr/>
                    <a:lstStyle/>
                    <a:p>
                      <a:pPr algn="ctr" rtl="1">
                        <a:lnSpc>
                          <a:spcPct val="107000"/>
                        </a:lnSpc>
                        <a:spcAft>
                          <a:spcPts val="0"/>
                        </a:spcAft>
                      </a:pPr>
                      <a:r>
                        <a:rPr lang="fa-IR" sz="1400" dirty="0">
                          <a:effectLst/>
                          <a:cs typeface="B Mitra" panose="00000400000000000000" pitchFamily="2" charset="-78"/>
                        </a:rPr>
                        <a:t>تعداد نشريات ايراني نمايه شده در پايگاه بين‌المللي علم و داراي ضريب تأثير</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400" dirty="0">
                          <a:effectLst/>
                          <a:cs typeface="B Mitra" panose="00000400000000000000" pitchFamily="2" charset="-78"/>
                        </a:rPr>
                        <a:t>تعداد</a:t>
                      </a:r>
                      <a:endParaRPr lang="en-US" sz="14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42</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50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36</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40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71</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70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119</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tc>
                  <a:txBody>
                    <a:bodyPr/>
                    <a:lstStyle/>
                    <a:p>
                      <a:pPr algn="ctr" rtl="1">
                        <a:lnSpc>
                          <a:spcPct val="107000"/>
                        </a:lnSpc>
                        <a:spcAft>
                          <a:spcPts val="0"/>
                        </a:spcAft>
                      </a:pPr>
                      <a:r>
                        <a:rPr lang="fa-IR" sz="1600" dirty="0">
                          <a:effectLst/>
                          <a:cs typeface="B Mitra" panose="00000400000000000000" pitchFamily="2" charset="-78"/>
                        </a:rPr>
                        <a:t>170</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39239" marR="39239" marT="0" marB="0" anchor="ctr"/>
                </a:tc>
                <a:extLst>
                  <a:ext uri="{0D108BD9-81ED-4DB2-BD59-A6C34878D82A}">
                    <a16:rowId xmlns="" xmlns:a16="http://schemas.microsoft.com/office/drawing/2014/main" val="10014"/>
                  </a:ext>
                </a:extLst>
              </a:tr>
            </a:tbl>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103</a:t>
            </a:fld>
            <a:endParaRPr lang="en-US"/>
          </a:p>
        </p:txBody>
      </p:sp>
    </p:spTree>
    <p:extLst>
      <p:ext uri="{BB962C8B-B14F-4D97-AF65-F5344CB8AC3E}">
        <p14:creationId xmlns:p14="http://schemas.microsoft.com/office/powerpoint/2010/main" val="399150987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815836" y="-82523"/>
            <a:ext cx="5780496" cy="630942"/>
          </a:xfrm>
          <a:prstGeom prst="rect">
            <a:avLst/>
          </a:prstGeom>
        </p:spPr>
        <p:txBody>
          <a:bodyPr wrap="square">
            <a:spAutoFit/>
          </a:bodyPr>
          <a:lstStyle/>
          <a:p>
            <a:pPr lvl="0" algn="ctr" rtl="1">
              <a:lnSpc>
                <a:spcPct val="200000"/>
              </a:lnSpc>
            </a:pPr>
            <a:r>
              <a:rPr lang="ar-SA" sz="2000" b="1" dirty="0">
                <a:cs typeface="B Titr" panose="00000700000000000000" pitchFamily="2" charset="-78"/>
              </a:rPr>
              <a:t>اهداف پیشنهادی برنامه هفتم (توسط وزارت عتف)</a:t>
            </a:r>
            <a:endParaRPr lang="fa-IR" sz="2000" b="1" dirty="0">
              <a:cs typeface="B Titr" panose="00000700000000000000" pitchFamily="2" charset="-78"/>
            </a:endParaRPr>
          </a:p>
        </p:txBody>
      </p:sp>
      <p:graphicFrame>
        <p:nvGraphicFramePr>
          <p:cNvPr id="2" name="Table 1"/>
          <p:cNvGraphicFramePr>
            <a:graphicFrameLocks noGrp="1"/>
          </p:cNvGraphicFramePr>
          <p:nvPr/>
        </p:nvGraphicFramePr>
        <p:xfrm>
          <a:off x="1015529" y="684777"/>
          <a:ext cx="9730749" cy="5804830"/>
        </p:xfrm>
        <a:graphic>
          <a:graphicData uri="http://schemas.openxmlformats.org/drawingml/2006/table">
            <a:tbl>
              <a:tblPr rtl="1" firstRow="1" firstCol="1" bandRow="1"/>
              <a:tblGrid>
                <a:gridCol w="644176">
                  <a:extLst>
                    <a:ext uri="{9D8B030D-6E8A-4147-A177-3AD203B41FA5}">
                      <a16:colId xmlns="" xmlns:a16="http://schemas.microsoft.com/office/drawing/2014/main" val="20000"/>
                    </a:ext>
                  </a:extLst>
                </a:gridCol>
                <a:gridCol w="4168653">
                  <a:extLst>
                    <a:ext uri="{9D8B030D-6E8A-4147-A177-3AD203B41FA5}">
                      <a16:colId xmlns="" xmlns:a16="http://schemas.microsoft.com/office/drawing/2014/main" val="20001"/>
                    </a:ext>
                  </a:extLst>
                </a:gridCol>
                <a:gridCol w="827114">
                  <a:extLst>
                    <a:ext uri="{9D8B030D-6E8A-4147-A177-3AD203B41FA5}">
                      <a16:colId xmlns="" xmlns:a16="http://schemas.microsoft.com/office/drawing/2014/main" val="20002"/>
                    </a:ext>
                  </a:extLst>
                </a:gridCol>
                <a:gridCol w="932205">
                  <a:extLst>
                    <a:ext uri="{9D8B030D-6E8A-4147-A177-3AD203B41FA5}">
                      <a16:colId xmlns="" xmlns:a16="http://schemas.microsoft.com/office/drawing/2014/main" val="20003"/>
                    </a:ext>
                  </a:extLst>
                </a:gridCol>
                <a:gridCol w="792083">
                  <a:extLst>
                    <a:ext uri="{9D8B030D-6E8A-4147-A177-3AD203B41FA5}">
                      <a16:colId xmlns="" xmlns:a16="http://schemas.microsoft.com/office/drawing/2014/main" val="20004"/>
                    </a:ext>
                  </a:extLst>
                </a:gridCol>
                <a:gridCol w="792083">
                  <a:extLst>
                    <a:ext uri="{9D8B030D-6E8A-4147-A177-3AD203B41FA5}">
                      <a16:colId xmlns="" xmlns:a16="http://schemas.microsoft.com/office/drawing/2014/main" val="20005"/>
                    </a:ext>
                  </a:extLst>
                </a:gridCol>
                <a:gridCol w="784298">
                  <a:extLst>
                    <a:ext uri="{9D8B030D-6E8A-4147-A177-3AD203B41FA5}">
                      <a16:colId xmlns="" xmlns:a16="http://schemas.microsoft.com/office/drawing/2014/main" val="20006"/>
                    </a:ext>
                  </a:extLst>
                </a:gridCol>
                <a:gridCol w="790137">
                  <a:extLst>
                    <a:ext uri="{9D8B030D-6E8A-4147-A177-3AD203B41FA5}">
                      <a16:colId xmlns="" xmlns:a16="http://schemas.microsoft.com/office/drawing/2014/main" val="20007"/>
                    </a:ext>
                  </a:extLst>
                </a:gridCol>
              </a:tblGrid>
              <a:tr h="221615">
                <a:tc>
                  <a:txBody>
                    <a:bodyPr/>
                    <a:lstStyle/>
                    <a:p>
                      <a:pPr algn="ctr" rtl="1">
                        <a:lnSpc>
                          <a:spcPct val="107000"/>
                        </a:lnSpc>
                        <a:spcAft>
                          <a:spcPts val="0"/>
                        </a:spcAft>
                      </a:pPr>
                      <a:r>
                        <a:rPr lang="ar-SA" sz="1000" b="1" dirty="0">
                          <a:effectLst/>
                          <a:latin typeface="Calibri" panose="020F0502020204030204" pitchFamily="34" charset="0"/>
                          <a:ea typeface="Calibri" panose="020F0502020204030204" pitchFamily="34" charset="0"/>
                          <a:cs typeface="B Nazanin" panose="00000400000000000000" pitchFamily="2" charset="-78"/>
                        </a:rPr>
                        <a:t>ردیف</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ar-SA" sz="1000" b="1">
                          <a:effectLst/>
                          <a:latin typeface="Calibri" panose="020F0502020204030204" pitchFamily="34" charset="0"/>
                          <a:ea typeface="Calibri" panose="020F0502020204030204" pitchFamily="34" charset="0"/>
                          <a:cs typeface="B Nazanin" panose="00000400000000000000" pitchFamily="2" charset="-78"/>
                        </a:rPr>
                        <a:t>سنجه</a:t>
                      </a:r>
                      <a:r>
                        <a:rPr lang="fa-IR" sz="1000" b="1">
                          <a:effectLst/>
                          <a:latin typeface="Calibri" panose="020F0502020204030204" pitchFamily="34" charset="0"/>
                          <a:ea typeface="Calibri" panose="020F0502020204030204" pitchFamily="34" charset="0"/>
                          <a:cs typeface="B Nazanin" panose="00000400000000000000" pitchFamily="2" charset="-78"/>
                        </a:rPr>
                        <a:t>*</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ar-SA" sz="1000" b="1" dirty="0">
                          <a:effectLst/>
                          <a:latin typeface="Calibri" panose="020F0502020204030204" pitchFamily="34" charset="0"/>
                          <a:ea typeface="Calibri" panose="020F0502020204030204" pitchFamily="34" charset="0"/>
                          <a:cs typeface="B Nazanin" panose="00000400000000000000" pitchFamily="2" charset="-78"/>
                        </a:rPr>
                        <a:t>واحد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fa-IR" sz="1000" b="1">
                          <a:effectLst/>
                          <a:latin typeface="Calibri" panose="020F0502020204030204" pitchFamily="34" charset="0"/>
                          <a:ea typeface="Calibri" panose="020F0502020204030204" pitchFamily="34" charset="0"/>
                          <a:cs typeface="B Nazanin" panose="00000400000000000000" pitchFamily="2" charset="-78"/>
                        </a:rPr>
                        <a:t>۱۴۰۲</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fa-IR" sz="1000" b="1">
                          <a:effectLst/>
                          <a:latin typeface="Calibri" panose="020F0502020204030204" pitchFamily="34" charset="0"/>
                          <a:ea typeface="Calibri" panose="020F0502020204030204" pitchFamily="34" charset="0"/>
                          <a:cs typeface="B Nazanin" panose="00000400000000000000" pitchFamily="2" charset="-78"/>
                        </a:rPr>
                        <a:t>۱۴۰۳</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fa-IR" sz="1000" b="1">
                          <a:effectLst/>
                          <a:latin typeface="Calibri" panose="020F0502020204030204" pitchFamily="34" charset="0"/>
                          <a:ea typeface="Calibri" panose="020F0502020204030204" pitchFamily="34" charset="0"/>
                          <a:cs typeface="B Nazanin" panose="00000400000000000000" pitchFamily="2" charset="-78"/>
                        </a:rPr>
                        <a:t>۱۴۰۴</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fa-IR" sz="1000" b="1">
                          <a:effectLst/>
                          <a:latin typeface="Calibri" panose="020F0502020204030204" pitchFamily="34" charset="0"/>
                          <a:ea typeface="Calibri" panose="020F0502020204030204" pitchFamily="34" charset="0"/>
                          <a:cs typeface="B Nazanin" panose="00000400000000000000" pitchFamily="2" charset="-78"/>
                        </a:rPr>
                        <a:t>۱۴۰۵</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07000"/>
                        </a:lnSpc>
                        <a:spcAft>
                          <a:spcPts val="0"/>
                        </a:spcAft>
                      </a:pPr>
                      <a:r>
                        <a:rPr lang="fa-IR" sz="1000" b="1">
                          <a:effectLst/>
                          <a:latin typeface="Calibri" panose="020F0502020204030204" pitchFamily="34" charset="0"/>
                          <a:ea typeface="Calibri" panose="020F0502020204030204" pitchFamily="34" charset="0"/>
                          <a:cs typeface="B Nazanin" panose="00000400000000000000" pitchFamily="2" charset="-78"/>
                        </a:rPr>
                        <a:t>۱۴۰6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398453">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۱</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نسبت تعداد پژوهشگر به جمعیت کشور</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نفر در هر میلیون نفر</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2941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3058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3284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3393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45931">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۲</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نسبت اعتبارات پژوهش و فناوری به تولید ناخالص داخلی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0.54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0.77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0.88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نسبت اعتبارات پژوهش و فناوری به کل بودجه </a:t>
                      </a:r>
                      <a:r>
                        <a:rPr lang="fa-IR" sz="1100" dirty="0">
                          <a:effectLst/>
                          <a:latin typeface="Calibri" panose="020F0502020204030204" pitchFamily="34" charset="0"/>
                          <a:ea typeface="Calibri" panose="020F0502020204030204" pitchFamily="34" charset="0"/>
                          <a:cs typeface="B Nazanin" panose="00000400000000000000" pitchFamily="2" charset="-78"/>
                        </a:rPr>
                        <a:t>کشور</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1.04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1.76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شدت تحقیق‌وتوسعه (هزینه‌کرد تحقیق‌وتوسعه به تولید ناخالص داخلی)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0.78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1.14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1.86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نسبت هزینه‌کرد تحقیق‌وتوسعه در کسب‌وکار به تولید ناخالص داخلی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0.54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0.76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0.98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سرانه سالانه مقالات نمایه شده در پایگاه‌های استنادی بین‌المللی به </a:t>
                      </a:r>
                      <a:r>
                        <a:rPr lang="fa-IR" sz="1100" dirty="0">
                          <a:effectLst/>
                          <a:latin typeface="Calibri" panose="020F0502020204030204" pitchFamily="34" charset="0"/>
                          <a:ea typeface="Calibri" panose="020F0502020204030204" pitchFamily="34" charset="0"/>
                          <a:cs typeface="B Nazanin" panose="00000400000000000000" pitchFamily="2" charset="-78"/>
                        </a:rPr>
                        <a:t>هیئت علمی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مقاله به نفر</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0.93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1.07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تعداد نشریات ایرانی نمایه شده </a:t>
                      </a:r>
                      <a:r>
                        <a:rPr lang="fa-IR" sz="1100" dirty="0">
                          <a:effectLst/>
                          <a:latin typeface="Calibri" panose="020F0502020204030204" pitchFamily="34" charset="0"/>
                          <a:ea typeface="Calibri" panose="020F0502020204030204" pitchFamily="34" charset="0"/>
                          <a:cs typeface="B Nazanin" panose="00000400000000000000" pitchFamily="2" charset="-78"/>
                        </a:rPr>
                        <a:t>دارای چارک (</a:t>
                      </a:r>
                      <a:r>
                        <a:rPr lang="en-US" sz="1100" dirty="0">
                          <a:effectLst/>
                          <a:latin typeface="Calibri" panose="020F0502020204030204" pitchFamily="34" charset="0"/>
                          <a:ea typeface="Calibri" panose="020F0502020204030204" pitchFamily="34" charset="0"/>
                          <a:cs typeface="B Nazanin" panose="00000400000000000000" pitchFamily="2" charset="-78"/>
                        </a:rPr>
                        <a:t>Q</a:t>
                      </a:r>
                      <a:r>
                        <a:rPr lang="fa-IR" sz="1100" dirty="0">
                          <a:effectLst/>
                          <a:latin typeface="Calibri" panose="020F0502020204030204" pitchFamily="34" charset="0"/>
                          <a:ea typeface="Calibri" panose="020F0502020204030204" pitchFamily="34" charset="0"/>
                          <a:cs typeface="B Nazanin" panose="00000400000000000000" pitchFamily="2" charset="-78"/>
                        </a:rPr>
                        <a:t>) </a:t>
                      </a:r>
                      <a:r>
                        <a:rPr lang="ar-SA" sz="1100" dirty="0">
                          <a:effectLst/>
                          <a:latin typeface="Calibri" panose="020F0502020204030204" pitchFamily="34" charset="0"/>
                          <a:ea typeface="Calibri" panose="020F0502020204030204" pitchFamily="34" charset="0"/>
                          <a:cs typeface="B Nazanin" panose="00000400000000000000" pitchFamily="2" charset="-78"/>
                        </a:rPr>
                        <a:t>در پایگاه</a:t>
                      </a:r>
                      <a:r>
                        <a:rPr lang="fa-IR" sz="1100" dirty="0">
                          <a:effectLst/>
                          <a:latin typeface="Calibri" panose="020F0502020204030204" pitchFamily="34" charset="0"/>
                          <a:ea typeface="Calibri" panose="020F0502020204030204" pitchFamily="34" charset="0"/>
                          <a:cs typeface="B Nazanin" panose="00000400000000000000" pitchFamily="2" charset="-78"/>
                        </a:rPr>
                        <a:t> اسکوپوس به کل نشریات ایرانی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تعداد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145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155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175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رتبه جهانی ایران از نظر کمیت تولید علم به استناد پایگاه‎های معتبر بین‎المللی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نسبت تعداد مقالات مشترک با محققان خارجی از کل مقالات ایرانی</a:t>
                      </a:r>
                      <a:r>
                        <a:rPr lang="fa-IR" sz="1100" dirty="0">
                          <a:effectLst/>
                          <a:latin typeface="Calibri" panose="020F0502020204030204" pitchFamily="34" charset="0"/>
                          <a:ea typeface="Calibri" panose="020F0502020204030204" pitchFamily="34" charset="0"/>
                          <a:cs typeface="B Nazanin" panose="00000400000000000000" pitchFamily="2" charset="-78"/>
                        </a:rPr>
                        <a:t> نمایه شده در پایگاه اسکوپوس</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34.45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35.58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36.70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37.63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38.53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45931">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10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000" dirty="0">
                          <a:effectLst/>
                          <a:latin typeface="Calibri" panose="020F0502020204030204" pitchFamily="34" charset="0"/>
                          <a:ea typeface="Calibri" panose="020F0502020204030204" pitchFamily="34" charset="0"/>
                          <a:cs typeface="B Nazanin" panose="00000400000000000000" pitchFamily="2" charset="-78"/>
                        </a:rPr>
                        <a:t>رتبه کشور بر مبنای شاخص هرش (اچ ایندکس) به استناد پایگاه اسکوپوس</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39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رتبه کشور در جهان از لحاظ تعداد اختراعات ثبت شده خارجی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dirty="0">
                          <a:effectLst/>
                          <a:latin typeface="Calibri" panose="020F0502020204030204" pitchFamily="34" charset="0"/>
                          <a:ea typeface="Calibri" panose="020F0502020204030204" pitchFamily="34" charset="0"/>
                          <a:cs typeface="B Nazanin" panose="00000400000000000000" pitchFamily="2" charset="-78"/>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41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398453">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نسبت تعداد اختراعات منتشرشده در پایگاه‌های بین‌المللی معتبر به مقالات نمایه شده در پایگاه</a:t>
                      </a:r>
                      <a:r>
                        <a:rPr lang="fa-IR" sz="1100" dirty="0">
                          <a:effectLst/>
                          <a:latin typeface="Calibri" panose="020F0502020204030204" pitchFamily="34" charset="0"/>
                          <a:ea typeface="Calibri" panose="020F0502020204030204" pitchFamily="34" charset="0"/>
                          <a:cs typeface="B Nazanin" panose="00000400000000000000" pitchFamily="2" charset="-78"/>
                        </a:rPr>
                        <a:t> اسکوپوس</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پتنت در هر صد مقاله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0.4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سهم محصولات با فناوری متوسط به بالا بالا </a:t>
                      </a:r>
                      <a:r>
                        <a:rPr lang="fa-IR" sz="1100" dirty="0">
                          <a:effectLst/>
                          <a:latin typeface="Calibri" panose="020F0502020204030204" pitchFamily="34" charset="0"/>
                          <a:ea typeface="Calibri" panose="020F0502020204030204" pitchFamily="34" charset="0"/>
                          <a:cs typeface="B Nazanin" panose="00000400000000000000" pitchFamily="2" charset="-78"/>
                        </a:rPr>
                        <a:t>(</a:t>
                      </a:r>
                      <a:r>
                        <a:rPr lang="en-US" sz="1100" dirty="0">
                          <a:effectLst/>
                          <a:latin typeface="Calibri" panose="020F0502020204030204" pitchFamily="34" charset="0"/>
                          <a:ea typeface="Calibri" panose="020F0502020204030204" pitchFamily="34" charset="0"/>
                          <a:cs typeface="B Nazanin" panose="00000400000000000000" pitchFamily="2" charset="-78"/>
                        </a:rPr>
                        <a:t>Hi-Tech</a:t>
                      </a:r>
                      <a:r>
                        <a:rPr lang="fa-IR" sz="1100" dirty="0">
                          <a:effectLst/>
                          <a:latin typeface="Calibri" panose="020F0502020204030204" pitchFamily="34" charset="0"/>
                          <a:ea typeface="Calibri" panose="020F0502020204030204" pitchFamily="34" charset="0"/>
                          <a:cs typeface="B Nazanin" panose="00000400000000000000" pitchFamily="2" charset="-78"/>
                        </a:rPr>
                        <a:t>)</a:t>
                      </a:r>
                      <a:r>
                        <a:rPr lang="ar-SA" sz="1100" dirty="0">
                          <a:effectLst/>
                          <a:latin typeface="Calibri" panose="020F0502020204030204" pitchFamily="34" charset="0"/>
                          <a:ea typeface="Calibri" panose="020F0502020204030204" pitchFamily="34" charset="0"/>
                          <a:cs typeface="B Nazanin" panose="00000400000000000000" pitchFamily="2" charset="-78"/>
                        </a:rPr>
                        <a:t> از کل محصولات صنعتی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35.8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38.6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40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سهم محصولات با فناوری متوسط به بالا </a:t>
                      </a:r>
                      <a:r>
                        <a:rPr lang="fa-IR" sz="1100" dirty="0">
                          <a:effectLst/>
                          <a:latin typeface="Calibri" panose="020F0502020204030204" pitchFamily="34" charset="0"/>
                          <a:ea typeface="Calibri" panose="020F0502020204030204" pitchFamily="34" charset="0"/>
                          <a:cs typeface="B Nazanin" panose="00000400000000000000" pitchFamily="2" charset="-78"/>
                        </a:rPr>
                        <a:t>(</a:t>
                      </a:r>
                      <a:r>
                        <a:rPr lang="en-US" sz="1100" dirty="0">
                          <a:effectLst/>
                          <a:latin typeface="Calibri" panose="020F0502020204030204" pitchFamily="34" charset="0"/>
                          <a:ea typeface="Calibri" panose="020F0502020204030204" pitchFamily="34" charset="0"/>
                          <a:cs typeface="B Nazanin" panose="00000400000000000000" pitchFamily="2" charset="-78"/>
                        </a:rPr>
                        <a:t>Hi-Tech</a:t>
                      </a:r>
                      <a:r>
                        <a:rPr lang="fa-IR" sz="1100" dirty="0">
                          <a:effectLst/>
                          <a:latin typeface="Calibri" panose="020F0502020204030204" pitchFamily="34" charset="0"/>
                          <a:ea typeface="Calibri" panose="020F0502020204030204" pitchFamily="34" charset="0"/>
                          <a:cs typeface="B Nazanin" panose="00000400000000000000" pitchFamily="2" charset="-78"/>
                        </a:rPr>
                        <a:t>)</a:t>
                      </a:r>
                      <a:r>
                        <a:rPr lang="ar-SA" sz="1100" dirty="0">
                          <a:effectLst/>
                          <a:latin typeface="Calibri" panose="020F0502020204030204" pitchFamily="34" charset="0"/>
                          <a:ea typeface="Calibri" panose="020F0502020204030204" pitchFamily="34" charset="0"/>
                          <a:cs typeface="B Nazanin" panose="00000400000000000000" pitchFamily="2" charset="-78"/>
                        </a:rPr>
                        <a:t> از تولید ناخالص داخلی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5.5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سهم صادرات محصولات با فناوری متوسط به بالا از کل صادرات غیرنفتی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درصد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27.4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28.3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29.1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30.8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افزایش شمار دانشجویان خارجی (حضوری و الکترونیکی)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نفر</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100،000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155000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210000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265000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320000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افزایش تعداد دانشگاهای ایرانی قرار گرفته در نظام رتبه بندی تایمز</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تعداد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72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90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105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100" dirty="0">
                          <a:effectLst/>
                          <a:latin typeface="Calibri" panose="020F0502020204030204" pitchFamily="34" charset="0"/>
                          <a:ea typeface="Calibri" panose="020F0502020204030204" pitchFamily="34" charset="0"/>
                          <a:cs typeface="B Nazanin" panose="00000400000000000000" pitchFamily="2" charset="-78"/>
                        </a:rPr>
                        <a:t>افزایش مقالات علمی چاپ شده در نشریات </a:t>
                      </a:r>
                      <a:r>
                        <a:rPr lang="en-US" sz="1100" dirty="0">
                          <a:effectLst/>
                          <a:latin typeface="Calibri" panose="020F0502020204030204" pitchFamily="34" charset="0"/>
                          <a:ea typeface="Calibri" panose="020F0502020204030204" pitchFamily="34" charset="0"/>
                          <a:cs typeface="B Nazanin" panose="00000400000000000000" pitchFamily="2" charset="-78"/>
                        </a:rPr>
                        <a:t>Q1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مقاله</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14000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15500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17000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19000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22000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19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افزایش تعداد سرآمدان علمی بین‌المللی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نفر</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350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400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500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245931">
                <a:tc>
                  <a:txBody>
                    <a:bodyPr/>
                    <a:lstStyle/>
                    <a:p>
                      <a:pPr algn="ctr" rtl="1">
                        <a:lnSpc>
                          <a:spcPct val="107000"/>
                        </a:lnSpc>
                        <a:spcAft>
                          <a:spcPts val="0"/>
                        </a:spcAft>
                      </a:pPr>
                      <a:r>
                        <a:rPr lang="ar-SA" sz="1100">
                          <a:effectLst/>
                          <a:latin typeface="Calibri" panose="020F0502020204030204" pitchFamily="34" charset="0"/>
                          <a:ea typeface="Calibri" panose="020F0502020204030204" pitchFamily="34" charset="0"/>
                          <a:cs typeface="B Nazanin" panose="00000400000000000000" pitchFamily="2" charset="-78"/>
                        </a:rPr>
                        <a:t>20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ارتقاء رتبه شاخص نوآوری </a:t>
                      </a:r>
                      <a:r>
                        <a:rPr lang="en-US" sz="1100" dirty="0">
                          <a:effectLst/>
                          <a:latin typeface="Calibri" panose="020F0502020204030204" pitchFamily="34" charset="0"/>
                          <a:ea typeface="Calibri" panose="020F0502020204030204" pitchFamily="34" charset="0"/>
                          <a:cs typeface="B Nazanin" panose="00000400000000000000" pitchFamily="2" charset="-78"/>
                        </a:rPr>
                        <a:t>(GII)</a:t>
                      </a:r>
                      <a:r>
                        <a:rPr lang="fa-IR" sz="1100" dirty="0">
                          <a:effectLst/>
                          <a:latin typeface="Calibri" panose="020F0502020204030204" pitchFamily="34" charset="0"/>
                          <a:ea typeface="Calibri" panose="020F0502020204030204" pitchFamily="34" charset="0"/>
                          <a:cs typeface="B Nazanin" panose="00000400000000000000" pitchFamily="2" charset="-78"/>
                        </a:rPr>
                        <a:t> در حد 5 رتبه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rtl="1"/>
                      <a:endParaRPr lang="en-US" sz="1100">
                        <a:effectLst/>
                        <a:latin typeface="Calibri" panose="020F050202020403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53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51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246707">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21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بازگشت سالانه نخبگان علمی به وطن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rtl="1">
                        <a:lnSpc>
                          <a:spcPct val="107000"/>
                        </a:lnSpc>
                        <a:spcAft>
                          <a:spcPts val="0"/>
                        </a:spcAft>
                      </a:pPr>
                      <a:r>
                        <a:rPr lang="fa-IR" sz="1100">
                          <a:effectLst/>
                          <a:latin typeface="Calibri" panose="020F0502020204030204" pitchFamily="34" charset="0"/>
                          <a:ea typeface="Calibri" panose="020F0502020204030204" pitchFamily="34" charset="0"/>
                          <a:cs typeface="B Nazanin" panose="00000400000000000000" pitchFamily="2" charset="-78"/>
                        </a:rPr>
                        <a:t>نفر در هر سال</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600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700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800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a:effectLst/>
                          <a:latin typeface="Calibri" panose="020F0502020204030204" pitchFamily="34" charset="0"/>
                          <a:ea typeface="Calibri" panose="020F0502020204030204" pitchFamily="34" charset="0"/>
                          <a:cs typeface="B Nazanin" panose="00000400000000000000" pitchFamily="2" charset="-78"/>
                        </a:rPr>
                        <a:t>900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100" dirty="0">
                          <a:effectLst/>
                          <a:latin typeface="Calibri" panose="020F0502020204030204" pitchFamily="34" charset="0"/>
                          <a:ea typeface="Calibri" panose="020F0502020204030204" pitchFamily="34" charset="0"/>
                          <a:cs typeface="B Nazanin" panose="00000400000000000000" pitchFamily="2" charset="-78"/>
                        </a:rPr>
                        <a:t>1000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461" marR="63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bl>
          </a:graphicData>
        </a:graphic>
      </p:graphicFrame>
      <p:sp>
        <p:nvSpPr>
          <p:cNvPr id="3" name="Rectangle 2"/>
          <p:cNvSpPr/>
          <p:nvPr/>
        </p:nvSpPr>
        <p:spPr>
          <a:xfrm>
            <a:off x="1533912" y="6570998"/>
            <a:ext cx="9212366" cy="287002"/>
          </a:xfrm>
          <a:prstGeom prst="rect">
            <a:avLst/>
          </a:prstGeom>
        </p:spPr>
        <p:txBody>
          <a:bodyPr wrap="square">
            <a:spAutoFit/>
          </a:bodyPr>
          <a:lstStyle/>
          <a:p>
            <a:pPr algn="just" rtl="1">
              <a:lnSpc>
                <a:spcPct val="115000"/>
              </a:lnSpc>
              <a:spcAft>
                <a:spcPts val="750"/>
              </a:spcAft>
            </a:pPr>
            <a:r>
              <a:rPr lang="ar-SA" sz="1100" b="1" dirty="0">
                <a:latin typeface="Tahoma" panose="020B0604030504040204" pitchFamily="34" charset="0"/>
                <a:ea typeface="Times New Roman" panose="02020603050405020304" pitchFamily="18" charset="0"/>
                <a:cs typeface="B Mitra" panose="00000400000000000000" pitchFamily="2" charset="-78"/>
              </a:rPr>
              <a:t>* اعداد مندرج در جدول نیازمند هماهنگی نهایی با وزارت علوم، تحقیقات و فناوری و معاونت علمی، فناوری و اقتصاد دانش بنیان ریاست جمهوری می‌باشد.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2837FC4-299B-4683-B39E-4CF70CEC116A}" type="slidenum">
              <a:rPr lang="en-US" smtClean="0"/>
              <a:t>104</a:t>
            </a:fld>
            <a:endParaRPr lang="en-US" dirty="0"/>
          </a:p>
        </p:txBody>
      </p:sp>
    </p:spTree>
    <p:extLst>
      <p:ext uri="{BB962C8B-B14F-4D97-AF65-F5344CB8AC3E}">
        <p14:creationId xmlns:p14="http://schemas.microsoft.com/office/powerpoint/2010/main" val="411030177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3260383" y="345289"/>
            <a:ext cx="5780496" cy="630942"/>
          </a:xfrm>
          <a:prstGeom prst="rect">
            <a:avLst/>
          </a:prstGeom>
        </p:spPr>
        <p:txBody>
          <a:bodyPr wrap="square">
            <a:spAutoFit/>
          </a:bodyPr>
          <a:lstStyle/>
          <a:p>
            <a:pPr lvl="0" algn="ctr" rtl="1">
              <a:lnSpc>
                <a:spcPct val="200000"/>
              </a:lnSpc>
            </a:pPr>
            <a:r>
              <a:rPr lang="ar-SA" sz="2000" b="1" dirty="0">
                <a:cs typeface="B Titr" panose="00000700000000000000" pitchFamily="2" charset="-78"/>
              </a:rPr>
              <a:t>اهداف پیشنهادی برنامه </a:t>
            </a:r>
            <a:r>
              <a:rPr lang="ar-SA" sz="2000" b="1" dirty="0" smtClean="0">
                <a:cs typeface="B Titr" panose="00000700000000000000" pitchFamily="2" charset="-78"/>
              </a:rPr>
              <a:t>هفتم</a:t>
            </a:r>
            <a:endParaRPr lang="fa-IR" sz="2000" b="1" dirty="0">
              <a:cs typeface="B Titr" panose="00000700000000000000" pitchFamily="2" charset="-78"/>
            </a:endParaRPr>
          </a:p>
        </p:txBody>
      </p:sp>
      <p:sp>
        <p:nvSpPr>
          <p:cNvPr id="4" name="Slide Number Placeholder 3"/>
          <p:cNvSpPr>
            <a:spLocks noGrp="1"/>
          </p:cNvSpPr>
          <p:nvPr>
            <p:ph type="sldNum" sz="quarter" idx="12"/>
          </p:nvPr>
        </p:nvSpPr>
        <p:spPr/>
        <p:txBody>
          <a:bodyPr/>
          <a:lstStyle/>
          <a:p>
            <a:fld id="{A2837FC4-299B-4683-B39E-4CF70CEC116A}" type="slidenum">
              <a:rPr lang="en-US" smtClean="0"/>
              <a:t>105</a:t>
            </a:fld>
            <a:endParaRPr lang="en-US" dirty="0"/>
          </a:p>
        </p:txBody>
      </p:sp>
      <p:sp>
        <p:nvSpPr>
          <p:cNvPr id="5" name="Rectangle 4"/>
          <p:cNvSpPr/>
          <p:nvPr/>
        </p:nvSpPr>
        <p:spPr>
          <a:xfrm>
            <a:off x="6150631" y="1287961"/>
            <a:ext cx="4919937"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شناسایی و ثبت دارایی‌های نامشهود و ارزش‌گذاری آن‌ها </a:t>
            </a:r>
            <a:endParaRPr lang="en-US" sz="2000" dirty="0">
              <a:latin typeface="2  Titr"/>
              <a:cs typeface="B Nazanin" panose="00000400000000000000" pitchFamily="2" charset="-78"/>
            </a:endParaRPr>
          </a:p>
        </p:txBody>
      </p:sp>
      <p:sp>
        <p:nvSpPr>
          <p:cNvPr id="6" name="Rectangle 5"/>
          <p:cNvSpPr/>
          <p:nvPr/>
        </p:nvSpPr>
        <p:spPr>
          <a:xfrm>
            <a:off x="6626343" y="1832336"/>
            <a:ext cx="4448655"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ساماندهی ساختار تصمیم‌گیری در شورای گسترش</a:t>
            </a:r>
            <a:endParaRPr lang="en-US" sz="2000" dirty="0">
              <a:latin typeface="2  Titr"/>
              <a:cs typeface="B Nazanin" panose="00000400000000000000" pitchFamily="2" charset="-78"/>
            </a:endParaRPr>
          </a:p>
        </p:txBody>
      </p:sp>
      <p:sp>
        <p:nvSpPr>
          <p:cNvPr id="7" name="Rectangle 6"/>
          <p:cNvSpPr/>
          <p:nvPr/>
        </p:nvSpPr>
        <p:spPr>
          <a:xfrm>
            <a:off x="5818809" y="2410316"/>
            <a:ext cx="5251759"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ساماندهی و هدفمندسازی هوشمند خدمات رفاهی </a:t>
            </a:r>
            <a:r>
              <a:rPr lang="fa-IR" sz="2000" dirty="0" smtClean="0">
                <a:latin typeface="2  Titr"/>
                <a:cs typeface="B Nazanin" panose="00000400000000000000" pitchFamily="2" charset="-78"/>
              </a:rPr>
              <a:t>دانشجویی</a:t>
            </a:r>
            <a:endParaRPr lang="en-US" sz="2000" dirty="0">
              <a:latin typeface="2  Titr"/>
              <a:cs typeface="B Nazanin" panose="00000400000000000000" pitchFamily="2" charset="-78"/>
            </a:endParaRPr>
          </a:p>
        </p:txBody>
      </p:sp>
      <p:sp>
        <p:nvSpPr>
          <p:cNvPr id="9" name="Rectangle 8"/>
          <p:cNvSpPr/>
          <p:nvPr/>
        </p:nvSpPr>
        <p:spPr>
          <a:xfrm>
            <a:off x="9020007" y="3662675"/>
            <a:ext cx="2050561"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اقتصاد آموزش عالی</a:t>
            </a:r>
            <a:endParaRPr lang="en-US" sz="2000" dirty="0">
              <a:latin typeface="2  Titr"/>
              <a:cs typeface="B Nazanin" panose="00000400000000000000" pitchFamily="2" charset="-78"/>
            </a:endParaRPr>
          </a:p>
        </p:txBody>
      </p:sp>
      <p:sp>
        <p:nvSpPr>
          <p:cNvPr id="8" name="Rectangle 7"/>
          <p:cNvSpPr/>
          <p:nvPr/>
        </p:nvSpPr>
        <p:spPr>
          <a:xfrm>
            <a:off x="4667853" y="2994899"/>
            <a:ext cx="6402715"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تنظیم رابطه مالی دولت و دانشگاه‌ها و موسسات </a:t>
            </a:r>
            <a:r>
              <a:rPr lang="fa-IR" sz="2000" dirty="0">
                <a:latin typeface="2  Titr"/>
                <a:cs typeface="B Nazanin" panose="00000400000000000000" pitchFamily="2" charset="-78"/>
              </a:rPr>
              <a:t>آموزشی</a:t>
            </a:r>
            <a:r>
              <a:rPr lang="fa-IR" sz="2000" dirty="0">
                <a:latin typeface="2  Titr"/>
                <a:cs typeface="B Nazanin" panose="00000400000000000000" pitchFamily="2" charset="-78"/>
              </a:rPr>
              <a:t>، پژوهشی و فناوری</a:t>
            </a:r>
            <a:endParaRPr lang="en-US" sz="2000" dirty="0">
              <a:latin typeface="2  Titr"/>
              <a:cs typeface="B Nazanin" panose="00000400000000000000" pitchFamily="2" charset="-78"/>
            </a:endParaRPr>
          </a:p>
        </p:txBody>
      </p:sp>
      <p:sp>
        <p:nvSpPr>
          <p:cNvPr id="10" name="Rectangle 9"/>
          <p:cNvSpPr/>
          <p:nvPr/>
        </p:nvSpPr>
        <p:spPr>
          <a:xfrm>
            <a:off x="6913661" y="4349694"/>
            <a:ext cx="4156907" cy="400110"/>
          </a:xfrm>
          <a:prstGeom prst="rect">
            <a:avLst/>
          </a:prstGeom>
        </p:spPr>
        <p:txBody>
          <a:bodyPr wrap="none">
            <a:spAutoFit/>
          </a:bodyPr>
          <a:lstStyle/>
          <a:p>
            <a:pPr marL="342900" indent="-342900" algn="r" rtl="1">
              <a:buFont typeface="Arial" panose="020B0604020202020204" pitchFamily="34" charset="0"/>
              <a:buChar char="•"/>
            </a:pPr>
            <a:r>
              <a:rPr lang="fa-IR" sz="2000" dirty="0">
                <a:latin typeface="2  Titr"/>
                <a:cs typeface="B Nazanin" panose="00000400000000000000" pitchFamily="2" charset="-78"/>
              </a:rPr>
              <a:t>تغییر رویکرد به ماموریت‌گرایی و برنامه‌محوری </a:t>
            </a:r>
            <a:endParaRPr lang="en-US" sz="2000" dirty="0">
              <a:latin typeface="2  Titr"/>
              <a:cs typeface="B Nazanin" panose="00000400000000000000" pitchFamily="2" charset="-78"/>
            </a:endParaRPr>
          </a:p>
        </p:txBody>
      </p:sp>
    </p:spTree>
    <p:extLst>
      <p:ext uri="{BB962C8B-B14F-4D97-AF65-F5344CB8AC3E}">
        <p14:creationId xmlns:p14="http://schemas.microsoft.com/office/powerpoint/2010/main" val="388458843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8" grpId="0"/>
      <p:bldP spid="10"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797175" y="2001838"/>
            <a:ext cx="5416550" cy="2063750"/>
            <a:chOff x="2227263" y="1725613"/>
            <a:chExt cx="5416550" cy="2063750"/>
          </a:xfrm>
        </p:grpSpPr>
        <p:sp>
          <p:nvSpPr>
            <p:cNvPr id="4" name="Cloud Callout 3"/>
            <p:cNvSpPr/>
            <p:nvPr/>
          </p:nvSpPr>
          <p:spPr>
            <a:xfrm>
              <a:off x="2227263" y="1725613"/>
              <a:ext cx="5416550" cy="2063750"/>
            </a:xfrm>
            <a:prstGeom prst="cloudCallout">
              <a:avLst/>
            </a:prstGeom>
            <a:solidFill>
              <a:srgbClr val="7030A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Box 4"/>
            <p:cNvSpPr txBox="1"/>
            <p:nvPr/>
          </p:nvSpPr>
          <p:spPr>
            <a:xfrm>
              <a:off x="3362325" y="2495878"/>
              <a:ext cx="2905125" cy="523220"/>
            </a:xfrm>
            <a:prstGeom prst="rect">
              <a:avLst/>
            </a:prstGeom>
            <a:noFill/>
          </p:spPr>
          <p:txBody>
            <a:bodyPr wrap="square" rtlCol="0">
              <a:spAutoFit/>
            </a:bodyPr>
            <a:lstStyle/>
            <a:p>
              <a:r>
                <a:rPr lang="fa-IR" sz="2800" dirty="0">
                  <a:solidFill>
                    <a:schemeClr val="bg1"/>
                  </a:solidFill>
                  <a:latin typeface="2  Titr"/>
                </a:rPr>
                <a:t>با تشکر از توجه شما</a:t>
              </a:r>
              <a:endParaRPr lang="en-US" sz="2800" dirty="0"/>
            </a:p>
          </p:txBody>
        </p:sp>
      </p:grpSp>
    </p:spTree>
    <p:extLst>
      <p:ext uri="{BB962C8B-B14F-4D97-AF65-F5344CB8AC3E}">
        <p14:creationId xmlns:p14="http://schemas.microsoft.com/office/powerpoint/2010/main" val="3574292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2447" y="61270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7" name="Rectangle 6"/>
          <p:cNvSpPr/>
          <p:nvPr/>
        </p:nvSpPr>
        <p:spPr>
          <a:xfrm>
            <a:off x="1139228" y="1796730"/>
            <a:ext cx="9782978" cy="421654"/>
          </a:xfrm>
          <a:prstGeom prst="rect">
            <a:avLst/>
          </a:prstGeom>
        </p:spPr>
        <p:txBody>
          <a:bodyPr wrap="square">
            <a:spAutoFit/>
          </a:bodyPr>
          <a:lstStyle/>
          <a:p>
            <a:pPr algn="just" rtl="1">
              <a:lnSpc>
                <a:spcPct val="107000"/>
              </a:lnSpc>
              <a:spcAft>
                <a:spcPts val="0"/>
              </a:spcAft>
            </a:pPr>
            <a:r>
              <a:rPr lang="fa-IR" sz="2000" dirty="0" smtClean="0">
                <a:latin typeface="Calibri" panose="020F0502020204030204" pitchFamily="34" charset="0"/>
                <a:ea typeface="Calibri" panose="020F0502020204030204" pitchFamily="34" charset="0"/>
                <a:cs typeface="B Nazanin" panose="00000400000000000000" pitchFamily="2" charset="-78"/>
              </a:rPr>
              <a:t>1. </a:t>
            </a:r>
            <a:r>
              <a:rPr lang="ar-SA" sz="2000" dirty="0" smtClean="0">
                <a:latin typeface="Calibri" panose="020F0502020204030204" pitchFamily="34" charset="0"/>
                <a:ea typeface="Calibri" panose="020F0502020204030204" pitchFamily="34" charset="0"/>
                <a:cs typeface="B Nazanin" panose="00000400000000000000" pitchFamily="2" charset="-78"/>
              </a:rPr>
              <a:t>دخالت </a:t>
            </a:r>
            <a:r>
              <a:rPr lang="ar-SA" sz="2000" dirty="0">
                <a:latin typeface="Calibri" panose="020F0502020204030204" pitchFamily="34" charset="0"/>
                <a:ea typeface="Calibri" panose="020F0502020204030204" pitchFamily="34" charset="0"/>
                <a:cs typeface="B Nazanin" panose="00000400000000000000" pitchFamily="2" charset="-78"/>
              </a:rPr>
              <a:t>دولت </a:t>
            </a:r>
            <a:r>
              <a:rPr lang="ar-SA" sz="2000" dirty="0" smtClean="0">
                <a:latin typeface="Calibri" panose="020F0502020204030204" pitchFamily="34" charset="0"/>
                <a:ea typeface="Calibri" panose="020F0502020204030204" pitchFamily="34" charset="0"/>
                <a:cs typeface="B Nazanin" panose="00000400000000000000" pitchFamily="2" charset="-78"/>
              </a:rPr>
              <a:t>از </a:t>
            </a:r>
            <a:r>
              <a:rPr lang="ar-SA" sz="2000" dirty="0">
                <a:latin typeface="Calibri" panose="020F0502020204030204" pitchFamily="34" charset="0"/>
                <a:ea typeface="Calibri" panose="020F0502020204030204" pitchFamily="34" charset="0"/>
                <a:cs typeface="B Nazanin" panose="00000400000000000000" pitchFamily="2" charset="-78"/>
              </a:rPr>
              <a:t>منظر </a:t>
            </a:r>
            <a:r>
              <a:rPr lang="ar-SA" sz="2000" dirty="0" smtClean="0">
                <a:latin typeface="Calibri" panose="020F0502020204030204" pitchFamily="34" charset="0"/>
                <a:ea typeface="Calibri" panose="020F0502020204030204" pitchFamily="34" charset="0"/>
                <a:cs typeface="B Nazanin" panose="00000400000000000000" pitchFamily="2" charset="-78"/>
              </a:rPr>
              <a:t>اجتماعی</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جامعه­شناسی آموزش ­و پرورش</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8" name="Rectangle 7"/>
          <p:cNvSpPr/>
          <p:nvPr/>
        </p:nvSpPr>
        <p:spPr>
          <a:xfrm>
            <a:off x="1139228" y="2480934"/>
            <a:ext cx="9782978"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2. </a:t>
            </a:r>
            <a:r>
              <a:rPr lang="ar-SA" sz="2000" dirty="0">
                <a:latin typeface="Calibri" panose="020F0502020204030204" pitchFamily="34" charset="0"/>
                <a:ea typeface="Calibri" panose="020F0502020204030204" pitchFamily="34" charset="0"/>
                <a:cs typeface="B Nazanin" panose="00000400000000000000" pitchFamily="2" charset="-78"/>
              </a:rPr>
              <a:t>دخالت دولت از دیدگاه سیاسی </a:t>
            </a:r>
            <a:r>
              <a:rPr lang="fa-IR" sz="2000" dirty="0">
                <a:latin typeface="Calibri" panose="020F0502020204030204" pitchFamily="34" charset="0"/>
                <a:ea typeface="Calibri" panose="020F0502020204030204" pitchFamily="34" charset="0"/>
                <a:cs typeface="B Nazanin" panose="00000400000000000000" pitchFamily="2" charset="-78"/>
              </a:rPr>
              <a:t>(</a:t>
            </a:r>
            <a:r>
              <a:rPr lang="ar-SA" sz="2000" dirty="0">
                <a:latin typeface="Calibri" panose="020F0502020204030204" pitchFamily="34" charset="0"/>
                <a:ea typeface="Calibri" panose="020F0502020204030204" pitchFamily="34" charset="0"/>
                <a:cs typeface="B Nazanin" panose="00000400000000000000" pitchFamily="2" charset="-78"/>
              </a:rPr>
              <a:t>علم سیاست در آموزش ­و پرورش</a:t>
            </a:r>
            <a:r>
              <a:rPr lang="fa-IR" sz="2000" dirty="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9" name="Rectangle 8"/>
          <p:cNvSpPr/>
          <p:nvPr/>
        </p:nvSpPr>
        <p:spPr>
          <a:xfrm>
            <a:off x="1139228" y="3145654"/>
            <a:ext cx="9782978"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3. </a:t>
            </a:r>
            <a:r>
              <a:rPr lang="ar-SA" sz="2000" dirty="0">
                <a:latin typeface="Calibri" panose="020F0502020204030204" pitchFamily="34" charset="0"/>
                <a:ea typeface="Calibri" panose="020F0502020204030204" pitchFamily="34" charset="0"/>
                <a:cs typeface="B Nazanin" panose="00000400000000000000" pitchFamily="2" charset="-78"/>
              </a:rPr>
              <a:t>دخالت دولت با رویکرد اقتصادی </a:t>
            </a:r>
            <a:r>
              <a:rPr lang="fa-IR" sz="2000" dirty="0">
                <a:latin typeface="Calibri" panose="020F0502020204030204" pitchFamily="34" charset="0"/>
                <a:ea typeface="Calibri" panose="020F0502020204030204" pitchFamily="34" charset="0"/>
                <a:cs typeface="B Nazanin" panose="00000400000000000000" pitchFamily="2" charset="-78"/>
              </a:rPr>
              <a:t>(</a:t>
            </a:r>
            <a:r>
              <a:rPr lang="ar-SA" sz="2000" dirty="0">
                <a:latin typeface="Calibri" panose="020F0502020204030204" pitchFamily="34" charset="0"/>
                <a:ea typeface="Calibri" panose="020F0502020204030204" pitchFamily="34" charset="0"/>
                <a:cs typeface="B Nazanin" panose="00000400000000000000" pitchFamily="2" charset="-78"/>
              </a:rPr>
              <a:t>اقتصاد آموزش و نظریه سرمایه انسانی</a:t>
            </a:r>
            <a:r>
              <a:rPr lang="fa-IR" sz="2000" dirty="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10" name="Rectangle 9"/>
          <p:cNvSpPr/>
          <p:nvPr/>
        </p:nvSpPr>
        <p:spPr>
          <a:xfrm>
            <a:off x="686044" y="4312669"/>
            <a:ext cx="11119675" cy="750975"/>
          </a:xfrm>
          <a:prstGeom prst="rect">
            <a:avLst/>
          </a:prstGeom>
        </p:spPr>
        <p:txBody>
          <a:bodyPr wrap="square">
            <a:spAutoFit/>
          </a:bodyPr>
          <a:lstStyle/>
          <a:p>
            <a:pPr algn="just" rtl="1">
              <a:lnSpc>
                <a:spcPct val="107000"/>
              </a:lnSpc>
            </a:pPr>
            <a:r>
              <a:rPr lang="ar-SA" sz="2000" dirty="0" smtClean="0">
                <a:latin typeface="Calibri" panose="020F0502020204030204" pitchFamily="34" charset="0"/>
                <a:ea typeface="Calibri" panose="020F0502020204030204" pitchFamily="34" charset="0"/>
                <a:cs typeface="B Nazanin" panose="00000400000000000000" pitchFamily="2" charset="-78"/>
              </a:rPr>
              <a:t>دخالت </a:t>
            </a:r>
            <a:r>
              <a:rPr lang="ar-SA" sz="2000" dirty="0">
                <a:latin typeface="Calibri" panose="020F0502020204030204" pitchFamily="34" charset="0"/>
                <a:ea typeface="Calibri" panose="020F0502020204030204" pitchFamily="34" charset="0"/>
                <a:cs typeface="B Nazanin" panose="00000400000000000000" pitchFamily="2" charset="-78"/>
              </a:rPr>
              <a:t>دولت در بخش آموزش زمانی عقلانی است که یا بخش خصوصی مایل به سرمایه­گذاری در آن نباشد یا اینکه منافع سرمایه­گذاری </a:t>
            </a:r>
            <a:r>
              <a:rPr lang="ar-SA" sz="2000" dirty="0" smtClean="0">
                <a:latin typeface="Calibri" panose="020F0502020204030204" pitchFamily="34" charset="0"/>
                <a:ea typeface="Calibri" panose="020F0502020204030204" pitchFamily="34" charset="0"/>
                <a:cs typeface="B Nazanin" panose="00000400000000000000" pitchFamily="2" charset="-78"/>
              </a:rPr>
              <a:t>دولت</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در </a:t>
            </a:r>
            <a:r>
              <a:rPr lang="ar-SA" sz="2000" dirty="0">
                <a:latin typeface="Calibri" panose="020F0502020204030204" pitchFamily="34" charset="0"/>
                <a:ea typeface="Calibri" panose="020F0502020204030204" pitchFamily="34" charset="0"/>
                <a:cs typeface="B Nazanin" panose="00000400000000000000" pitchFamily="2" charset="-78"/>
              </a:rPr>
              <a:t>آن بخش </a:t>
            </a:r>
            <a:r>
              <a:rPr lang="ar-SA" sz="2000" dirty="0" smtClean="0">
                <a:latin typeface="Calibri" panose="020F0502020204030204" pitchFamily="34" charset="0"/>
                <a:ea typeface="Calibri" panose="020F0502020204030204" pitchFamily="34" charset="0"/>
                <a:cs typeface="B Nazanin" panose="00000400000000000000" pitchFamily="2" charset="-78"/>
              </a:rPr>
              <a:t>نه</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a:t>
            </a:r>
            <a:r>
              <a:rPr lang="ar-SA" sz="2000" dirty="0">
                <a:latin typeface="Calibri" panose="020F0502020204030204" pitchFamily="34" charset="0"/>
                <a:ea typeface="Calibri" panose="020F0502020204030204" pitchFamily="34" charset="0"/>
                <a:cs typeface="B Nazanin" panose="00000400000000000000" pitchFamily="2" charset="-78"/>
              </a:rPr>
              <a:t>تنها بیش از هزینه­های آن، بلکه بیشتر از سرمایه­گذاری در سایر بخش­های </a:t>
            </a:r>
            <a:r>
              <a:rPr lang="ar-SA" sz="2000" dirty="0" smtClean="0">
                <a:latin typeface="Calibri" panose="020F0502020204030204" pitchFamily="34" charset="0"/>
                <a:ea typeface="Calibri" panose="020F0502020204030204" pitchFamily="34" charset="0"/>
                <a:cs typeface="B Nazanin" panose="00000400000000000000" pitchFamily="2" charset="-78"/>
              </a:rPr>
              <a:t>رقیب</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بهداشت، مسکن و</a:t>
            </a:r>
            <a:r>
              <a:rPr lang="en-US" sz="2000" dirty="0">
                <a:latin typeface="Calibri" panose="020F0502020204030204" pitchFamily="34" charset="0"/>
                <a:ea typeface="Calibri" panose="020F0502020204030204" pitchFamily="34" charset="0"/>
                <a:cs typeface="B Nazanin" panose="00000400000000000000" pitchFamily="2" charset="-78"/>
              </a:rPr>
              <a:t> ...</a:t>
            </a:r>
            <a:r>
              <a:rPr lang="fa-IR" sz="2000" dirty="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12" name="Rectangle 11"/>
          <p:cNvSpPr/>
          <p:nvPr/>
        </p:nvSpPr>
        <p:spPr>
          <a:xfrm>
            <a:off x="1139228" y="1112526"/>
            <a:ext cx="9782978" cy="421654"/>
          </a:xfrm>
          <a:prstGeom prst="rect">
            <a:avLst/>
          </a:prstGeom>
        </p:spPr>
        <p:txBody>
          <a:bodyPr wrap="square">
            <a:spAutoFit/>
          </a:bodyPr>
          <a:lstStyle/>
          <a:p>
            <a:pPr algn="just" rtl="1">
              <a:lnSpc>
                <a:spcPct val="107000"/>
              </a:lnSpc>
              <a:spcAft>
                <a:spcPts val="0"/>
              </a:spcAft>
            </a:pPr>
            <a:r>
              <a:rPr lang="ar-SA" sz="2000" dirty="0">
                <a:latin typeface="Calibri" panose="020F0502020204030204" pitchFamily="34" charset="0"/>
                <a:ea typeface="Calibri" panose="020F0502020204030204" pitchFamily="34" charset="0"/>
                <a:cs typeface="B Nazanin" panose="00000400000000000000" pitchFamily="2" charset="-78"/>
              </a:rPr>
              <a:t>در ارتباط با علت و چرایی دخالت دولت در تأمین مالی </a:t>
            </a:r>
            <a:r>
              <a:rPr lang="ar-SA" sz="2000" dirty="0" smtClean="0">
                <a:latin typeface="Calibri" panose="020F0502020204030204" pitchFamily="34" charset="0"/>
                <a:ea typeface="Calibri" panose="020F0502020204030204" pitchFamily="34" charset="0"/>
                <a:cs typeface="B Nazanin" panose="00000400000000000000" pitchFamily="2" charset="-78"/>
              </a:rPr>
              <a:t>آموزش، </a:t>
            </a:r>
            <a:r>
              <a:rPr lang="ar-SA" sz="2000" dirty="0">
                <a:latin typeface="Calibri" panose="020F0502020204030204" pitchFamily="34" charset="0"/>
                <a:ea typeface="Calibri" panose="020F0502020204030204" pitchFamily="34" charset="0"/>
                <a:cs typeface="B Nazanin" panose="00000400000000000000" pitchFamily="2" charset="-78"/>
              </a:rPr>
              <a:t>به­طورکلی سه دیدگاه وجود دارد</a:t>
            </a:r>
            <a:r>
              <a:rPr lang="fa-IR" sz="2000" dirty="0" smtClean="0">
                <a:latin typeface="Calibri" panose="020F0502020204030204" pitchFamily="34" charset="0"/>
                <a:ea typeface="Calibri" panose="020F0502020204030204" pitchFamily="34" charset="0"/>
                <a:cs typeface="B Nazanin" panose="00000400000000000000" pitchFamily="2" charset="-78"/>
              </a:rPr>
              <a:t>.</a:t>
            </a:r>
          </a:p>
        </p:txBody>
      </p:sp>
    </p:spTree>
    <p:extLst>
      <p:ext uri="{BB962C8B-B14F-4D97-AF65-F5344CB8AC3E}">
        <p14:creationId xmlns:p14="http://schemas.microsoft.com/office/powerpoint/2010/main" val="152325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895" y="1224835"/>
            <a:ext cx="10807547" cy="1438855"/>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حاکم نبودن سازوکارهای بازار:</a:t>
            </a:r>
          </a:p>
          <a:p>
            <a:pPr algn="just" rtl="1">
              <a:lnSpc>
                <a:spcPct val="150000"/>
              </a:lnSpc>
            </a:pPr>
            <a:r>
              <a:rPr lang="ar-SA" sz="2000" dirty="0" smtClean="0">
                <a:latin typeface="Calibri" panose="020F0502020204030204" pitchFamily="34" charset="0"/>
                <a:ea typeface="Calibri" panose="020F0502020204030204" pitchFamily="34" charset="0"/>
                <a:cs typeface="B Nazanin" panose="00000400000000000000" pitchFamily="2" charset="-78"/>
              </a:rPr>
              <a:t>آموزش</a:t>
            </a:r>
            <a:r>
              <a:rPr lang="ar-SA" sz="2000" dirty="0" smtClean="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یک</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کالای ارجحیت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عمومی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خصوص</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مفاهیم</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رقابت،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قیمت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سرمایه­گذاری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همانند بخش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اقتصاد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مطرح</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نیست،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نسبت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قیمت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بی­کشش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نقصان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همراه </a:t>
            </a:r>
            <a:r>
              <a:rPr lang="ar-SA" sz="2000" dirty="0" smtClean="0">
                <a:latin typeface="Calibri" panose="020F0502020204030204" pitchFamily="34" charset="0"/>
                <a:ea typeface="Calibri" panose="020F0502020204030204" pitchFamily="34" charset="0"/>
                <a:cs typeface="B Nazanin" panose="00000400000000000000" pitchFamily="2" charset="-78"/>
              </a:rPr>
              <a:t>است</a:t>
            </a:r>
            <a:r>
              <a:rPr lang="fa-IR" sz="2000" dirty="0">
                <a:latin typeface="Calibri" panose="020F0502020204030204" pitchFamily="34" charset="0"/>
                <a:ea typeface="Calibri" panose="020F0502020204030204" pitchFamily="34" charset="0"/>
                <a:cs typeface="B Nazanin" panose="00000400000000000000" pitchFamily="2" charset="-78"/>
              </a:rPr>
              <a:t>.</a:t>
            </a:r>
            <a:r>
              <a:rPr lang="en-US"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به­عبارت دیگر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سازوکارهای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نظام</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قیمت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حکم­فرما</a:t>
            </a:r>
            <a:r>
              <a:rPr lang="ar-SA" sz="2000" dirty="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نیست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r>
              <a:rPr lang="ar-SA" sz="2000" dirty="0" smtClean="0">
                <a:latin typeface="Calibri" panose="020F0502020204030204" pitchFamily="34" charset="0"/>
                <a:ea typeface="Calibri" panose="020F0502020204030204" pitchFamily="34" charset="0"/>
                <a:cs typeface="B Nazanin" panose="00000400000000000000" pitchFamily="2" charset="-78"/>
              </a:rPr>
              <a:t> </a:t>
            </a:r>
            <a:endParaRPr lang="en-US" sz="2000" dirty="0">
              <a:cs typeface="B Nazanin" panose="00000400000000000000" pitchFamily="2" charset="-78"/>
            </a:endParaRPr>
          </a:p>
        </p:txBody>
      </p:sp>
      <p:sp>
        <p:nvSpPr>
          <p:cNvPr id="4" name="TextBox 3"/>
          <p:cNvSpPr txBox="1"/>
          <p:nvPr/>
        </p:nvSpPr>
        <p:spPr>
          <a:xfrm>
            <a:off x="8796479" y="424115"/>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7" name="Rectangle 6"/>
          <p:cNvSpPr/>
          <p:nvPr/>
        </p:nvSpPr>
        <p:spPr>
          <a:xfrm>
            <a:off x="652613" y="2663690"/>
            <a:ext cx="10807547" cy="1438855"/>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عدم تمایل بخش خصوصی جهت سرمایه گذاری:</a:t>
            </a:r>
          </a:p>
          <a:p>
            <a:pPr algn="just" rtl="1">
              <a:lnSpc>
                <a:spcPct val="150000"/>
              </a:lnSpc>
            </a:pPr>
            <a:r>
              <a:rPr lang="ar-SA" sz="2000" dirty="0" smtClean="0">
                <a:latin typeface="Calibri" panose="020F0502020204030204" pitchFamily="34" charset="0"/>
                <a:ea typeface="Calibri" panose="020F0502020204030204" pitchFamily="34" charset="0"/>
                <a:cs typeface="B Nazanin" panose="00000400000000000000" pitchFamily="2" charset="-78"/>
              </a:rPr>
              <a:t>نبود</a:t>
            </a:r>
            <a:r>
              <a:rPr lang="ar-SA" sz="2000" dirty="0" smtClean="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سرمایه برای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بدین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معنی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برون­دادهای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خریدوفروش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وجود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ندارد؛ بنابراین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بخش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خصوصی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ازجمله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بانک­ها</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تمایلی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ندارند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چیزی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قابل خرید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فروش نیست،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سرمایه­گذاری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کنند</a:t>
            </a:r>
            <a:r>
              <a:rPr lang="ar-SA"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cs typeface="B Nazanin" panose="00000400000000000000" pitchFamily="2" charset="-78"/>
            </a:endParaRPr>
          </a:p>
        </p:txBody>
      </p:sp>
      <p:sp>
        <p:nvSpPr>
          <p:cNvPr id="8" name="Rectangle 7"/>
          <p:cNvSpPr/>
          <p:nvPr/>
        </p:nvSpPr>
        <p:spPr>
          <a:xfrm>
            <a:off x="577895" y="4274561"/>
            <a:ext cx="10807547" cy="1900520"/>
          </a:xfrm>
          <a:prstGeom prst="rect">
            <a:avLst/>
          </a:prstGeom>
        </p:spPr>
        <p:txBody>
          <a:bodyPr wrap="square">
            <a:spAutoFit/>
          </a:bodyPr>
          <a:lstStyle/>
          <a:p>
            <a:pPr algn="just" rtl="1">
              <a:lnSpc>
                <a:spcPct val="150000"/>
              </a:lnSpc>
            </a:pPr>
            <a:r>
              <a:rPr lang="ar-SA" sz="2000" dirty="0" smtClean="0">
                <a:latin typeface="Calibri" panose="020F0502020204030204" pitchFamily="34" charset="0"/>
                <a:ea typeface="Calibri" panose="020F0502020204030204" pitchFamily="34" charset="0"/>
                <a:cs typeface="B Nazanin" panose="00000400000000000000" pitchFamily="2" charset="-78"/>
              </a:rPr>
              <a:t>وجود</a:t>
            </a:r>
            <a:r>
              <a:rPr lang="ar-SA" sz="2000" dirty="0" smtClean="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ریسک</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عدم</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اطمینان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از</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بازگشت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سرمایه،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طولانی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بودن مدت زمان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بازیافت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سرمایه­گذاری،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فقدان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اطلاعات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دقیق</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خصوص</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هزینه­ها</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منافع</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 وجود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صرفه­های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مقیاس</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وجود</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مزایای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انتشاری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سرریز</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 ناتوانی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تأمین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کلیه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نیازهای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جامعه(نظریه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شکست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بازار) 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زمینه­سازی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تحقق عدالت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برابری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اجتماعی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و</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اقتصادی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از</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طریق</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از</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دیگر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دلایل</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دخالت دولت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بخش 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است . </a:t>
            </a:r>
            <a:endParaRPr lang="en-US" sz="2000" dirty="0">
              <a:cs typeface="B Nazanin" panose="00000400000000000000" pitchFamily="2" charset="-78"/>
            </a:endParaRPr>
          </a:p>
        </p:txBody>
      </p:sp>
    </p:spTree>
    <p:extLst>
      <p:ext uri="{BB962C8B-B14F-4D97-AF65-F5344CB8AC3E}">
        <p14:creationId xmlns:p14="http://schemas.microsoft.com/office/powerpoint/2010/main" val="5365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5635" y="1324998"/>
            <a:ext cx="10935059" cy="1438855"/>
          </a:xfrm>
          <a:prstGeom prst="rect">
            <a:avLst/>
          </a:prstGeom>
        </p:spPr>
        <p:txBody>
          <a:bodyPr wrap="square">
            <a:spAutoFit/>
          </a:bodyPr>
          <a:lstStyle/>
          <a:p>
            <a:pPr algn="just" rtl="1">
              <a:lnSpc>
                <a:spcPct val="150000"/>
              </a:lnSpc>
            </a:pPr>
            <a:r>
              <a:rPr lang="fa-IR" sz="2000" dirty="0">
                <a:latin typeface="Calibri" panose="020F0502020204030204" pitchFamily="34" charset="0"/>
                <a:ea typeface="Calibri" panose="020F0502020204030204" pitchFamily="34" charset="0"/>
                <a:cs typeface="B Nazanin" panose="00000400000000000000" pitchFamily="2" charset="-78"/>
              </a:rPr>
              <a:t>نگاهی به تجارب جهانی حاکی از این است که باوجود افزایش اعتبارات بخش آموزش عالی و نیز تغییر رویکردهای مدیریتی در سطح دنیا و حرکت از سیاست های دولت رفاه به سمت نظریه</a:t>
            </a:r>
            <a:r>
              <a:rPr lang="en-US" sz="2000" dirty="0">
                <a:latin typeface="Calibri" panose="020F0502020204030204" pitchFamily="34" charset="0"/>
                <a:ea typeface="Calibri" panose="020F0502020204030204" pitchFamily="34" charset="0"/>
                <a:cs typeface="B Nazanin" panose="00000400000000000000" pitchFamily="2" charset="-78"/>
              </a:rPr>
              <a:t>­</a:t>
            </a:r>
            <a:r>
              <a:rPr lang="fa-IR" sz="2000" dirty="0">
                <a:latin typeface="Calibri" panose="020F0502020204030204" pitchFamily="34" charset="0"/>
                <a:ea typeface="Calibri" panose="020F0502020204030204" pitchFamily="34" charset="0"/>
                <a:cs typeface="B Nazanin" panose="00000400000000000000" pitchFamily="2" charset="-78"/>
              </a:rPr>
              <a:t>های مدیریت دولتی نوین، حکمرانی خوب و بازارمحوری،  همچنان دولت­ها به دلایل متعدد در تأمین منابع مالی آموزش عالی دچار نقصان </a:t>
            </a:r>
            <a:r>
              <a:rPr lang="fa-IR" sz="2000" dirty="0" smtClean="0">
                <a:latin typeface="Calibri" panose="020F0502020204030204" pitchFamily="34" charset="0"/>
                <a:ea typeface="Calibri" panose="020F0502020204030204" pitchFamily="34" charset="0"/>
                <a:cs typeface="B Nazanin" panose="00000400000000000000" pitchFamily="2" charset="-78"/>
              </a:rPr>
              <a:t>هستند.</a:t>
            </a:r>
          </a:p>
        </p:txBody>
      </p:sp>
      <p:sp>
        <p:nvSpPr>
          <p:cNvPr id="4" name="TextBox 3"/>
          <p:cNvSpPr txBox="1"/>
          <p:nvPr/>
        </p:nvSpPr>
        <p:spPr>
          <a:xfrm>
            <a:off x="8796479" y="424115"/>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6" name="Rectangle 5"/>
          <p:cNvSpPr/>
          <p:nvPr/>
        </p:nvSpPr>
        <p:spPr>
          <a:xfrm>
            <a:off x="685773" y="3264626"/>
            <a:ext cx="10935059" cy="1438855"/>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یافته </a:t>
            </a:r>
            <a:r>
              <a:rPr lang="fa-IR" sz="2000" dirty="0">
                <a:latin typeface="Calibri" panose="020F0502020204030204" pitchFamily="34" charset="0"/>
                <a:ea typeface="Calibri" panose="020F0502020204030204" pitchFamily="34" charset="0"/>
                <a:cs typeface="B Nazanin" panose="00000400000000000000" pitchFamily="2" charset="-78"/>
              </a:rPr>
              <a:t>های پژوهشی داخل و خارج از کشور ضمن تأیید این موضوع، نشان می­دهند، افزایش منابع مالی به­تنهایی راهکار اثربخشی در برطرف کردن این مشکل نبوده است؛ اما به­هرحال منافع اجتماعی و عمومی این قبیل آموزش­ها ایجاب می­کند تا دولت­ها به­منظور جلوگیری از مشکلات آینده و بهره­مندی از مزایای انتشاری آموزش نسبت به تأمین منابع مالی این بخش اقدام نمایند. </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7114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2447" y="61270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13" name="Rectangle 12"/>
          <p:cNvSpPr/>
          <p:nvPr/>
        </p:nvSpPr>
        <p:spPr>
          <a:xfrm>
            <a:off x="881760" y="2055339"/>
            <a:ext cx="10357164" cy="2362185"/>
          </a:xfrm>
          <a:prstGeom prst="rect">
            <a:avLst/>
          </a:prstGeom>
        </p:spPr>
        <p:txBody>
          <a:bodyPr wrap="square">
            <a:spAutoFit/>
          </a:bodyPr>
          <a:lstStyle/>
          <a:p>
            <a:pPr algn="just" rtl="1">
              <a:lnSpc>
                <a:spcPct val="150000"/>
              </a:lnSpc>
            </a:pPr>
            <a:r>
              <a:rPr lang="fa-IR" sz="2000" dirty="0">
                <a:latin typeface="Calibri" panose="020F0502020204030204" pitchFamily="34" charset="0"/>
                <a:ea typeface="Calibri" panose="020F0502020204030204" pitchFamily="34" charset="0"/>
                <a:cs typeface="B Nazanin" panose="00000400000000000000" pitchFamily="2" charset="-78"/>
              </a:rPr>
              <a:t>در چارچوب </a:t>
            </a:r>
            <a:r>
              <a:rPr lang="fa-IR" sz="2000" dirty="0" smtClean="0">
                <a:latin typeface="Calibri" panose="020F0502020204030204" pitchFamily="34" charset="0"/>
                <a:ea typeface="Calibri" panose="020F0502020204030204" pitchFamily="34" charset="0"/>
                <a:cs typeface="B Nazanin" panose="00000400000000000000" pitchFamily="2" charset="-78"/>
              </a:rPr>
              <a:t>اهداف </a:t>
            </a:r>
            <a:r>
              <a:rPr lang="fa-IR" sz="2000" dirty="0">
                <a:latin typeface="Calibri" panose="020F0502020204030204" pitchFamily="34" charset="0"/>
                <a:ea typeface="Calibri" panose="020F0502020204030204" pitchFamily="34" charset="0"/>
                <a:cs typeface="B Nazanin" panose="00000400000000000000" pitchFamily="2" charset="-78"/>
              </a:rPr>
              <a:t>يادشده و همچنین برای کمک به آنها، دولتها از سه طريق در </a:t>
            </a:r>
            <a:r>
              <a:rPr lang="fa-IR" sz="2000" dirty="0" smtClean="0">
                <a:latin typeface="Calibri" panose="020F0502020204030204" pitchFamily="34" charset="0"/>
                <a:ea typeface="Calibri" panose="020F0502020204030204" pitchFamily="34" charset="0"/>
                <a:cs typeface="B Nazanin" panose="00000400000000000000" pitchFamily="2" charset="-78"/>
              </a:rPr>
              <a:t>اقتصاد آموزش عالي </a:t>
            </a:r>
            <a:r>
              <a:rPr lang="fa-IR" sz="2000" dirty="0">
                <a:latin typeface="Calibri" panose="020F0502020204030204" pitchFamily="34" charset="0"/>
                <a:ea typeface="Calibri" panose="020F0502020204030204" pitchFamily="34" charset="0"/>
                <a:cs typeface="B Nazanin" panose="00000400000000000000" pitchFamily="2" charset="-78"/>
              </a:rPr>
              <a:t>دخالت ميکنند: </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marL="342900" indent="-342900" algn="just" rtl="1">
              <a:lnSpc>
                <a:spcPct val="150000"/>
              </a:lnSpc>
              <a:buFont typeface="Courier New" panose="02070309020205020404" pitchFamily="49" charset="0"/>
              <a:buChar char="o"/>
            </a:pPr>
            <a:r>
              <a:rPr lang="fa-IR" sz="2000" dirty="0" smtClean="0">
                <a:latin typeface="Calibri" panose="020F0502020204030204" pitchFamily="34" charset="0"/>
                <a:ea typeface="Calibri" panose="020F0502020204030204" pitchFamily="34" charset="0"/>
                <a:cs typeface="B Nazanin" panose="00000400000000000000" pitchFamily="2" charset="-78"/>
              </a:rPr>
              <a:t> تعیین </a:t>
            </a:r>
            <a:r>
              <a:rPr lang="fa-IR" sz="2000" dirty="0">
                <a:latin typeface="Calibri" panose="020F0502020204030204" pitchFamily="34" charset="0"/>
                <a:ea typeface="Calibri" panose="020F0502020204030204" pitchFamily="34" charset="0"/>
                <a:cs typeface="B Nazanin" panose="00000400000000000000" pitchFamily="2" charset="-78"/>
              </a:rPr>
              <a:t>شرايط چارچوب </a:t>
            </a:r>
            <a:r>
              <a:rPr lang="fa-IR" sz="2000" dirty="0" smtClean="0">
                <a:latin typeface="Calibri" panose="020F0502020204030204" pitchFamily="34" charset="0"/>
                <a:ea typeface="Calibri" panose="020F0502020204030204" pitchFamily="34" charset="0"/>
                <a:cs typeface="B Nazanin" panose="00000400000000000000" pitchFamily="2" charset="-78"/>
              </a:rPr>
              <a:t>(تدوين </a:t>
            </a:r>
            <a:r>
              <a:rPr lang="fa-IR" sz="2000" dirty="0">
                <a:latin typeface="Calibri" panose="020F0502020204030204" pitchFamily="34" charset="0"/>
                <a:ea typeface="Calibri" panose="020F0502020204030204" pitchFamily="34" charset="0"/>
                <a:cs typeface="B Nazanin" panose="00000400000000000000" pitchFamily="2" charset="-78"/>
              </a:rPr>
              <a:t>و تصويب قوانین، مقررات، راهبردها و </a:t>
            </a:r>
            <a:r>
              <a:rPr lang="fa-IR" sz="2000" dirty="0" smtClean="0">
                <a:latin typeface="Calibri" panose="020F0502020204030204" pitchFamily="34" charset="0"/>
                <a:ea typeface="Calibri" panose="020F0502020204030204" pitchFamily="34" charset="0"/>
                <a:cs typeface="B Nazanin" panose="00000400000000000000" pitchFamily="2" charset="-78"/>
              </a:rPr>
              <a:t>سیاستها)</a:t>
            </a:r>
          </a:p>
          <a:p>
            <a:pPr marL="342900" indent="-342900" algn="just" rtl="1">
              <a:lnSpc>
                <a:spcPct val="150000"/>
              </a:lnSpc>
              <a:buFont typeface="Courier New" panose="02070309020205020404" pitchFamily="49" charset="0"/>
              <a:buChar char="o"/>
            </a:pPr>
            <a:r>
              <a:rPr lang="fa-IR" sz="2000" dirty="0" smtClean="0">
                <a:latin typeface="Calibri" panose="020F0502020204030204" pitchFamily="34" charset="0"/>
                <a:ea typeface="Calibri" panose="020F0502020204030204" pitchFamily="34" charset="0"/>
                <a:cs typeface="B Nazanin" panose="00000400000000000000" pitchFamily="2" charset="-78"/>
              </a:rPr>
              <a:t> فراهمسازی </a:t>
            </a:r>
            <a:r>
              <a:rPr lang="fa-IR" sz="2000" dirty="0">
                <a:latin typeface="Calibri" panose="020F0502020204030204" pitchFamily="34" charset="0"/>
                <a:ea typeface="Calibri" panose="020F0502020204030204" pitchFamily="34" charset="0"/>
                <a:cs typeface="B Nazanin" panose="00000400000000000000" pitchFamily="2" charset="-78"/>
              </a:rPr>
              <a:t>زيرساختهای فیزيکي مناسب برای عرضه خدمات آموزش عالي که با تأسیس دانشگاهها و مؤسسات آموزش عالي عمومي، عملي </a:t>
            </a:r>
            <a:r>
              <a:rPr lang="fa-IR" sz="2000" dirty="0" smtClean="0">
                <a:latin typeface="Calibri" panose="020F0502020204030204" pitchFamily="34" charset="0"/>
                <a:ea typeface="Calibri" panose="020F0502020204030204" pitchFamily="34" charset="0"/>
                <a:cs typeface="B Nazanin" panose="00000400000000000000" pitchFamily="2" charset="-78"/>
              </a:rPr>
              <a:t>ميشود</a:t>
            </a:r>
            <a:r>
              <a:rPr lang="fa-IR" sz="2000" dirty="0">
                <a:latin typeface="Calibri" panose="020F0502020204030204" pitchFamily="34" charset="0"/>
                <a:ea typeface="Calibri" panose="020F0502020204030204" pitchFamily="34" charset="0"/>
                <a:cs typeface="B Nazanin" panose="00000400000000000000" pitchFamily="2" charset="-78"/>
              </a:rPr>
              <a:t>.</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marL="342900" indent="-342900" algn="just" rtl="1">
              <a:lnSpc>
                <a:spcPct val="150000"/>
              </a:lnSpc>
              <a:buFont typeface="Courier New" panose="02070309020205020404" pitchFamily="49" charset="0"/>
              <a:buChar char="o"/>
            </a:pPr>
            <a:r>
              <a:rPr lang="fa-IR" sz="2000" dirty="0" smtClean="0">
                <a:latin typeface="Calibri" panose="020F0502020204030204" pitchFamily="34" charset="0"/>
                <a:ea typeface="Calibri" panose="020F0502020204030204" pitchFamily="34" charset="0"/>
                <a:cs typeface="B Nazanin" panose="00000400000000000000" pitchFamily="2" charset="-78"/>
              </a:rPr>
              <a:t>تأمین </a:t>
            </a:r>
            <a:r>
              <a:rPr lang="fa-IR" sz="2000" dirty="0">
                <a:latin typeface="Calibri" panose="020F0502020204030204" pitchFamily="34" charset="0"/>
                <a:ea typeface="Calibri" panose="020F0502020204030204" pitchFamily="34" charset="0"/>
                <a:cs typeface="B Nazanin" panose="00000400000000000000" pitchFamily="2" charset="-78"/>
              </a:rPr>
              <a:t>بخشي از نیازهای مالي آموزش عالي که با تدوين سیاستهای مناسب و طراحي سازوکارهای مطلوب صورت </a:t>
            </a:r>
            <a:r>
              <a:rPr lang="fa-IR" sz="2000" dirty="0" smtClean="0">
                <a:latin typeface="Calibri" panose="020F0502020204030204" pitchFamily="34" charset="0"/>
                <a:ea typeface="Calibri" panose="020F0502020204030204" pitchFamily="34" charset="0"/>
                <a:cs typeface="B Nazanin" panose="00000400000000000000" pitchFamily="2" charset="-78"/>
              </a:rPr>
              <a:t>ميپذيرد</a:t>
            </a:r>
            <a:r>
              <a:rPr lang="fa-IR" sz="2000" dirty="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551142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ctrTitle"/>
          </p:nvPr>
        </p:nvSpPr>
        <p:spPr>
          <a:xfrm>
            <a:off x="4222011" y="2744427"/>
            <a:ext cx="3360549" cy="396999"/>
          </a:xfrm>
        </p:spPr>
        <p:txBody>
          <a:bodyPr>
            <a:normAutofit/>
          </a:bodyPr>
          <a:lstStyle/>
          <a:p>
            <a:pPr rtl="1"/>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Tree>
    <p:extLst>
      <p:ext uri="{BB962C8B-B14F-4D97-AF65-F5344CB8AC3E}">
        <p14:creationId xmlns:p14="http://schemas.microsoft.com/office/powerpoint/2010/main" val="378060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965336" y="525102"/>
            <a:ext cx="3360549" cy="396999"/>
          </a:xfrm>
        </p:spPr>
        <p:txBody>
          <a:bodyPr>
            <a:normAutofit/>
          </a:body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99589" y="2387966"/>
            <a:ext cx="10900371" cy="2068259"/>
          </a:xfrm>
          <a:prstGeom prst="rect">
            <a:avLst/>
          </a:prstGeom>
        </p:spPr>
        <p:txBody>
          <a:bodyPr wrap="square">
            <a:spAutoFit/>
          </a:bodyPr>
          <a:lstStyle/>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تامین </a:t>
            </a:r>
            <a:r>
              <a:rPr lang="ar-SA" sz="2000" dirty="0">
                <a:latin typeface="B Zar" panose="00000400000000000000" pitchFamily="2" charset="-78"/>
                <a:ea typeface="Calibri" panose="020F0502020204030204" pitchFamily="34" charset="0"/>
                <a:cs typeface="B Nazanin" panose="00000400000000000000" pitchFamily="2" charset="-78"/>
              </a:rPr>
              <a:t>منابع مالی دانشگاه ها و موسسات آموزش عالی بر اساس مذاکره و چانه </a:t>
            </a:r>
            <a:r>
              <a:rPr lang="ar-SA" sz="2000" dirty="0" smtClean="0">
                <a:latin typeface="B Zar" panose="00000400000000000000" pitchFamily="2" charset="-78"/>
                <a:ea typeface="Calibri" panose="020F0502020204030204" pitchFamily="34" charset="0"/>
                <a:cs typeface="B Nazanin" panose="00000400000000000000" pitchFamily="2" charset="-78"/>
              </a:rPr>
              <a:t>زنی</a:t>
            </a:r>
            <a:endParaRPr lang="en-US" sz="2000" dirty="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تامین </a:t>
            </a:r>
            <a:r>
              <a:rPr lang="ar-SA" sz="2000" dirty="0">
                <a:latin typeface="B Zar" panose="00000400000000000000" pitchFamily="2" charset="-78"/>
                <a:ea typeface="Calibri" panose="020F0502020204030204" pitchFamily="34" charset="0"/>
                <a:cs typeface="B Nazanin" panose="00000400000000000000" pitchFamily="2" charset="-78"/>
              </a:rPr>
              <a:t>منابع مالی دانشگاه ها و موسسات آموزش عالی بر اساس فرمولی از </a:t>
            </a:r>
            <a:r>
              <a:rPr lang="ar-SA" sz="2000" dirty="0" smtClean="0">
                <a:latin typeface="B Zar" panose="00000400000000000000" pitchFamily="2" charset="-78"/>
                <a:ea typeface="Calibri" panose="020F0502020204030204" pitchFamily="34" charset="0"/>
                <a:cs typeface="B Nazanin" panose="00000400000000000000" pitchFamily="2" charset="-78"/>
              </a:rPr>
              <a:t>نهاده ها</a:t>
            </a: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تامین منابع مالی دانشگاه ها و موسسات آموزش عالی بر اساس هزینه سرانه دانشجو</a:t>
            </a: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تامین منابع مالی دانشگاه ها و موسسات آموزش عالی بر اساس عملکرد عمومی آن ها</a:t>
            </a: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پیش خرید خدمات و محصولات دانشگاه ها و موسسات آموزش عالی توسط دولت</a:t>
            </a:r>
            <a:endParaRPr lang="en-US"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سفارش خدمت و محصول به دانشگاه ها و موسسات آموزش عالی</a:t>
            </a:r>
            <a:endParaRPr lang="en-US" sz="2000" dirty="0" smtClean="0">
              <a:latin typeface="B Zar" panose="00000400000000000000" pitchFamily="2" charset="-78"/>
              <a:ea typeface="Calibri" panose="020F0502020204030204" pitchFamily="34" charset="0"/>
              <a:cs typeface="B Nazanin" panose="00000400000000000000" pitchFamily="2" charset="-78"/>
            </a:endParaRPr>
          </a:p>
        </p:txBody>
      </p:sp>
      <p:sp>
        <p:nvSpPr>
          <p:cNvPr id="4" name="Rectangle 3"/>
          <p:cNvSpPr/>
          <p:nvPr/>
        </p:nvSpPr>
        <p:spPr>
          <a:xfrm>
            <a:off x="289711" y="1057569"/>
            <a:ext cx="10918479" cy="1080296"/>
          </a:xfrm>
          <a:prstGeom prst="rect">
            <a:avLst/>
          </a:prstGeom>
        </p:spPr>
        <p:txBody>
          <a:bodyPr wrap="square">
            <a:spAutoFit/>
          </a:bodyPr>
          <a:lstStyle/>
          <a:p>
            <a:pPr algn="r" rtl="1">
              <a:lnSpc>
                <a:spcPct val="107000"/>
              </a:lnSpc>
              <a:spcAft>
                <a:spcPts val="0"/>
              </a:spcAft>
            </a:pPr>
            <a:r>
              <a:rPr lang="ar-SA" sz="2000" dirty="0">
                <a:latin typeface="B Zar" panose="00000400000000000000" pitchFamily="2" charset="-78"/>
                <a:ea typeface="Calibri" panose="020F0502020204030204" pitchFamily="34" charset="0"/>
                <a:cs typeface="B Nazanin" panose="00000400000000000000" pitchFamily="2" charset="-78"/>
              </a:rPr>
              <a:t>در دنیا دولت ها با دو رویکرد عرضه و تقاضا به آموزش عالی یارانه</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کمک مالی</a:t>
            </a:r>
            <a:r>
              <a:rPr lang="en-US" sz="2000" dirty="0">
                <a:latin typeface="B Zar" panose="00000400000000000000" pitchFamily="2" charset="-78"/>
                <a:ea typeface="Calibri" panose="020F0502020204030204" pitchFamily="34" charset="0"/>
                <a:cs typeface="B Nazanin" panose="00000400000000000000" pitchFamily="2" charset="-78"/>
              </a:rPr>
              <a:t> ( </a:t>
            </a:r>
            <a:r>
              <a:rPr lang="ar-SA" sz="2000" dirty="0">
                <a:latin typeface="B Zar" panose="00000400000000000000" pitchFamily="2" charset="-78"/>
                <a:ea typeface="Calibri" panose="020F0502020204030204" pitchFamily="34" charset="0"/>
                <a:cs typeface="B Nazanin" panose="00000400000000000000" pitchFamily="2" charset="-78"/>
              </a:rPr>
              <a:t>پرداخت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en-US" sz="2000" dirty="0" smtClean="0">
                <a:latin typeface="B Zar" panose="00000400000000000000" pitchFamily="2" charset="-78"/>
                <a:ea typeface="Calibri" panose="020F0502020204030204" pitchFamily="34" charset="0"/>
                <a:cs typeface="B Nazanin" panose="00000400000000000000" pitchFamily="2" charset="-78"/>
              </a:rPr>
              <a:t> </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0"/>
              </a:spcAft>
            </a:pPr>
            <a:r>
              <a:rPr lang="ar-SA" sz="2000" dirty="0" smtClean="0">
                <a:latin typeface="B Zar" panose="00000400000000000000" pitchFamily="2" charset="-78"/>
                <a:ea typeface="Calibri" panose="020F0502020204030204" pitchFamily="34" charset="0"/>
                <a:cs typeface="B Nazanin" panose="00000400000000000000" pitchFamily="2" charset="-78"/>
              </a:rPr>
              <a:t>در</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رویکرد </a:t>
            </a:r>
            <a:r>
              <a:rPr lang="ar-SA" sz="2000" dirty="0">
                <a:latin typeface="B Zar" panose="00000400000000000000" pitchFamily="2" charset="-78"/>
                <a:ea typeface="Calibri" panose="020F0502020204030204" pitchFamily="34" charset="0"/>
                <a:cs typeface="B Nazanin" panose="00000400000000000000" pitchFamily="2" charset="-78"/>
              </a:rPr>
              <a:t>عرضه</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a:latin typeface="B Zar" panose="00000400000000000000" pitchFamily="2" charset="-78"/>
                <a:ea typeface="Calibri" panose="020F0502020204030204" pitchFamily="34" charset="0"/>
                <a:cs typeface="B Nazanin" panose="00000400000000000000" pitchFamily="2" charset="-78"/>
              </a:rPr>
              <a:t>6</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سازوکار، در رویکرد تقاضا</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a:latin typeface="B Zar" panose="00000400000000000000" pitchFamily="2" charset="-78"/>
                <a:ea typeface="Calibri" panose="020F0502020204030204" pitchFamily="34" charset="0"/>
                <a:cs typeface="B Nazanin" panose="00000400000000000000" pitchFamily="2" charset="-78"/>
              </a:rPr>
              <a:t>4</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سازوکار و درمجموع</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a:latin typeface="B Zar" panose="00000400000000000000" pitchFamily="2" charset="-78"/>
                <a:ea typeface="Calibri" panose="020F0502020204030204" pitchFamily="34" charset="0"/>
                <a:cs typeface="B Nazanin" panose="00000400000000000000" pitchFamily="2" charset="-78"/>
              </a:rPr>
              <a:t>10</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سازوکار عمده برای تامین منابع </a:t>
            </a:r>
            <a:r>
              <a:rPr lang="ar-SA" sz="2000" dirty="0" smtClean="0">
                <a:latin typeface="B Zar" panose="00000400000000000000" pitchFamily="2" charset="-78"/>
                <a:ea typeface="Calibri" panose="020F0502020204030204" pitchFamily="34" charset="0"/>
                <a:cs typeface="B Nazanin" panose="00000400000000000000" pitchFamily="2" charset="-78"/>
              </a:rPr>
              <a:t>مالی</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به </a:t>
            </a:r>
            <a:r>
              <a:rPr lang="ar-SA" sz="2000" dirty="0">
                <a:latin typeface="B Zar" panose="00000400000000000000" pitchFamily="2" charset="-78"/>
                <a:ea typeface="Calibri" panose="020F0502020204030204" pitchFamily="34" charset="0"/>
                <a:cs typeface="B Nazanin" panose="00000400000000000000" pitchFamily="2" charset="-78"/>
              </a:rPr>
              <a:t>آموزش عالی وجود دارد که عبارت اند از</a:t>
            </a:r>
            <a:r>
              <a:rPr lang="en-US" sz="2000" dirty="0">
                <a:latin typeface="B Zar" panose="00000400000000000000" pitchFamily="2" charset="-78"/>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p:cNvSpPr/>
          <p:nvPr/>
        </p:nvSpPr>
        <p:spPr>
          <a:xfrm>
            <a:off x="99588" y="4708925"/>
            <a:ext cx="10900371" cy="1409617"/>
          </a:xfrm>
          <a:prstGeom prst="rect">
            <a:avLst/>
          </a:prstGeom>
        </p:spPr>
        <p:txBody>
          <a:bodyPr wrap="square">
            <a:spAutoFit/>
          </a:bodyPr>
          <a:lstStyle/>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پرداخت </a:t>
            </a:r>
            <a:r>
              <a:rPr lang="ar-SA" sz="2000" dirty="0">
                <a:latin typeface="B Zar" panose="00000400000000000000" pitchFamily="2" charset="-78"/>
                <a:ea typeface="Calibri" panose="020F0502020204030204" pitchFamily="34" charset="0"/>
                <a:cs typeface="B Nazanin" panose="00000400000000000000" pitchFamily="2" charset="-78"/>
              </a:rPr>
              <a:t>کوپن به دانشجویان برای ثبت نام در دانشگاه ها و موسسات آموزش </a:t>
            </a:r>
            <a:r>
              <a:rPr lang="ar-SA" sz="2000" dirty="0" smtClean="0">
                <a:latin typeface="B Zar" panose="00000400000000000000" pitchFamily="2" charset="-78"/>
                <a:ea typeface="Calibri" panose="020F0502020204030204" pitchFamily="34" charset="0"/>
                <a:cs typeface="B Nazanin" panose="00000400000000000000" pitchFamily="2" charset="-78"/>
              </a:rPr>
              <a:t>عالی</a:t>
            </a:r>
            <a:endParaRPr lang="en-US" sz="2000" dirty="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کمک </a:t>
            </a:r>
            <a:r>
              <a:rPr lang="ar-SA" sz="2000" dirty="0">
                <a:latin typeface="B Zar" panose="00000400000000000000" pitchFamily="2" charset="-78"/>
                <a:ea typeface="Calibri" panose="020F0502020204030204" pitchFamily="34" charset="0"/>
                <a:cs typeface="B Nazanin" panose="00000400000000000000" pitchFamily="2" charset="-78"/>
              </a:rPr>
              <a:t>بلاعوض مستقیم و اعطای بورس تحصیلی به </a:t>
            </a:r>
            <a:r>
              <a:rPr lang="ar-SA" sz="2000" dirty="0" smtClean="0">
                <a:latin typeface="B Zar" panose="00000400000000000000" pitchFamily="2" charset="-78"/>
                <a:ea typeface="Calibri" panose="020F0502020204030204" pitchFamily="34" charset="0"/>
                <a:cs typeface="B Nazanin" panose="00000400000000000000" pitchFamily="2" charset="-78"/>
              </a:rPr>
              <a:t>دانشجویان</a:t>
            </a:r>
            <a:endParaRPr lang="en-US" sz="2000" dirty="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معافیت </a:t>
            </a:r>
            <a:r>
              <a:rPr lang="ar-SA" sz="2000" dirty="0">
                <a:latin typeface="B Zar" panose="00000400000000000000" pitchFamily="2" charset="-78"/>
                <a:ea typeface="Calibri" panose="020F0502020204030204" pitchFamily="34" charset="0"/>
                <a:cs typeface="B Nazanin" panose="00000400000000000000" pitchFamily="2" charset="-78"/>
              </a:rPr>
              <a:t>مالیاتی پرداخت کنندگان </a:t>
            </a:r>
            <a:r>
              <a:rPr lang="ar-SA" sz="2000" dirty="0" smtClean="0">
                <a:latin typeface="B Zar" panose="00000400000000000000" pitchFamily="2" charset="-78"/>
                <a:ea typeface="Calibri" panose="020F0502020204030204" pitchFamily="34" charset="0"/>
                <a:cs typeface="B Nazanin" panose="00000400000000000000" pitchFamily="2" charset="-78"/>
              </a:rPr>
              <a:t>شهریه</a:t>
            </a:r>
            <a:endParaRPr lang="en-US" sz="2000" dirty="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پرداخت </a:t>
            </a:r>
            <a:r>
              <a:rPr lang="ar-SA" sz="2000" dirty="0">
                <a:latin typeface="B Zar" panose="00000400000000000000" pitchFamily="2" charset="-78"/>
                <a:ea typeface="Calibri" panose="020F0502020204030204" pitchFamily="34" charset="0"/>
                <a:cs typeface="B Nazanin" panose="00000400000000000000" pitchFamily="2" charset="-78"/>
              </a:rPr>
              <a:t>وام با بازپرداخت مشروط بر کسب درآمد</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6955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751439" y="1960515"/>
            <a:ext cx="10121774" cy="421654"/>
          </a:xfrm>
          <a:prstGeom prst="rect">
            <a:avLst/>
          </a:prstGeom>
        </p:spPr>
        <p:txBody>
          <a:bodyPr wrap="square">
            <a:spAutoFit/>
          </a:bodyPr>
          <a:lstStyle/>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تامین </a:t>
            </a:r>
            <a:r>
              <a:rPr lang="ar-SA" sz="2000" dirty="0">
                <a:latin typeface="B Zar" panose="00000400000000000000" pitchFamily="2" charset="-78"/>
                <a:ea typeface="Calibri" panose="020F0502020204030204" pitchFamily="34" charset="0"/>
                <a:cs typeface="B Nazanin" panose="00000400000000000000" pitchFamily="2" charset="-78"/>
              </a:rPr>
              <a:t>مالی موسسات آموزش عالی بر اساس سطح واقعی شاخص های مربوط به نهاده </a:t>
            </a:r>
            <a:r>
              <a:rPr lang="ar-SA" sz="2000" dirty="0" smtClean="0">
                <a:latin typeface="B Zar" panose="00000400000000000000" pitchFamily="2" charset="-78"/>
                <a:ea typeface="Calibri" panose="020F0502020204030204" pitchFamily="34" charset="0"/>
                <a:cs typeface="B Nazanin" panose="00000400000000000000" pitchFamily="2" charset="-78"/>
              </a:rPr>
              <a:t>ها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صورت می گیرد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3" name="Rectangle 2"/>
          <p:cNvSpPr/>
          <p:nvPr/>
        </p:nvSpPr>
        <p:spPr>
          <a:xfrm>
            <a:off x="1032095" y="2466697"/>
            <a:ext cx="9841118" cy="750975"/>
          </a:xfrm>
          <a:prstGeom prst="rect">
            <a:avLst/>
          </a:prstGeom>
        </p:spPr>
        <p:txBody>
          <a:bodyPr wrap="square">
            <a:spAutoFit/>
          </a:bodyPr>
          <a:lstStyle/>
          <a:p>
            <a:pPr algn="just"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سطح </a:t>
            </a:r>
            <a:r>
              <a:rPr lang="ar-SA" sz="2000" dirty="0">
                <a:latin typeface="B Zar" panose="00000400000000000000" pitchFamily="2" charset="-78"/>
                <a:ea typeface="Calibri" panose="020F0502020204030204" pitchFamily="34" charset="0"/>
                <a:cs typeface="B Nazanin" panose="00000400000000000000" pitchFamily="2" charset="-78"/>
              </a:rPr>
              <a:t>خواسته </a:t>
            </a:r>
            <a:r>
              <a:rPr lang="ar-SA" sz="2000" dirty="0" smtClean="0">
                <a:latin typeface="B Zar" panose="00000400000000000000" pitchFamily="2" charset="-78"/>
                <a:ea typeface="Calibri" panose="020F0502020204030204" pitchFamily="34" charset="0"/>
                <a:cs typeface="B Nazanin" panose="00000400000000000000" pitchFamily="2" charset="-78"/>
              </a:rPr>
              <a:t>شده</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smtClean="0">
                <a:latin typeface="B Zar" panose="00000400000000000000" pitchFamily="2" charset="-78"/>
                <a:ea typeface="Calibri" panose="020F0502020204030204" pitchFamily="34" charset="0"/>
                <a:cs typeface="B Nazanin" panose="00000400000000000000" pitchFamily="2" charset="-78"/>
              </a:rPr>
              <a:t>)</a:t>
            </a:r>
            <a:r>
              <a:rPr lang="ar-SA" sz="2000" dirty="0">
                <a:latin typeface="B Zar" panose="00000400000000000000" pitchFamily="2" charset="-78"/>
                <a:ea typeface="Calibri" panose="020F0502020204030204" pitchFamily="34" charset="0"/>
                <a:cs typeface="B Nazanin" panose="00000400000000000000" pitchFamily="2" charset="-78"/>
              </a:rPr>
              <a:t>برنامه ریزی </a:t>
            </a:r>
            <a:r>
              <a:rPr lang="ar-SA" sz="2000" dirty="0" smtClean="0">
                <a:latin typeface="B Zar" panose="00000400000000000000" pitchFamily="2" charset="-78"/>
                <a:ea typeface="Calibri" panose="020F0502020204030204" pitchFamily="34" charset="0"/>
                <a:cs typeface="B Nazanin" panose="00000400000000000000" pitchFamily="2" charset="-78"/>
              </a:rPr>
              <a:t>شده</a:t>
            </a:r>
            <a:r>
              <a:rPr lang="en-US" sz="2000" dirty="0" smtClean="0">
                <a:latin typeface="B Zar" panose="00000400000000000000" pitchFamily="2" charset="-78"/>
                <a:ea typeface="Calibri" panose="020F0502020204030204" pitchFamily="34" charset="0"/>
                <a:cs typeface="B Nazanin" panose="00000400000000000000" pitchFamily="2" charset="-78"/>
              </a:rPr>
              <a:t>(</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شاخص </a:t>
            </a:r>
            <a:r>
              <a:rPr lang="ar-SA" sz="2000" dirty="0">
                <a:latin typeface="B Zar" panose="00000400000000000000" pitchFamily="2" charset="-78"/>
                <a:ea typeface="Calibri" panose="020F0502020204030204" pitchFamily="34" charset="0"/>
                <a:cs typeface="B Nazanin" panose="00000400000000000000" pitchFamily="2" charset="-78"/>
              </a:rPr>
              <a:t>های مربوط به نهاده ها ملاک بوده </a:t>
            </a:r>
            <a:r>
              <a:rPr lang="ar-SA" sz="2000" dirty="0" smtClean="0">
                <a:latin typeface="B Zar" panose="00000400000000000000" pitchFamily="2" charset="-78"/>
                <a:ea typeface="Calibri" panose="020F0502020204030204" pitchFamily="34" charset="0"/>
                <a:cs typeface="B Nazanin" panose="00000400000000000000" pitchFamily="2" charset="-78"/>
              </a:rPr>
              <a:t>است</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ar-SA"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در روش های برنامه ریزی شده، کشورها بر اساس برنامه ها و اهداف خاص از پیش تعیین شده نهاده های موسسات آموزش عالی را تامین مالی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5" name="Rectangle 4"/>
          <p:cNvSpPr/>
          <p:nvPr/>
        </p:nvSpPr>
        <p:spPr>
          <a:xfrm>
            <a:off x="832920" y="3302200"/>
            <a:ext cx="10040294" cy="2068259"/>
          </a:xfrm>
          <a:prstGeom prst="rect">
            <a:avLst/>
          </a:prstGeom>
        </p:spPr>
        <p:txBody>
          <a:bodyPr wrap="square">
            <a:spAutoFit/>
          </a:bodyPr>
          <a:lstStyle/>
          <a:p>
            <a:pPr algn="r" rtl="1">
              <a:lnSpc>
                <a:spcPct val="107000"/>
              </a:lnSpc>
            </a:pPr>
            <a:r>
              <a:rPr lang="fa-IR" sz="2000" dirty="0" smtClean="0">
                <a:latin typeface="B Zar" panose="00000400000000000000" pitchFamily="2" charset="-78"/>
                <a:ea typeface="Calibri" panose="020F0502020204030204" pitchFamily="34" charset="0"/>
                <a:cs typeface="B Nazanin" panose="00000400000000000000" pitchFamily="2" charset="-78"/>
              </a:rPr>
              <a:t>در برخی کشورها شاخص های عملکردی ملاک توزیع اعتبار هستند:</a:t>
            </a: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معیارهای عملکردی</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منعکس </a:t>
            </a:r>
            <a:r>
              <a:rPr lang="ar-SA" sz="2000" dirty="0">
                <a:latin typeface="B Zar" panose="00000400000000000000" pitchFamily="2" charset="-78"/>
                <a:ea typeface="Calibri" panose="020F0502020204030204" pitchFamily="34" charset="0"/>
                <a:cs typeface="B Nazanin" panose="00000400000000000000" pitchFamily="2" charset="-78"/>
              </a:rPr>
              <a:t>کننده اهداف ملی </a:t>
            </a:r>
            <a:r>
              <a:rPr lang="ar-SA" sz="2000" dirty="0" smtClean="0">
                <a:latin typeface="B Zar" panose="00000400000000000000" pitchFamily="2" charset="-78"/>
                <a:ea typeface="Calibri" panose="020F0502020204030204" pitchFamily="34" charset="0"/>
                <a:cs typeface="B Nazanin" panose="00000400000000000000" pitchFamily="2" charset="-78"/>
              </a:rPr>
              <a:t>هستند</a:t>
            </a:r>
            <a:r>
              <a:rPr lang="en-US" sz="2000" dirty="0" smtClean="0">
                <a:latin typeface="B Zar" panose="00000400000000000000" pitchFamily="2" charset="-78"/>
                <a:ea typeface="Calibri" panose="020F0502020204030204" pitchFamily="34" charset="0"/>
                <a:cs typeface="B Nazanin" panose="00000400000000000000" pitchFamily="2" charset="-78"/>
              </a:rPr>
              <a:t>(</a:t>
            </a:r>
            <a:r>
              <a:rPr lang="fa-IR" sz="2000" dirty="0" smtClean="0">
                <a:latin typeface="B Zar" panose="00000400000000000000" pitchFamily="2" charset="-78"/>
                <a:ea typeface="Calibri" panose="020F0502020204030204" pitchFamily="34" charset="0"/>
                <a:cs typeface="B Nazanin" panose="00000400000000000000" pitchFamily="2" charset="-78"/>
              </a:rPr>
              <a:t> </a:t>
            </a: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معیارهای </a:t>
            </a:r>
            <a:r>
              <a:rPr lang="ar-SA" sz="2000" dirty="0">
                <a:latin typeface="B Zar" panose="00000400000000000000" pitchFamily="2" charset="-78"/>
                <a:ea typeface="Calibri" panose="020F0502020204030204" pitchFamily="34" charset="0"/>
                <a:cs typeface="B Nazanin" panose="00000400000000000000" pitchFamily="2" charset="-78"/>
              </a:rPr>
              <a:t>عملکردی معمولا با توافق دولت و مسئولان دانشگاه تعیین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بعضی ازکشورها عملکرد موسسه بر اساس عملکرد دانشجو ارزشیابی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fa-IR" sz="2000" dirty="0" smtClean="0">
                <a:latin typeface="B Zar" panose="00000400000000000000" pitchFamily="2" charset="-78"/>
                <a:ea typeface="Calibri" panose="020F0502020204030204" pitchFamily="34" charset="0"/>
                <a:cs typeface="B Nazanin" panose="00000400000000000000" pitchFamily="2" charset="-78"/>
              </a:rPr>
              <a:t> از دیگر </a:t>
            </a:r>
            <a:r>
              <a:rPr lang="ar-SA" sz="2000" dirty="0" smtClean="0">
                <a:latin typeface="B Zar" panose="00000400000000000000" pitchFamily="2" charset="-78"/>
                <a:ea typeface="Calibri" panose="020F0502020204030204" pitchFamily="34" charset="0"/>
                <a:cs typeface="B Nazanin" panose="00000400000000000000" pitchFamily="2" charset="-78"/>
              </a:rPr>
              <a:t>معیارهای عملکردی</a:t>
            </a:r>
            <a:r>
              <a:rPr lang="fa-IR" sz="2000" dirty="0" smtClean="0">
                <a:latin typeface="B Zar" panose="00000400000000000000" pitchFamily="2" charset="-78"/>
                <a:ea typeface="Calibri" panose="020F0502020204030204" pitchFamily="34" charset="0"/>
                <a:cs typeface="B Nazanin" panose="00000400000000000000" pitchFamily="2" charset="-78"/>
              </a:rPr>
              <a:t> می توان به </a:t>
            </a:r>
            <a:r>
              <a:rPr lang="ar-SA" sz="2000" dirty="0" smtClean="0">
                <a:latin typeface="B Zar" panose="00000400000000000000" pitchFamily="2" charset="-78"/>
                <a:ea typeface="Calibri" panose="020F0502020204030204" pitchFamily="34" charset="0"/>
                <a:cs typeface="B Nazanin" panose="00000400000000000000" pitchFamily="2" charset="-78"/>
              </a:rPr>
              <a:t>افزایش تعداد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دانش </a:t>
            </a:r>
            <a:r>
              <a:rPr lang="ar-SA" sz="2000" dirty="0">
                <a:latin typeface="B Zar" panose="00000400000000000000" pitchFamily="2" charset="-78"/>
                <a:ea typeface="Calibri" panose="020F0502020204030204" pitchFamily="34" charset="0"/>
                <a:cs typeface="B Nazanin" panose="00000400000000000000" pitchFamily="2" charset="-78"/>
              </a:rPr>
              <a:t>آموختگان </a:t>
            </a:r>
            <a:r>
              <a:rPr lang="ar-SA" sz="2000" dirty="0" smtClean="0">
                <a:latin typeface="B Zar" panose="00000400000000000000" pitchFamily="2" charset="-78"/>
                <a:ea typeface="Calibri" panose="020F0502020204030204" pitchFamily="34" charset="0"/>
                <a:cs typeface="B Nazanin" panose="00000400000000000000" pitchFamily="2" charset="-78"/>
              </a:rPr>
              <a:t>دانشگاه</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افزایش </a:t>
            </a:r>
            <a:r>
              <a:rPr lang="ar-SA" sz="2000" dirty="0">
                <a:latin typeface="B Zar" panose="00000400000000000000" pitchFamily="2" charset="-78"/>
                <a:ea typeface="Calibri" panose="020F0502020204030204" pitchFamily="34" charset="0"/>
                <a:cs typeface="B Nazanin" panose="00000400000000000000" pitchFamily="2" charset="-78"/>
              </a:rPr>
              <a:t>اختراعات </a:t>
            </a:r>
            <a:r>
              <a:rPr lang="ar-SA" sz="2000" dirty="0" smtClean="0">
                <a:latin typeface="B Zar" panose="00000400000000000000" pitchFamily="2" charset="-78"/>
                <a:ea typeface="Calibri" panose="020F0502020204030204" pitchFamily="34" charset="0"/>
                <a:cs typeface="B Nazanin" panose="00000400000000000000" pitchFamily="2" charset="-78"/>
              </a:rPr>
              <a:t>دانشگاه</a:t>
            </a:r>
            <a:r>
              <a:rPr lang="fa-IR" sz="2000" dirty="0" smtClean="0">
                <a:latin typeface="B Zar" panose="00000400000000000000" pitchFamily="2" charset="-78"/>
                <a:ea typeface="Calibri" panose="020F0502020204030204" pitchFamily="34" charset="0"/>
                <a:cs typeface="B Nazanin" panose="00000400000000000000" pitchFamily="2" charset="-78"/>
              </a:rPr>
              <a:t> حمایت از </a:t>
            </a:r>
            <a:r>
              <a:rPr lang="ar-SA" sz="2000" dirty="0" smtClean="0">
                <a:latin typeface="B Zar" panose="00000400000000000000" pitchFamily="2" charset="-78"/>
                <a:ea typeface="Calibri" panose="020F0502020204030204" pitchFamily="34" charset="0"/>
                <a:cs typeface="B Nazanin" panose="00000400000000000000" pitchFamily="2" charset="-78"/>
              </a:rPr>
              <a:t>دانشجویان </a:t>
            </a:r>
            <a:r>
              <a:rPr lang="ar-SA" sz="2000" dirty="0">
                <a:latin typeface="B Zar" panose="00000400000000000000" pitchFamily="2" charset="-78"/>
                <a:ea typeface="Calibri" panose="020F0502020204030204" pitchFamily="34" charset="0"/>
                <a:cs typeface="B Nazanin" panose="00000400000000000000" pitchFamily="2" charset="-78"/>
              </a:rPr>
              <a:t>کم </a:t>
            </a:r>
            <a:r>
              <a:rPr lang="ar-SA" sz="2000" dirty="0" smtClean="0">
                <a:latin typeface="B Zar" panose="00000400000000000000" pitchFamily="2" charset="-78"/>
                <a:ea typeface="Calibri" panose="020F0502020204030204" pitchFamily="34" charset="0"/>
                <a:cs typeface="B Nazanin" panose="00000400000000000000" pitchFamily="2" charset="-78"/>
              </a:rPr>
              <a:t>درآمد</a:t>
            </a:r>
            <a:r>
              <a:rPr lang="fa-IR" sz="2000" dirty="0" smtClean="0">
                <a:latin typeface="B Zar" panose="00000400000000000000" pitchFamily="2" charset="-78"/>
                <a:ea typeface="Calibri" panose="020F0502020204030204" pitchFamily="34" charset="0"/>
                <a:cs typeface="B Nazanin" panose="00000400000000000000" pitchFamily="2" charset="-78"/>
              </a:rPr>
              <a:t> و ...اشاره کرد.</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10" name="Rectangle 9"/>
          <p:cNvSpPr/>
          <p:nvPr/>
        </p:nvSpPr>
        <p:spPr>
          <a:xfrm>
            <a:off x="751439" y="1230481"/>
            <a:ext cx="10121774" cy="421654"/>
          </a:xfrm>
          <a:prstGeom prst="rect">
            <a:avLst/>
          </a:prstGeom>
        </p:spPr>
        <p:txBody>
          <a:bodyPr wrap="square">
            <a:spAutoFit/>
          </a:bodyPr>
          <a:lstStyle/>
          <a:p>
            <a:pPr algn="r" rtl="1">
              <a:lnSpc>
                <a:spcPct val="107000"/>
              </a:lnSpc>
            </a:pPr>
            <a:r>
              <a:rPr lang="fa-IR" sz="2000" dirty="0" smtClean="0">
                <a:latin typeface="B Zar" panose="00000400000000000000" pitchFamily="2" charset="-78"/>
                <a:ea typeface="Calibri" panose="020F0502020204030204" pitchFamily="34" charset="0"/>
                <a:cs typeface="B Nazanin" panose="00000400000000000000" pitchFamily="2" charset="-78"/>
              </a:rPr>
              <a:t>نحوه تامین مالی در کشورهای مختلف:</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617029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4" name="Rectangle 3"/>
          <p:cNvSpPr/>
          <p:nvPr/>
        </p:nvSpPr>
        <p:spPr>
          <a:xfrm>
            <a:off x="1439501" y="1510873"/>
            <a:ext cx="9587619" cy="1080296"/>
          </a:xfrm>
          <a:prstGeom prst="rect">
            <a:avLst/>
          </a:prstGeom>
        </p:spPr>
        <p:txBody>
          <a:bodyPr wrap="square">
            <a:spAutoFit/>
          </a:bodyPr>
          <a:lstStyle/>
          <a:p>
            <a:pPr algn="just" rtl="1">
              <a:lnSpc>
                <a:spcPct val="107000"/>
              </a:lnSpc>
            </a:pPr>
            <a:r>
              <a:rPr lang="ar-SA" sz="2000" dirty="0">
                <a:latin typeface="B Zar" panose="00000400000000000000" pitchFamily="2" charset="-78"/>
                <a:ea typeface="Calibri" panose="020F0502020204030204" pitchFamily="34" charset="0"/>
                <a:cs typeface="B Nazanin" panose="00000400000000000000" pitchFamily="2" charset="-78"/>
              </a:rPr>
              <a:t>در تعداد کمی از کشورها تامین مالی موسسات آموزش عالی بر اساس ستانده های آن ها صورت می </a:t>
            </a:r>
            <a:r>
              <a:rPr lang="ar-SA" sz="2000" dirty="0" smtClean="0">
                <a:latin typeface="B Zar" panose="00000400000000000000" pitchFamily="2" charset="-78"/>
                <a:ea typeface="Calibri" panose="020F0502020204030204" pitchFamily="34" charset="0"/>
                <a:cs typeface="B Nazanin" panose="00000400000000000000" pitchFamily="2" charset="-78"/>
              </a:rPr>
              <a:t>گیرد</a:t>
            </a:r>
            <a:r>
              <a:rPr lang="fa-IR" sz="2000" dirty="0" smtClean="0">
                <a:latin typeface="B Zar" panose="00000400000000000000" pitchFamily="2" charset="-78"/>
                <a:ea typeface="Calibri" panose="020F0502020204030204" pitchFamily="34" charset="0"/>
                <a:cs typeface="B Nazanin" panose="00000400000000000000" pitchFamily="2" charset="-78"/>
              </a:rPr>
              <a:t>.</a:t>
            </a:r>
          </a:p>
          <a:p>
            <a:pPr algn="just"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در</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این </a:t>
            </a:r>
            <a:r>
              <a:rPr lang="ar-SA" sz="2000" dirty="0">
                <a:latin typeface="B Zar" panose="00000400000000000000" pitchFamily="2" charset="-78"/>
                <a:ea typeface="Calibri" panose="020F0502020204030204" pitchFamily="34" charset="0"/>
                <a:cs typeface="B Nazanin" panose="00000400000000000000" pitchFamily="2" charset="-78"/>
              </a:rPr>
              <a:t>کشورها از فرمول هایی استفاده می شود که اعتبارات دولتی را به ستانده های دانشگاه پیوند می </a:t>
            </a:r>
            <a:r>
              <a:rPr lang="ar-SA" sz="2000" dirty="0" smtClean="0">
                <a:latin typeface="B Zar" panose="00000400000000000000" pitchFamily="2" charset="-78"/>
                <a:ea typeface="Calibri" panose="020F0502020204030204" pitchFamily="34" charset="0"/>
                <a:cs typeface="B Nazanin" panose="00000400000000000000" pitchFamily="2" charset="-78"/>
              </a:rPr>
              <a:t>دهند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این</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فرمول </a:t>
            </a:r>
            <a:r>
              <a:rPr lang="ar-SA" sz="2000" dirty="0">
                <a:latin typeface="B Zar" panose="00000400000000000000" pitchFamily="2" charset="-78"/>
                <a:ea typeface="Calibri" panose="020F0502020204030204" pitchFamily="34" charset="0"/>
                <a:cs typeface="B Nazanin" panose="00000400000000000000" pitchFamily="2" charset="-78"/>
              </a:rPr>
              <a:t>ها معمولا بر اساس ماموریت های دانشگاه و اهداف توزیعی دولت مانند دانشجویان کم درآمد و </a:t>
            </a:r>
            <a:r>
              <a:rPr lang="ar-SA" sz="2000" dirty="0" smtClean="0">
                <a:latin typeface="B Zar" panose="00000400000000000000" pitchFamily="2" charset="-78"/>
                <a:ea typeface="Calibri" panose="020F0502020204030204" pitchFamily="34" charset="0"/>
                <a:cs typeface="B Nazanin" panose="00000400000000000000" pitchFamily="2" charset="-78"/>
              </a:rPr>
              <a:t>درخطر</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وزن </a:t>
            </a:r>
            <a:r>
              <a:rPr lang="ar-SA" sz="2000" dirty="0">
                <a:latin typeface="B Zar" panose="00000400000000000000" pitchFamily="2" charset="-78"/>
                <a:ea typeface="Calibri" panose="020F0502020204030204" pitchFamily="34" charset="0"/>
                <a:cs typeface="B Nazanin" panose="00000400000000000000" pitchFamily="2" charset="-78"/>
              </a:rPr>
              <a:t>داده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6" name="Rectangle 5"/>
          <p:cNvSpPr/>
          <p:nvPr/>
        </p:nvSpPr>
        <p:spPr>
          <a:xfrm>
            <a:off x="1276538" y="2754429"/>
            <a:ext cx="9750582" cy="750975"/>
          </a:xfrm>
          <a:prstGeom prst="rect">
            <a:avLst/>
          </a:prstGeom>
        </p:spPr>
        <p:txBody>
          <a:bodyPr wrap="square">
            <a:spAutoFit/>
          </a:bodyPr>
          <a:lstStyle/>
          <a:p>
            <a:pPr algn="r" rtl="1">
              <a:lnSpc>
                <a:spcPct val="107000"/>
              </a:lnSpc>
            </a:pPr>
            <a:r>
              <a:rPr lang="ar-SA" sz="2000" dirty="0">
                <a:latin typeface="B Zar" panose="00000400000000000000" pitchFamily="2" charset="-78"/>
                <a:ea typeface="Calibri" panose="020F0502020204030204" pitchFamily="34" charset="0"/>
                <a:cs typeface="B Nazanin" panose="00000400000000000000" pitchFamily="2" charset="-78"/>
              </a:rPr>
              <a:t>در بعضی از کشورهای پیشرفته دولت </a:t>
            </a:r>
            <a:r>
              <a:rPr lang="ar-SA" sz="2000" dirty="0" smtClean="0">
                <a:latin typeface="B Zar" panose="00000400000000000000" pitchFamily="2" charset="-78"/>
                <a:ea typeface="Calibri" panose="020F0502020204030204" pitchFamily="34" charset="0"/>
                <a:cs typeface="B Nazanin" panose="00000400000000000000" pitchFamily="2" charset="-78"/>
              </a:rPr>
              <a:t>ها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a:latin typeface="B Zar" panose="00000400000000000000" pitchFamily="2" charset="-78"/>
                <a:ea typeface="Calibri" panose="020F0502020204030204" pitchFamily="34" charset="0"/>
                <a:cs typeface="B Nazanin" panose="00000400000000000000" pitchFamily="2" charset="-78"/>
              </a:rPr>
              <a:t>)</a:t>
            </a:r>
            <a:r>
              <a:rPr lang="ar-SA" sz="2000" dirty="0">
                <a:latin typeface="B Zar" panose="00000400000000000000" pitchFamily="2" charset="-78"/>
                <a:ea typeface="Calibri" panose="020F0502020204030204" pitchFamily="34" charset="0"/>
                <a:cs typeface="B Nazanin" panose="00000400000000000000" pitchFamily="2" charset="-78"/>
              </a:rPr>
              <a:t>به عنوان </a:t>
            </a:r>
            <a:r>
              <a:rPr lang="ar-SA" sz="2000" dirty="0" smtClean="0">
                <a:latin typeface="B Zar" panose="00000400000000000000" pitchFamily="2" charset="-78"/>
                <a:ea typeface="Calibri" panose="020F0502020204030204" pitchFamily="34" charset="0"/>
                <a:cs typeface="B Nazanin" panose="00000400000000000000" pitchFamily="2" charset="-78"/>
              </a:rPr>
              <a:t>مشتری</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محصولات </a:t>
            </a:r>
            <a:r>
              <a:rPr lang="ar-SA" sz="2000" dirty="0">
                <a:latin typeface="B Zar" panose="00000400000000000000" pitchFamily="2" charset="-78"/>
                <a:ea typeface="Calibri" panose="020F0502020204030204" pitchFamily="34" charset="0"/>
                <a:cs typeface="B Nazanin" panose="00000400000000000000" pitchFamily="2" charset="-78"/>
              </a:rPr>
              <a:t>و خدمات موسسات آموزش عالی </a:t>
            </a:r>
            <a:r>
              <a:rPr lang="ar-SA" sz="2000" dirty="0" smtClean="0">
                <a:latin typeface="B Zar" panose="00000400000000000000" pitchFamily="2" charset="-78"/>
                <a:ea typeface="Calibri" panose="020F0502020204030204" pitchFamily="34" charset="0"/>
                <a:cs typeface="B Nazanin" panose="00000400000000000000" pitchFamily="2" charset="-78"/>
              </a:rPr>
              <a:t>را</a:t>
            </a:r>
            <a:r>
              <a:rPr lang="fa-IR" sz="2000" dirty="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پیش </a:t>
            </a:r>
            <a:r>
              <a:rPr lang="ar-SA" sz="2000" dirty="0">
                <a:latin typeface="B Zar" panose="00000400000000000000" pitchFamily="2" charset="-78"/>
                <a:ea typeface="Calibri" panose="020F0502020204030204" pitchFamily="34" charset="0"/>
                <a:cs typeface="B Nazanin" panose="00000400000000000000" pitchFamily="2" charset="-78"/>
              </a:rPr>
              <a:t>خرید می کنند یا به آن ها سفارش خرید می </a:t>
            </a:r>
            <a:r>
              <a:rPr lang="ar-SA" sz="2000" dirty="0" smtClean="0">
                <a:latin typeface="B Zar" panose="00000400000000000000" pitchFamily="2" charset="-78"/>
                <a:ea typeface="Calibri" panose="020F0502020204030204" pitchFamily="34" charset="0"/>
                <a:cs typeface="B Nazanin" panose="00000400000000000000" pitchFamily="2" charset="-78"/>
              </a:rPr>
              <a:t>دهند</a:t>
            </a:r>
            <a:r>
              <a:rPr lang="fa-IR" sz="2000" dirty="0" smtClean="0">
                <a:latin typeface="B Zar" panose="00000400000000000000" pitchFamily="2" charset="-78"/>
                <a:ea typeface="Calibri" panose="020F0502020204030204" pitchFamily="34" charset="0"/>
                <a:cs typeface="B Nazanin" panose="00000400000000000000" pitchFamily="2" charset="-78"/>
              </a:rPr>
              <a:t>.</a:t>
            </a:r>
          </a:p>
        </p:txBody>
      </p:sp>
      <p:sp>
        <p:nvSpPr>
          <p:cNvPr id="5" name="Rectangle 4"/>
          <p:cNvSpPr/>
          <p:nvPr/>
        </p:nvSpPr>
        <p:spPr>
          <a:xfrm>
            <a:off x="1193548" y="3866495"/>
            <a:ext cx="9833572" cy="2068259"/>
          </a:xfrm>
          <a:prstGeom prst="rect">
            <a:avLst/>
          </a:prstGeom>
        </p:spPr>
        <p:txBody>
          <a:bodyPr wrap="square">
            <a:spAutoFit/>
          </a:bodyPr>
          <a:lstStyle/>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پیش </a:t>
            </a:r>
            <a:r>
              <a:rPr lang="ar-SA" sz="2000" dirty="0">
                <a:latin typeface="B Zar" panose="00000400000000000000" pitchFamily="2" charset="-78"/>
                <a:ea typeface="Calibri" panose="020F0502020204030204" pitchFamily="34" charset="0"/>
                <a:cs typeface="B Nazanin" panose="00000400000000000000" pitchFamily="2" charset="-78"/>
              </a:rPr>
              <a:t>خرید محصولات و خدمات دانشگاه ها بر </a:t>
            </a:r>
            <a:r>
              <a:rPr lang="ar-SA" sz="2000" dirty="0" smtClean="0">
                <a:latin typeface="B Zar" panose="00000400000000000000" pitchFamily="2" charset="-78"/>
                <a:ea typeface="Calibri" panose="020F0502020204030204" pitchFamily="34" charset="0"/>
                <a:cs typeface="B Nazanin" panose="00000400000000000000" pitchFamily="2" charset="-78"/>
              </a:rPr>
              <a:t>اساس</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قراردادهایی </a:t>
            </a:r>
            <a:r>
              <a:rPr lang="ar-SA" sz="2000" dirty="0">
                <a:latin typeface="B Zar" panose="00000400000000000000" pitchFamily="2" charset="-78"/>
                <a:ea typeface="Calibri" panose="020F0502020204030204" pitchFamily="34" charset="0"/>
                <a:cs typeface="B Nazanin" panose="00000400000000000000" pitchFamily="2" charset="-78"/>
              </a:rPr>
              <a:t>به نام قراردادهای عملکردی صورت می </a:t>
            </a:r>
            <a:r>
              <a:rPr lang="ar-SA" sz="2000" dirty="0" smtClean="0">
                <a:latin typeface="B Zar" panose="00000400000000000000" pitchFamily="2" charset="-78"/>
                <a:ea typeface="Calibri" panose="020F0502020204030204" pitchFamily="34" charset="0"/>
                <a:cs typeface="B Nazanin" panose="00000400000000000000" pitchFamily="2" charset="-78"/>
              </a:rPr>
              <a:t>گیرد</a:t>
            </a:r>
            <a:r>
              <a:rPr lang="fa-IR" sz="2000" dirty="0" smtClean="0">
                <a:latin typeface="B Zar" panose="00000400000000000000" pitchFamily="2" charset="-78"/>
                <a:ea typeface="Calibri" panose="020F0502020204030204" pitchFamily="34" charset="0"/>
                <a:cs typeface="B Nazanin" panose="00000400000000000000" pitchFamily="2" charset="-78"/>
              </a:rPr>
              <a:t>.</a:t>
            </a:r>
          </a:p>
          <a:p>
            <a:pPr algn="r"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در این روش کمیت و کیفیت محصولات را </a:t>
            </a:r>
            <a:r>
              <a:rPr lang="ar-SA" sz="2000" dirty="0" smtClean="0">
                <a:latin typeface="B Zar" panose="00000400000000000000" pitchFamily="2" charset="-78"/>
                <a:ea typeface="Calibri" panose="020F0502020204030204" pitchFamily="34" charset="0"/>
                <a:cs typeface="B Nazanin" panose="00000400000000000000" pitchFamily="2" charset="-78"/>
              </a:rPr>
              <a:t>موسسه</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آموزش </a:t>
            </a:r>
            <a:r>
              <a:rPr lang="ar-SA" sz="2000" dirty="0">
                <a:latin typeface="B Zar" panose="00000400000000000000" pitchFamily="2" charset="-78"/>
                <a:ea typeface="Calibri" panose="020F0502020204030204" pitchFamily="34" charset="0"/>
                <a:cs typeface="B Nazanin" panose="00000400000000000000" pitchFamily="2" charset="-78"/>
              </a:rPr>
              <a:t>عالی و قیمت محصولات را دولت تعیین می کند</a:t>
            </a:r>
            <a:r>
              <a:rPr lang="ar-SA" sz="2000" dirty="0" smtClean="0">
                <a:latin typeface="B Zar" panose="00000400000000000000" pitchFamily="2" charset="-78"/>
                <a:ea typeface="Calibri" panose="020F0502020204030204" pitchFamily="34" charset="0"/>
                <a:cs typeface="B Nazanin" panose="00000400000000000000" pitchFamily="2" charset="-78"/>
              </a:rPr>
              <a:t>؛</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اما سفارش های دولت از طریق مناقصه و به </a:t>
            </a:r>
            <a:r>
              <a:rPr lang="ar-SA" sz="2000" dirty="0" smtClean="0">
                <a:latin typeface="B Zar" panose="00000400000000000000" pitchFamily="2" charset="-78"/>
                <a:ea typeface="Calibri" panose="020F0502020204030204" pitchFamily="34" charset="0"/>
                <a:cs typeface="B Nazanin" panose="00000400000000000000" pitchFamily="2" charset="-78"/>
              </a:rPr>
              <a:t>صورت</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رقابت </a:t>
            </a:r>
            <a:r>
              <a:rPr lang="ar-SA" sz="2000" dirty="0">
                <a:latin typeface="B Zar" panose="00000400000000000000" pitchFamily="2" charset="-78"/>
                <a:ea typeface="Calibri" panose="020F0502020204030204" pitchFamily="34" charset="0"/>
                <a:cs typeface="B Nazanin" panose="00000400000000000000" pitchFamily="2" charset="-78"/>
              </a:rPr>
              <a:t>قیمتی صورت می گیرد و کمیت و کیفیت ستانده ها را </a:t>
            </a:r>
            <a:r>
              <a:rPr lang="ar-SA" sz="2000" dirty="0" smtClean="0">
                <a:latin typeface="B Zar" panose="00000400000000000000" pitchFamily="2" charset="-78"/>
                <a:ea typeface="Calibri" panose="020F0502020204030204" pitchFamily="34" charset="0"/>
                <a:cs typeface="B Nazanin" panose="00000400000000000000" pitchFamily="2" charset="-78"/>
              </a:rPr>
              <a:t>دولت </a:t>
            </a:r>
            <a:r>
              <a:rPr lang="ar-SA" sz="2000" dirty="0">
                <a:latin typeface="B Zar" panose="00000400000000000000" pitchFamily="2" charset="-78"/>
                <a:ea typeface="Calibri" panose="020F0502020204030204" pitchFamily="34" charset="0"/>
                <a:cs typeface="B Nazanin" panose="00000400000000000000" pitchFamily="2" charset="-78"/>
              </a:rPr>
              <a:t>تعیین می </a:t>
            </a:r>
            <a:r>
              <a:rPr lang="ar-SA" sz="2000" dirty="0" smtClean="0">
                <a:latin typeface="B Zar" panose="00000400000000000000" pitchFamily="2" charset="-78"/>
                <a:ea typeface="Calibri" panose="020F0502020204030204" pitchFamily="34" charset="0"/>
                <a:cs typeface="B Nazanin" panose="00000400000000000000" pitchFamily="2" charset="-78"/>
              </a:rPr>
              <a:t>کن</a:t>
            </a:r>
            <a:r>
              <a:rPr lang="fa-IR" sz="2000" dirty="0" smtClean="0">
                <a:latin typeface="B Zar" panose="00000400000000000000" pitchFamily="2" charset="-78"/>
                <a:ea typeface="Calibri" panose="020F0502020204030204" pitchFamily="34" charset="0"/>
                <a:cs typeface="B Nazanin" panose="00000400000000000000" pitchFamily="2" charset="-78"/>
              </a:rPr>
              <a:t>د.</a:t>
            </a:r>
          </a:p>
          <a:p>
            <a:pPr algn="r"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منابع مالی نیز از </a:t>
            </a:r>
            <a:r>
              <a:rPr lang="ar-SA" sz="2000" dirty="0" smtClean="0">
                <a:latin typeface="B Zar" panose="00000400000000000000" pitchFamily="2" charset="-78"/>
                <a:ea typeface="Calibri" panose="020F0502020204030204" pitchFamily="34" charset="0"/>
                <a:cs typeface="B Nazanin" panose="00000400000000000000" pitchFamily="2" charset="-78"/>
              </a:rPr>
              <a:t>طریق</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قرارداد </a:t>
            </a:r>
            <a:r>
              <a:rPr lang="ar-SA" sz="2000" dirty="0">
                <a:latin typeface="B Zar" panose="00000400000000000000" pitchFamily="2" charset="-78"/>
                <a:ea typeface="Calibri" panose="020F0502020204030204" pitchFamily="34" charset="0"/>
                <a:cs typeface="B Nazanin" panose="00000400000000000000" pitchFamily="2" charset="-78"/>
              </a:rPr>
              <a:t>فی مابین موسسات آموزش عالی و سفارش دهنده انتقال می </a:t>
            </a:r>
            <a:r>
              <a:rPr lang="ar-SA" sz="2000" dirty="0" smtClean="0">
                <a:latin typeface="B Zar" panose="00000400000000000000" pitchFamily="2" charset="-78"/>
                <a:ea typeface="Calibri" panose="020F0502020204030204" pitchFamily="34" charset="0"/>
                <a:cs typeface="B Nazanin" panose="00000400000000000000" pitchFamily="2" charset="-78"/>
              </a:rPr>
              <a:t>یاب</a:t>
            </a:r>
            <a:r>
              <a:rPr lang="fa-IR" sz="2000" dirty="0" smtClean="0">
                <a:latin typeface="B Zar" panose="00000400000000000000" pitchFamily="2" charset="-78"/>
                <a:ea typeface="Calibri" panose="020F0502020204030204" pitchFamily="34" charset="0"/>
                <a:cs typeface="B Nazanin" panose="00000400000000000000" pitchFamily="2" charset="-78"/>
              </a:rPr>
              <a:t>د.</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در این روش بودجه بر اساس </a:t>
            </a:r>
            <a:r>
              <a:rPr lang="ar-SA" sz="2000" dirty="0" smtClean="0">
                <a:latin typeface="B Zar" panose="00000400000000000000" pitchFamily="2" charset="-78"/>
                <a:ea typeface="Calibri" panose="020F0502020204030204" pitchFamily="34" charset="0"/>
                <a:cs typeface="B Nazanin" panose="00000400000000000000" pitchFamily="2" charset="-78"/>
              </a:rPr>
              <a:t>عملکرد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خواسته </a:t>
            </a:r>
            <a:r>
              <a:rPr lang="ar-SA" sz="2000" dirty="0">
                <a:latin typeface="B Zar" panose="00000400000000000000" pitchFamily="2" charset="-78"/>
                <a:ea typeface="Calibri" panose="020F0502020204030204" pitchFamily="34" charset="0"/>
                <a:cs typeface="B Nazanin" panose="00000400000000000000" pitchFamily="2" charset="-78"/>
              </a:rPr>
              <a:t>شده پرداخت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2713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149790" y="1561238"/>
            <a:ext cx="9823009" cy="1409617"/>
          </a:xfrm>
          <a:prstGeom prst="rect">
            <a:avLst/>
          </a:prstGeom>
        </p:spPr>
        <p:txBody>
          <a:bodyPr wrap="square">
            <a:spAutoFit/>
          </a:bodyPr>
          <a:lstStyle/>
          <a:p>
            <a:pPr algn="just" rtl="1">
              <a:lnSpc>
                <a:spcPct val="107000"/>
              </a:lnSpc>
            </a:pPr>
            <a:r>
              <a:rPr lang="ar-SA" sz="2000" dirty="0">
                <a:latin typeface="B Zar" panose="00000400000000000000" pitchFamily="2" charset="-78"/>
                <a:ea typeface="Calibri" panose="020F0502020204030204" pitchFamily="34" charset="0"/>
                <a:cs typeface="B Nazanin" panose="00000400000000000000" pitchFamily="2" charset="-78"/>
              </a:rPr>
              <a:t>در بیشتر کشورهای پیشرفته، دولت ها عمدتا طرف تقاضای بازار خدمات آموزش عالی </a:t>
            </a:r>
            <a:r>
              <a:rPr lang="en-US" sz="2000" dirty="0">
                <a:latin typeface="B Zar" panose="00000400000000000000" pitchFamily="2" charset="-78"/>
                <a:ea typeface="Calibri" panose="020F0502020204030204" pitchFamily="34" charset="0"/>
                <a:cs typeface="B Nazanin" panose="00000400000000000000" pitchFamily="2" charset="-78"/>
              </a:rPr>
              <a:t>)</a:t>
            </a:r>
            <a:r>
              <a:rPr lang="ar-SA" sz="2000" dirty="0">
                <a:latin typeface="B Zar" panose="00000400000000000000" pitchFamily="2" charset="-78"/>
                <a:ea typeface="Calibri" panose="020F0502020204030204" pitchFamily="34" charset="0"/>
                <a:cs typeface="B Nazanin" panose="00000400000000000000" pitchFamily="2" charset="-78"/>
              </a:rPr>
              <a:t>دانشجویان</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را تأمین</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مالی </a:t>
            </a:r>
            <a:r>
              <a:rPr lang="ar-SA" sz="2000" dirty="0">
                <a:latin typeface="B Zar" panose="00000400000000000000" pitchFamily="2" charset="-78"/>
                <a:ea typeface="Calibri" panose="020F0502020204030204" pitchFamily="34" charset="0"/>
                <a:cs typeface="B Nazanin" panose="00000400000000000000" pitchFamily="2" charset="-78"/>
              </a:rPr>
              <a:t>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a:t>
            </a:r>
          </a:p>
          <a:p>
            <a:pPr algn="just"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برخی از این کشورها به همه دانشجویان کمک مالی پرداخت می </a:t>
            </a:r>
            <a:r>
              <a:rPr lang="ar-SA" sz="2000" dirty="0" smtClean="0">
                <a:latin typeface="B Zar" panose="00000400000000000000" pitchFamily="2" charset="-78"/>
                <a:ea typeface="Calibri" panose="020F0502020204030204" pitchFamily="34" charset="0"/>
                <a:cs typeface="B Nazanin" panose="00000400000000000000" pitchFamily="2" charset="-78"/>
              </a:rPr>
              <a:t>شو</a:t>
            </a:r>
            <a:r>
              <a:rPr lang="fa-IR" sz="2000" dirty="0" smtClean="0">
                <a:latin typeface="B Zar" panose="00000400000000000000" pitchFamily="2" charset="-78"/>
                <a:ea typeface="Calibri" panose="020F0502020204030204" pitchFamily="34" charset="0"/>
                <a:cs typeface="B Nazanin" panose="00000400000000000000" pitchFamily="2" charset="-78"/>
              </a:rPr>
              <a:t>د.</a:t>
            </a:r>
          </a:p>
          <a:p>
            <a:pPr algn="just"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در بعضی دیگر </a:t>
            </a:r>
            <a:r>
              <a:rPr lang="ar-SA" sz="2000" dirty="0" smtClean="0">
                <a:latin typeface="B Zar" panose="00000400000000000000" pitchFamily="2" charset="-78"/>
                <a:ea typeface="Calibri" panose="020F0502020204030204" pitchFamily="34" charset="0"/>
                <a:cs typeface="B Nazanin" panose="00000400000000000000" pitchFamily="2" charset="-78"/>
              </a:rPr>
              <a:t>فقط</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دانشجویان </a:t>
            </a:r>
            <a:r>
              <a:rPr lang="ar-SA" sz="2000" dirty="0">
                <a:latin typeface="B Zar" panose="00000400000000000000" pitchFamily="2" charset="-78"/>
                <a:ea typeface="Calibri" panose="020F0502020204030204" pitchFamily="34" charset="0"/>
                <a:cs typeface="B Nazanin" panose="00000400000000000000" pitchFamily="2" charset="-78"/>
              </a:rPr>
              <a:t>نیازمند تأمین مالی می </a:t>
            </a:r>
            <a:r>
              <a:rPr lang="ar-SA" sz="2000" dirty="0" smtClean="0">
                <a:latin typeface="B Zar" panose="00000400000000000000" pitchFamily="2" charset="-78"/>
                <a:ea typeface="Calibri" panose="020F0502020204030204" pitchFamily="34" charset="0"/>
                <a:cs typeface="B Nazanin" panose="00000400000000000000" pitchFamily="2" charset="-78"/>
              </a:rPr>
              <a:t>شون</a:t>
            </a:r>
            <a:r>
              <a:rPr lang="fa-IR" sz="2000" dirty="0" smtClean="0">
                <a:latin typeface="B Zar" panose="00000400000000000000" pitchFamily="2" charset="-78"/>
                <a:ea typeface="Calibri" panose="020F0502020204030204" pitchFamily="34" charset="0"/>
                <a:cs typeface="B Nazanin" panose="00000400000000000000" pitchFamily="2" charset="-78"/>
              </a:rPr>
              <a:t>د.</a:t>
            </a:r>
            <a:r>
              <a:rPr lang="en-US" sz="2000" dirty="0" smtClean="0">
                <a:latin typeface="B Zar" panose="00000400000000000000" pitchFamily="2" charset="-78"/>
                <a:ea typeface="Calibri" panose="020F0502020204030204" pitchFamily="34" charset="0"/>
                <a:cs typeface="B Nazanin" panose="00000400000000000000" pitchFamily="2" charset="-78"/>
              </a:rPr>
              <a:t> </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تعدادی از کشورها فقط به دانشجویان مستعد علمی کمک </a:t>
            </a:r>
            <a:r>
              <a:rPr lang="ar-SA" sz="2000" dirty="0" smtClean="0">
                <a:latin typeface="B Zar" panose="00000400000000000000" pitchFamily="2" charset="-78"/>
                <a:ea typeface="Calibri" panose="020F0502020204030204" pitchFamily="34" charset="0"/>
                <a:cs typeface="B Nazanin" panose="00000400000000000000" pitchFamily="2" charset="-78"/>
              </a:rPr>
              <a:t>مالی</a:t>
            </a:r>
            <a:r>
              <a:rPr lang="fa-IR" sz="2000" dirty="0" smtClean="0">
                <a:latin typeface="B Zar" panose="00000400000000000000" pitchFamily="2" charset="-78"/>
                <a:ea typeface="Calibri" panose="020F0502020204030204" pitchFamily="34" charset="0"/>
                <a:cs typeface="B Nazanin" panose="00000400000000000000" pitchFamily="2" charset="-78"/>
              </a:rPr>
              <a:t> می شود.</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3" name="Rectangle 2"/>
          <p:cNvSpPr/>
          <p:nvPr/>
        </p:nvSpPr>
        <p:spPr>
          <a:xfrm>
            <a:off x="932508" y="3229746"/>
            <a:ext cx="10040292" cy="421654"/>
          </a:xfrm>
          <a:prstGeom prst="rect">
            <a:avLst/>
          </a:prstGeom>
        </p:spPr>
        <p:txBody>
          <a:bodyPr wrap="square">
            <a:spAutoFit/>
          </a:bodyPr>
          <a:lstStyle/>
          <a:p>
            <a:pPr algn="just" rtl="1">
              <a:lnSpc>
                <a:spcPct val="107000"/>
              </a:lnSpc>
            </a:pPr>
            <a:r>
              <a:rPr lang="ar-SA" sz="2000" dirty="0">
                <a:latin typeface="B Zar" panose="00000400000000000000" pitchFamily="2" charset="-78"/>
                <a:ea typeface="Calibri" panose="020F0502020204030204" pitchFamily="34" charset="0"/>
                <a:cs typeface="B Nazanin" panose="00000400000000000000" pitchFamily="2" charset="-78"/>
              </a:rPr>
              <a:t>روش های کمک به دانشجویان در کشورهای مختلف متفاوت </a:t>
            </a:r>
            <a:r>
              <a:rPr lang="ar-SA" sz="2000" dirty="0" smtClean="0">
                <a:latin typeface="B Zar" panose="00000400000000000000" pitchFamily="2" charset="-78"/>
                <a:ea typeface="Calibri" panose="020F0502020204030204" pitchFamily="34" charset="0"/>
                <a:cs typeface="B Nazanin" panose="00000400000000000000" pitchFamily="2" charset="-78"/>
              </a:rPr>
              <a:t>است</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grpSp>
        <p:nvGrpSpPr>
          <p:cNvPr id="6" name="Group 5"/>
          <p:cNvGrpSpPr/>
          <p:nvPr/>
        </p:nvGrpSpPr>
        <p:grpSpPr>
          <a:xfrm>
            <a:off x="6599976" y="4038175"/>
            <a:ext cx="2942377" cy="1240325"/>
            <a:chOff x="6599976" y="4038175"/>
            <a:chExt cx="2942377" cy="1240325"/>
          </a:xfrm>
        </p:grpSpPr>
        <p:sp>
          <p:nvSpPr>
            <p:cNvPr id="4" name="Rounded Rectangle 3"/>
            <p:cNvSpPr/>
            <p:nvPr/>
          </p:nvSpPr>
          <p:spPr>
            <a:xfrm>
              <a:off x="6599976" y="4038175"/>
              <a:ext cx="2942377" cy="124032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6933241" y="4336610"/>
              <a:ext cx="2064190" cy="461665"/>
            </a:xfrm>
            <a:prstGeom prst="rect">
              <a:avLst/>
            </a:prstGeom>
            <a:noFill/>
          </p:spPr>
          <p:txBody>
            <a:bodyPr wrap="square" rtlCol="0">
              <a:spAutoFit/>
            </a:bodyPr>
            <a:lstStyle/>
            <a:p>
              <a:pPr algn="ctr"/>
              <a:r>
                <a:rPr lang="fa-IR" sz="2400" dirty="0" smtClean="0">
                  <a:cs typeface="B Nazanin" panose="00000400000000000000" pitchFamily="2" charset="-78"/>
                </a:rPr>
                <a:t>مستقیم</a:t>
              </a:r>
              <a:endParaRPr lang="en-US" sz="2400" dirty="0">
                <a:cs typeface="B Nazanin" panose="00000400000000000000" pitchFamily="2" charset="-78"/>
              </a:endParaRPr>
            </a:p>
          </p:txBody>
        </p:sp>
      </p:grpSp>
      <p:grpSp>
        <p:nvGrpSpPr>
          <p:cNvPr id="8" name="Group 7"/>
          <p:cNvGrpSpPr/>
          <p:nvPr/>
        </p:nvGrpSpPr>
        <p:grpSpPr>
          <a:xfrm>
            <a:off x="1917826" y="4038175"/>
            <a:ext cx="2942377" cy="1240325"/>
            <a:chOff x="6599976" y="4038175"/>
            <a:chExt cx="2942377" cy="1240325"/>
          </a:xfrm>
        </p:grpSpPr>
        <p:sp>
          <p:nvSpPr>
            <p:cNvPr id="10" name="Rounded Rectangle 9"/>
            <p:cNvSpPr/>
            <p:nvPr/>
          </p:nvSpPr>
          <p:spPr>
            <a:xfrm>
              <a:off x="6599976" y="4038175"/>
              <a:ext cx="2942377" cy="124032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6933241" y="4336610"/>
              <a:ext cx="2064190" cy="461665"/>
            </a:xfrm>
            <a:prstGeom prst="rect">
              <a:avLst/>
            </a:prstGeom>
            <a:noFill/>
          </p:spPr>
          <p:txBody>
            <a:bodyPr wrap="square" rtlCol="0">
              <a:spAutoFit/>
            </a:bodyPr>
            <a:lstStyle/>
            <a:p>
              <a:pPr algn="ctr"/>
              <a:r>
                <a:rPr lang="fa-IR" sz="2400" dirty="0" smtClean="0">
                  <a:cs typeface="B Nazanin" panose="00000400000000000000" pitchFamily="2" charset="-78"/>
                </a:rPr>
                <a:t>غیرمستقیم</a:t>
              </a:r>
              <a:endParaRPr lang="en-US" sz="2400" dirty="0">
                <a:cs typeface="B Nazanin" panose="00000400000000000000" pitchFamily="2" charset="-78"/>
              </a:endParaRPr>
            </a:p>
          </p:txBody>
        </p:sp>
      </p:grpSp>
    </p:spTree>
    <p:extLst>
      <p:ext uri="{BB962C8B-B14F-4D97-AF65-F5344CB8AC3E}">
        <p14:creationId xmlns:p14="http://schemas.microsoft.com/office/powerpoint/2010/main" val="244743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2384" y="2452306"/>
            <a:ext cx="7423484" cy="523220"/>
          </a:xfrm>
          <a:prstGeom prst="rect">
            <a:avLst/>
          </a:prstGeom>
        </p:spPr>
        <p:txBody>
          <a:bodyPr wrap="square">
            <a:spAutoFit/>
          </a:bodyPr>
          <a:lstStyle/>
          <a:p>
            <a:pPr algn="ctr" rtl="1"/>
            <a:r>
              <a:rPr lang="ar-SA"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 آشنایی با بودجه</a:t>
            </a:r>
            <a:r>
              <a:rPr lang="en-US"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 </a:t>
            </a:r>
            <a:r>
              <a:rPr lang="fa-IR"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ریزی </a:t>
            </a:r>
            <a:r>
              <a:rPr lang="fa-IR" sz="2800" b="1" dirty="0" smtClean="0">
                <a:solidFill>
                  <a:srgbClr val="333333"/>
                </a:solidFill>
                <a:latin typeface="Tahoma" panose="020B0604030504040204" pitchFamily="34" charset="0"/>
                <a:ea typeface="Times New Roman" panose="02020603050405020304" pitchFamily="18" charset="0"/>
                <a:cs typeface="B Mitra" panose="00000400000000000000" pitchFamily="2" charset="-78"/>
              </a:rPr>
              <a:t>بخش </a:t>
            </a:r>
            <a:r>
              <a:rPr lang="ar-SA" sz="2800" b="1" dirty="0" smtClean="0">
                <a:solidFill>
                  <a:srgbClr val="333333"/>
                </a:solidFill>
                <a:latin typeface="Tahoma" panose="020B0604030504040204" pitchFamily="34" charset="0"/>
                <a:ea typeface="Times New Roman" panose="02020603050405020304" pitchFamily="18" charset="0"/>
                <a:cs typeface="B Mitra" panose="00000400000000000000" pitchFamily="2" charset="-78"/>
              </a:rPr>
              <a:t>آموزش </a:t>
            </a:r>
            <a:r>
              <a:rPr lang="ar-SA"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عالی</a:t>
            </a:r>
            <a:r>
              <a:rPr lang="fa-IR"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 کشور</a:t>
            </a:r>
            <a:endParaRPr lang="en-US" sz="2800" b="1" dirty="0">
              <a:solidFill>
                <a:srgbClr val="333333"/>
              </a:solidFill>
              <a:latin typeface="Tahoma" panose="020B0604030504040204" pitchFamily="34" charset="0"/>
              <a:ea typeface="Times New Roman" panose="02020603050405020304" pitchFamily="18" charset="0"/>
              <a:cs typeface="B Mitra" panose="00000400000000000000" pitchFamily="2" charset="-78"/>
            </a:endParaRPr>
          </a:p>
        </p:txBody>
      </p:sp>
      <p:sp>
        <p:nvSpPr>
          <p:cNvPr id="5" name="Rectangle 4"/>
          <p:cNvSpPr/>
          <p:nvPr/>
        </p:nvSpPr>
        <p:spPr>
          <a:xfrm>
            <a:off x="3096126" y="4449362"/>
            <a:ext cx="6096000" cy="707886"/>
          </a:xfrm>
          <a:prstGeom prst="rect">
            <a:avLst/>
          </a:prstGeom>
        </p:spPr>
        <p:txBody>
          <a:bodyPr>
            <a:spAutoFit/>
          </a:bodyPr>
          <a:lstStyle/>
          <a:p>
            <a:pPr algn="ctr"/>
            <a:r>
              <a:rPr lang="ar-SA" sz="2000" b="1" dirty="0">
                <a:solidFill>
                  <a:srgbClr val="333333"/>
                </a:solidFill>
                <a:latin typeface="Tahoma" panose="020B0604030504040204" pitchFamily="34" charset="0"/>
                <a:ea typeface="Times New Roman" panose="02020603050405020304" pitchFamily="18" charset="0"/>
                <a:cs typeface="B Mitra" panose="00000400000000000000" pitchFamily="2" charset="-78"/>
              </a:rPr>
              <a:t> </a:t>
            </a:r>
            <a:r>
              <a:rPr lang="fa-IR" sz="2000" b="1" dirty="0" smtClean="0">
                <a:solidFill>
                  <a:srgbClr val="333333"/>
                </a:solidFill>
                <a:latin typeface="Tahoma" panose="020B0604030504040204" pitchFamily="34" charset="0"/>
                <a:ea typeface="Times New Roman" panose="02020603050405020304" pitchFamily="18" charset="0"/>
                <a:cs typeface="B Mitra" panose="00000400000000000000" pitchFamily="2" charset="-78"/>
              </a:rPr>
              <a:t>امور آموزش عالی، تحقیقات و فناوری سازمان برنامه و بودجه کشور</a:t>
            </a:r>
          </a:p>
          <a:p>
            <a:pPr algn="ctr"/>
            <a:r>
              <a:rPr lang="fa-IR" sz="2000" b="1" dirty="0" smtClean="0">
                <a:solidFill>
                  <a:srgbClr val="333333"/>
                </a:solidFill>
                <a:latin typeface="Tahoma" panose="020B0604030504040204" pitchFamily="34" charset="0"/>
                <a:cs typeface="B Nazanin" panose="00000400000000000000" pitchFamily="2" charset="-78"/>
              </a:rPr>
              <a:t>خرداد ماه 1402</a:t>
            </a:r>
            <a:endParaRPr lang="en-US" sz="2000" dirty="0">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E46756EB-FD9A-4BBA-9563-B3EDEDC9CB3D}" type="slidenum">
              <a:rPr lang="en-US" b="1" smtClean="0">
                <a:solidFill>
                  <a:schemeClr val="tx1"/>
                </a:solidFill>
                <a:latin typeface="Arial Narrow" panose="020B0606020202030204" pitchFamily="34" charset="0"/>
              </a:rPr>
              <a:t>2</a:t>
            </a:fld>
            <a:endParaRPr lang="en-US"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833715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3" name="Rectangle 2"/>
          <p:cNvSpPr/>
          <p:nvPr/>
        </p:nvSpPr>
        <p:spPr>
          <a:xfrm>
            <a:off x="1068311" y="1237983"/>
            <a:ext cx="10040292" cy="553998"/>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کشور فرانسه وکشورهای فرانسوی زبان، دانشجویان واجد شرایط اعتبارات را مستقیما از آژانس های دولتی دریافت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5" name="Rectangle 4"/>
          <p:cNvSpPr/>
          <p:nvPr/>
        </p:nvSpPr>
        <p:spPr>
          <a:xfrm>
            <a:off x="1068311" y="1926794"/>
            <a:ext cx="10040292" cy="977191"/>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ولی </a:t>
            </a:r>
            <a:r>
              <a:rPr lang="ar-SA" sz="2000" dirty="0">
                <a:latin typeface="B Zar" panose="00000400000000000000" pitchFamily="2" charset="-78"/>
                <a:ea typeface="Calibri" panose="020F0502020204030204" pitchFamily="34" charset="0"/>
                <a:cs typeface="B Nazanin" panose="00000400000000000000" pitchFamily="2" charset="-78"/>
              </a:rPr>
              <a:t>در بیشتر کشورها، کمک ها به صورت غیرمستقیم انجام می شود و افراد </a:t>
            </a:r>
            <a:r>
              <a:rPr lang="ar-SA" sz="2000" dirty="0" smtClean="0">
                <a:latin typeface="B Zar" panose="00000400000000000000" pitchFamily="2" charset="-78"/>
                <a:ea typeface="Calibri" panose="020F0502020204030204" pitchFamily="34" charset="0"/>
                <a:cs typeface="B Nazanin" panose="00000400000000000000" pitchFamily="2" charset="-78"/>
              </a:rPr>
              <a:t>واجد شرایط</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ar-SA" sz="2000" dirty="0" smtClean="0">
                <a:latin typeface="B Zar" panose="00000400000000000000" pitchFamily="2" charset="-78"/>
                <a:ea typeface="Calibri" panose="020F0502020204030204" pitchFamily="34" charset="0"/>
                <a:cs typeface="B Nazanin" panose="00000400000000000000" pitchFamily="2" charset="-78"/>
              </a:rPr>
              <a:t>و </a:t>
            </a:r>
            <a:r>
              <a:rPr lang="ar-SA" sz="2000" dirty="0">
                <a:latin typeface="B Zar" panose="00000400000000000000" pitchFamily="2" charset="-78"/>
                <a:ea typeface="Calibri" panose="020F0502020204030204" pitchFamily="34" charset="0"/>
                <a:cs typeface="B Nazanin" panose="00000400000000000000" pitchFamily="2" charset="-78"/>
              </a:rPr>
              <a:t>همچنین، </a:t>
            </a:r>
            <a:r>
              <a:rPr lang="ar-SA" sz="2000" dirty="0" smtClean="0">
                <a:latin typeface="B Zar" panose="00000400000000000000" pitchFamily="2" charset="-78"/>
                <a:ea typeface="Calibri" panose="020F0502020204030204" pitchFamily="34" charset="0"/>
                <a:cs typeface="B Nazanin" panose="00000400000000000000" pitchFamily="2" charset="-78"/>
              </a:rPr>
              <a:t>میزان</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کمکها</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را </a:t>
            </a:r>
            <a:r>
              <a:rPr lang="ar-SA" sz="2000" dirty="0">
                <a:latin typeface="B Zar" panose="00000400000000000000" pitchFamily="2" charset="-78"/>
                <a:ea typeface="Calibri" panose="020F0502020204030204" pitchFamily="34" charset="0"/>
                <a:cs typeface="B Nazanin" panose="00000400000000000000" pitchFamily="2" charset="-78"/>
              </a:rPr>
              <a:t>مسئولان مؤسسات آموزش عالی تعیین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 </a:t>
            </a:r>
          </a:p>
        </p:txBody>
      </p:sp>
      <p:sp>
        <p:nvSpPr>
          <p:cNvPr id="6" name="Rectangle 5"/>
          <p:cNvSpPr/>
          <p:nvPr/>
        </p:nvSpPr>
        <p:spPr>
          <a:xfrm>
            <a:off x="1184497" y="2903985"/>
            <a:ext cx="10040292" cy="1938992"/>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بعضی از کشورها کمک های مالی به </a:t>
            </a:r>
            <a:r>
              <a:rPr lang="ar-SA" sz="2000" dirty="0" smtClean="0">
                <a:latin typeface="B Zar" panose="00000400000000000000" pitchFamily="2" charset="-78"/>
                <a:ea typeface="Calibri" panose="020F0502020204030204" pitchFamily="34" charset="0"/>
                <a:cs typeface="B Nazanin" panose="00000400000000000000" pitchFamily="2" charset="-78"/>
              </a:rPr>
              <a:t>صورت</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بن </a:t>
            </a:r>
            <a:r>
              <a:rPr lang="ar-SA" sz="2000" dirty="0">
                <a:latin typeface="B Zar" panose="00000400000000000000" pitchFamily="2" charset="-78"/>
                <a:ea typeface="Calibri" panose="020F0502020204030204" pitchFamily="34" charset="0"/>
                <a:cs typeface="B Nazanin" panose="00000400000000000000" pitchFamily="2" charset="-78"/>
              </a:rPr>
              <a:t>انجام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روش بن های آموزشی دولت به دانشجویان یا خانواده های آن ها کوپن هایی با </a:t>
            </a:r>
            <a:r>
              <a:rPr lang="ar-SA" sz="2000" dirty="0" smtClean="0">
                <a:latin typeface="B Zar" panose="00000400000000000000" pitchFamily="2" charset="-78"/>
                <a:ea typeface="Calibri" panose="020F0502020204030204" pitchFamily="34" charset="0"/>
                <a:cs typeface="B Nazanin" panose="00000400000000000000" pitchFamily="2" charset="-78"/>
              </a:rPr>
              <a:t>مبالغ</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مشخص</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a:latin typeface="B Zar" panose="00000400000000000000" pitchFamily="2" charset="-78"/>
                <a:ea typeface="Calibri" panose="020F0502020204030204" pitchFamily="34" charset="0"/>
                <a:cs typeface="B Nazanin" panose="00000400000000000000" pitchFamily="2" charset="-78"/>
              </a:rPr>
              <a:t>)</a:t>
            </a:r>
            <a:r>
              <a:rPr lang="ar-SA" sz="2000" dirty="0">
                <a:latin typeface="B Zar" panose="00000400000000000000" pitchFamily="2" charset="-78"/>
                <a:ea typeface="Calibri" panose="020F0502020204030204" pitchFamily="34" charset="0"/>
                <a:cs typeface="B Nazanin" panose="00000400000000000000" pitchFamily="2" charset="-78"/>
              </a:rPr>
              <a:t>بن های طرف تقاضا</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پرداخت </a:t>
            </a:r>
            <a:r>
              <a:rPr lang="ar-SA" sz="2000" dirty="0">
                <a:latin typeface="B Zar" panose="00000400000000000000" pitchFamily="2" charset="-78"/>
                <a:ea typeface="Calibri" panose="020F0502020204030204" pitchFamily="34" charset="0"/>
                <a:cs typeface="B Nazanin" panose="00000400000000000000" pitchFamily="2" charset="-78"/>
              </a:rPr>
              <a:t>می </a:t>
            </a:r>
            <a:r>
              <a:rPr lang="ar-SA" sz="2000" dirty="0" smtClean="0">
                <a:latin typeface="B Zar" panose="00000400000000000000" pitchFamily="2" charset="-78"/>
                <a:ea typeface="Calibri" panose="020F0502020204030204" pitchFamily="34" charset="0"/>
                <a:cs typeface="B Nazanin" panose="00000400000000000000" pitchFamily="2" charset="-78"/>
              </a:rPr>
              <a:t>کند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آن </a:t>
            </a:r>
            <a:r>
              <a:rPr lang="ar-SA" sz="2000" dirty="0">
                <a:latin typeface="B Zar" panose="00000400000000000000" pitchFamily="2" charset="-78"/>
                <a:ea typeface="Calibri" panose="020F0502020204030204" pitchFamily="34" charset="0"/>
                <a:cs typeface="B Nazanin" panose="00000400000000000000" pitchFamily="2" charset="-78"/>
              </a:rPr>
              <a:t>ها این کوپن ها را به عنوان شهریه به دانشگاهی که در </a:t>
            </a:r>
            <a:r>
              <a:rPr lang="ar-SA" sz="2000" dirty="0" smtClean="0">
                <a:latin typeface="B Zar" panose="00000400000000000000" pitchFamily="2" charset="-78"/>
                <a:ea typeface="Calibri" panose="020F0502020204030204" pitchFamily="34" charset="0"/>
                <a:cs typeface="B Nazanin" panose="00000400000000000000" pitchFamily="2" charset="-78"/>
              </a:rPr>
              <a:t>آنجا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ثبت </a:t>
            </a:r>
            <a:r>
              <a:rPr lang="ar-SA" sz="2000" dirty="0">
                <a:latin typeface="B Zar" panose="00000400000000000000" pitchFamily="2" charset="-78"/>
                <a:ea typeface="Calibri" panose="020F0502020204030204" pitchFamily="34" charset="0"/>
                <a:cs typeface="B Nazanin" panose="00000400000000000000" pitchFamily="2" charset="-78"/>
              </a:rPr>
              <a:t>نام کرده اند، تحویل می </a:t>
            </a:r>
            <a:r>
              <a:rPr lang="ar-SA" sz="2000" dirty="0" smtClean="0">
                <a:latin typeface="B Zar" panose="00000400000000000000" pitchFamily="2" charset="-78"/>
                <a:ea typeface="Calibri" panose="020F0502020204030204" pitchFamily="34" charset="0"/>
                <a:cs typeface="B Nazanin" panose="00000400000000000000" pitchFamily="2" charset="-78"/>
              </a:rPr>
              <a:t>دهند</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دانشگاه مبلغ اسمی کوپن ها را از دولت وصول می کند</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این </a:t>
            </a:r>
            <a:r>
              <a:rPr lang="ar-SA" sz="2000" dirty="0">
                <a:latin typeface="B Zar" panose="00000400000000000000" pitchFamily="2" charset="-78"/>
                <a:ea typeface="Calibri" panose="020F0502020204030204" pitchFamily="34" charset="0"/>
                <a:cs typeface="B Nazanin" panose="00000400000000000000" pitchFamily="2" charset="-78"/>
              </a:rPr>
              <a:t>روش موجب بالا رفتن حق انتخاب دانشجویان از یک طرف و افزایش رقابت بین </a:t>
            </a:r>
            <a:r>
              <a:rPr lang="ar-SA" sz="2000" dirty="0" smtClean="0">
                <a:latin typeface="B Zar" panose="00000400000000000000" pitchFamily="2" charset="-78"/>
                <a:ea typeface="Calibri" panose="020F0502020204030204" pitchFamily="34" charset="0"/>
                <a:cs typeface="B Nazanin" panose="00000400000000000000" pitchFamily="2" charset="-78"/>
              </a:rPr>
              <a:t>مؤسسات</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آموزشی </a:t>
            </a:r>
            <a:r>
              <a:rPr lang="ar-SA" sz="2000" dirty="0">
                <a:latin typeface="B Zar" panose="00000400000000000000" pitchFamily="2" charset="-78"/>
                <a:ea typeface="Calibri" panose="020F0502020204030204" pitchFamily="34" charset="0"/>
                <a:cs typeface="B Nazanin" panose="00000400000000000000" pitchFamily="2" charset="-78"/>
              </a:rPr>
              <a:t>برای جذب دانشجو از طرف دیگر می شود</a:t>
            </a:r>
            <a:r>
              <a:rPr lang="en-US" sz="2000" dirty="0">
                <a:latin typeface="B Zar" panose="00000400000000000000" pitchFamily="2" charset="-78"/>
                <a:ea typeface="Calibri" panose="020F0502020204030204" pitchFamily="34" charset="0"/>
                <a:cs typeface="B Nazanin" panose="00000400000000000000" pitchFamily="2" charset="-78"/>
              </a:rPr>
              <a:t>.</a:t>
            </a:r>
          </a:p>
        </p:txBody>
      </p:sp>
    </p:spTree>
    <p:extLst>
      <p:ext uri="{BB962C8B-B14F-4D97-AF65-F5344CB8AC3E}">
        <p14:creationId xmlns:p14="http://schemas.microsoft.com/office/powerpoint/2010/main" val="31409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3" name="Rectangle 2"/>
          <p:cNvSpPr/>
          <p:nvPr/>
        </p:nvSpPr>
        <p:spPr>
          <a:xfrm>
            <a:off x="1068311" y="1237983"/>
            <a:ext cx="10040292" cy="553998"/>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کشور فرانسه وکشورهای فرانسوی زبان، دانشجویان واجد شرایط اعتبارات را مستقیما از آژانس های دولتی دریافت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5" name="Rectangle 4"/>
          <p:cNvSpPr/>
          <p:nvPr/>
        </p:nvSpPr>
        <p:spPr>
          <a:xfrm>
            <a:off x="1068311" y="1926794"/>
            <a:ext cx="10040292" cy="977191"/>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ولی </a:t>
            </a:r>
            <a:r>
              <a:rPr lang="ar-SA" sz="2000" dirty="0">
                <a:latin typeface="B Zar" panose="00000400000000000000" pitchFamily="2" charset="-78"/>
                <a:ea typeface="Calibri" panose="020F0502020204030204" pitchFamily="34" charset="0"/>
                <a:cs typeface="B Nazanin" panose="00000400000000000000" pitchFamily="2" charset="-78"/>
              </a:rPr>
              <a:t>در بیشتر کشورها، کمک ها به صورت غیرمستقیم انجام می شود و افراد </a:t>
            </a:r>
            <a:r>
              <a:rPr lang="ar-SA" sz="2000" dirty="0" smtClean="0">
                <a:latin typeface="B Zar" panose="00000400000000000000" pitchFamily="2" charset="-78"/>
                <a:ea typeface="Calibri" panose="020F0502020204030204" pitchFamily="34" charset="0"/>
                <a:cs typeface="B Nazanin" panose="00000400000000000000" pitchFamily="2" charset="-78"/>
              </a:rPr>
              <a:t>واجد شرایط</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ar-SA" sz="2000" dirty="0" smtClean="0">
                <a:latin typeface="B Zar" panose="00000400000000000000" pitchFamily="2" charset="-78"/>
                <a:ea typeface="Calibri" panose="020F0502020204030204" pitchFamily="34" charset="0"/>
                <a:cs typeface="B Nazanin" panose="00000400000000000000" pitchFamily="2" charset="-78"/>
              </a:rPr>
              <a:t>و </a:t>
            </a:r>
            <a:r>
              <a:rPr lang="ar-SA" sz="2000" dirty="0">
                <a:latin typeface="B Zar" panose="00000400000000000000" pitchFamily="2" charset="-78"/>
                <a:ea typeface="Calibri" panose="020F0502020204030204" pitchFamily="34" charset="0"/>
                <a:cs typeface="B Nazanin" panose="00000400000000000000" pitchFamily="2" charset="-78"/>
              </a:rPr>
              <a:t>همچنین، </a:t>
            </a:r>
            <a:r>
              <a:rPr lang="ar-SA" sz="2000" dirty="0" smtClean="0">
                <a:latin typeface="B Zar" panose="00000400000000000000" pitchFamily="2" charset="-78"/>
                <a:ea typeface="Calibri" panose="020F0502020204030204" pitchFamily="34" charset="0"/>
                <a:cs typeface="B Nazanin" panose="00000400000000000000" pitchFamily="2" charset="-78"/>
              </a:rPr>
              <a:t>میزان</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کمکها</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را </a:t>
            </a:r>
            <a:r>
              <a:rPr lang="ar-SA" sz="2000" dirty="0">
                <a:latin typeface="B Zar" panose="00000400000000000000" pitchFamily="2" charset="-78"/>
                <a:ea typeface="Calibri" panose="020F0502020204030204" pitchFamily="34" charset="0"/>
                <a:cs typeface="B Nazanin" panose="00000400000000000000" pitchFamily="2" charset="-78"/>
              </a:rPr>
              <a:t>مسئولان مؤسسات آموزش عالی تعیین می </a:t>
            </a:r>
            <a:r>
              <a:rPr lang="ar-SA" sz="2000" dirty="0" smtClean="0">
                <a:latin typeface="B Zar" panose="00000400000000000000" pitchFamily="2" charset="-78"/>
                <a:ea typeface="Calibri" panose="020F0502020204030204" pitchFamily="34" charset="0"/>
                <a:cs typeface="B Nazanin" panose="00000400000000000000" pitchFamily="2" charset="-78"/>
              </a:rPr>
              <a:t>کنند</a:t>
            </a:r>
            <a:r>
              <a:rPr lang="fa-IR" sz="2000" dirty="0" smtClean="0">
                <a:latin typeface="B Zar" panose="00000400000000000000" pitchFamily="2" charset="-78"/>
                <a:ea typeface="Calibri" panose="020F0502020204030204" pitchFamily="34" charset="0"/>
                <a:cs typeface="B Nazanin" panose="00000400000000000000" pitchFamily="2" charset="-78"/>
              </a:rPr>
              <a:t>. </a:t>
            </a:r>
          </a:p>
        </p:txBody>
      </p:sp>
      <p:sp>
        <p:nvSpPr>
          <p:cNvPr id="6" name="Rectangle 5"/>
          <p:cNvSpPr/>
          <p:nvPr/>
        </p:nvSpPr>
        <p:spPr>
          <a:xfrm>
            <a:off x="1184497" y="2903985"/>
            <a:ext cx="10040292" cy="1938992"/>
          </a:xfrm>
          <a:prstGeom prst="rect">
            <a:avLst/>
          </a:prstGeom>
        </p:spPr>
        <p:txBody>
          <a:bodyPr wrap="square">
            <a:spAutoFit/>
          </a:bodyPr>
          <a:lstStyle/>
          <a:p>
            <a:pPr algn="just" rtl="1">
              <a:lnSpc>
                <a:spcPct val="150000"/>
              </a:lnSpc>
            </a:pP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بعضی از کشورها کمک های مالی به </a:t>
            </a:r>
            <a:r>
              <a:rPr lang="ar-SA" sz="2000" dirty="0" smtClean="0">
                <a:latin typeface="B Zar" panose="00000400000000000000" pitchFamily="2" charset="-78"/>
                <a:ea typeface="Calibri" panose="020F0502020204030204" pitchFamily="34" charset="0"/>
                <a:cs typeface="B Nazanin" panose="00000400000000000000" pitchFamily="2" charset="-78"/>
              </a:rPr>
              <a:t>صورت</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بن </a:t>
            </a:r>
            <a:r>
              <a:rPr lang="ar-SA" sz="2000" dirty="0">
                <a:latin typeface="B Zar" panose="00000400000000000000" pitchFamily="2" charset="-78"/>
                <a:ea typeface="Calibri" panose="020F0502020204030204" pitchFamily="34" charset="0"/>
                <a:cs typeface="B Nazanin" panose="00000400000000000000" pitchFamily="2" charset="-78"/>
              </a:rPr>
              <a:t>انجام می </a:t>
            </a:r>
            <a:r>
              <a:rPr lang="ar-SA" sz="2000" dirty="0" smtClean="0">
                <a:latin typeface="B Zar" panose="00000400000000000000" pitchFamily="2" charset="-78"/>
                <a:ea typeface="Calibri" panose="020F0502020204030204" pitchFamily="34" charset="0"/>
                <a:cs typeface="B Nazanin" panose="00000400000000000000" pitchFamily="2" charset="-78"/>
              </a:rPr>
              <a:t>شود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در </a:t>
            </a:r>
            <a:r>
              <a:rPr lang="ar-SA" sz="2000" dirty="0">
                <a:latin typeface="B Zar" panose="00000400000000000000" pitchFamily="2" charset="-78"/>
                <a:ea typeface="Calibri" panose="020F0502020204030204" pitchFamily="34" charset="0"/>
                <a:cs typeface="B Nazanin" panose="00000400000000000000" pitchFamily="2" charset="-78"/>
              </a:rPr>
              <a:t>روش بن های آموزشی دولت به دانشجویان یا خانواده های آن ها کوپن هایی با </a:t>
            </a:r>
            <a:r>
              <a:rPr lang="ar-SA" sz="2000" dirty="0" smtClean="0">
                <a:latin typeface="B Zar" panose="00000400000000000000" pitchFamily="2" charset="-78"/>
                <a:ea typeface="Calibri" panose="020F0502020204030204" pitchFamily="34" charset="0"/>
                <a:cs typeface="B Nazanin" panose="00000400000000000000" pitchFamily="2" charset="-78"/>
              </a:rPr>
              <a:t>مبالغ</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مشخص</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a:latin typeface="B Zar" panose="00000400000000000000" pitchFamily="2" charset="-78"/>
                <a:ea typeface="Calibri" panose="020F0502020204030204" pitchFamily="34" charset="0"/>
                <a:cs typeface="B Nazanin" panose="00000400000000000000" pitchFamily="2" charset="-78"/>
              </a:rPr>
              <a:t>)</a:t>
            </a:r>
            <a:r>
              <a:rPr lang="ar-SA" sz="2000" dirty="0">
                <a:latin typeface="B Zar" panose="00000400000000000000" pitchFamily="2" charset="-78"/>
                <a:ea typeface="Calibri" panose="020F0502020204030204" pitchFamily="34" charset="0"/>
                <a:cs typeface="B Nazanin" panose="00000400000000000000" pitchFamily="2" charset="-78"/>
              </a:rPr>
              <a:t>بن های طرف تقاضا</a:t>
            </a:r>
            <a:r>
              <a:rPr lang="en-US" sz="2000" dirty="0">
                <a:latin typeface="B Zar" panose="00000400000000000000" pitchFamily="2" charset="-78"/>
                <a:ea typeface="Calibri" panose="020F0502020204030204" pitchFamily="34" charset="0"/>
                <a:cs typeface="B Nazanin" panose="00000400000000000000" pitchFamily="2" charset="-78"/>
              </a:rPr>
              <a:t>( </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پرداخت </a:t>
            </a:r>
            <a:r>
              <a:rPr lang="ar-SA" sz="2000" dirty="0">
                <a:latin typeface="B Zar" panose="00000400000000000000" pitchFamily="2" charset="-78"/>
                <a:ea typeface="Calibri" panose="020F0502020204030204" pitchFamily="34" charset="0"/>
                <a:cs typeface="B Nazanin" panose="00000400000000000000" pitchFamily="2" charset="-78"/>
              </a:rPr>
              <a:t>می </a:t>
            </a:r>
            <a:r>
              <a:rPr lang="ar-SA" sz="2000" dirty="0" smtClean="0">
                <a:latin typeface="B Zar" panose="00000400000000000000" pitchFamily="2" charset="-78"/>
                <a:ea typeface="Calibri" panose="020F0502020204030204" pitchFamily="34" charset="0"/>
                <a:cs typeface="B Nazanin" panose="00000400000000000000" pitchFamily="2" charset="-78"/>
              </a:rPr>
              <a:t>کند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آن </a:t>
            </a:r>
            <a:r>
              <a:rPr lang="ar-SA" sz="2000" dirty="0">
                <a:latin typeface="B Zar" panose="00000400000000000000" pitchFamily="2" charset="-78"/>
                <a:ea typeface="Calibri" panose="020F0502020204030204" pitchFamily="34" charset="0"/>
                <a:cs typeface="B Nazanin" panose="00000400000000000000" pitchFamily="2" charset="-78"/>
              </a:rPr>
              <a:t>ها این کوپن ها را به عنوان شهریه به دانشگاهی که در </a:t>
            </a:r>
            <a:r>
              <a:rPr lang="ar-SA" sz="2000" dirty="0" smtClean="0">
                <a:latin typeface="B Zar" panose="00000400000000000000" pitchFamily="2" charset="-78"/>
                <a:ea typeface="Calibri" panose="020F0502020204030204" pitchFamily="34" charset="0"/>
                <a:cs typeface="B Nazanin" panose="00000400000000000000" pitchFamily="2" charset="-78"/>
              </a:rPr>
              <a:t>آنجا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ثبت </a:t>
            </a:r>
            <a:r>
              <a:rPr lang="ar-SA" sz="2000" dirty="0">
                <a:latin typeface="B Zar" panose="00000400000000000000" pitchFamily="2" charset="-78"/>
                <a:ea typeface="Calibri" panose="020F0502020204030204" pitchFamily="34" charset="0"/>
                <a:cs typeface="B Nazanin" panose="00000400000000000000" pitchFamily="2" charset="-78"/>
              </a:rPr>
              <a:t>نام کرده اند، تحویل می </a:t>
            </a:r>
            <a:r>
              <a:rPr lang="ar-SA" sz="2000" dirty="0" smtClean="0">
                <a:latin typeface="B Zar" panose="00000400000000000000" pitchFamily="2" charset="-78"/>
                <a:ea typeface="Calibri" panose="020F0502020204030204" pitchFamily="34" charset="0"/>
                <a:cs typeface="B Nazanin" panose="00000400000000000000" pitchFamily="2" charset="-78"/>
              </a:rPr>
              <a:t>دهند</a:t>
            </a:r>
            <a:r>
              <a:rPr lang="fa-IR" sz="2000" dirty="0" smtClean="0">
                <a:latin typeface="B Zar" panose="00000400000000000000" pitchFamily="2" charset="-78"/>
                <a:ea typeface="Calibri" panose="020F0502020204030204" pitchFamily="34" charset="0"/>
                <a:cs typeface="B Nazanin" panose="00000400000000000000" pitchFamily="2" charset="-78"/>
              </a:rPr>
              <a:t>.</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دانشگاه مبلغ اسمی کوپن ها را از دولت وصول می کند</a:t>
            </a:r>
            <a:r>
              <a:rPr lang="en-US" sz="2000" dirty="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این </a:t>
            </a:r>
            <a:r>
              <a:rPr lang="ar-SA" sz="2000" dirty="0">
                <a:latin typeface="B Zar" panose="00000400000000000000" pitchFamily="2" charset="-78"/>
                <a:ea typeface="Calibri" panose="020F0502020204030204" pitchFamily="34" charset="0"/>
                <a:cs typeface="B Nazanin" panose="00000400000000000000" pitchFamily="2" charset="-78"/>
              </a:rPr>
              <a:t>روش موجب بالا رفتن </a:t>
            </a:r>
            <a:r>
              <a:rPr lang="ar-SA" sz="2000" b="1" dirty="0">
                <a:solidFill>
                  <a:srgbClr val="C00000"/>
                </a:solidFill>
                <a:latin typeface="B Zar" panose="00000400000000000000" pitchFamily="2" charset="-78"/>
                <a:ea typeface="Calibri" panose="020F0502020204030204" pitchFamily="34" charset="0"/>
                <a:cs typeface="B Nazanin" panose="00000400000000000000" pitchFamily="2" charset="-78"/>
              </a:rPr>
              <a:t>حق انتخاب دانشجویان </a:t>
            </a:r>
            <a:r>
              <a:rPr lang="ar-SA" sz="2000" dirty="0">
                <a:latin typeface="B Zar" panose="00000400000000000000" pitchFamily="2" charset="-78"/>
                <a:ea typeface="Calibri" panose="020F0502020204030204" pitchFamily="34" charset="0"/>
                <a:cs typeface="B Nazanin" panose="00000400000000000000" pitchFamily="2" charset="-78"/>
              </a:rPr>
              <a:t>از یک طرف و </a:t>
            </a:r>
            <a:r>
              <a:rPr lang="ar-SA" sz="2000" b="1" dirty="0">
                <a:solidFill>
                  <a:srgbClr val="C00000"/>
                </a:solidFill>
                <a:latin typeface="B Zar" panose="00000400000000000000" pitchFamily="2" charset="-78"/>
                <a:ea typeface="Calibri" panose="020F0502020204030204" pitchFamily="34" charset="0"/>
                <a:cs typeface="B Nazanin" panose="00000400000000000000" pitchFamily="2" charset="-78"/>
              </a:rPr>
              <a:t>افزایش رقابت بین </a:t>
            </a:r>
            <a:r>
              <a:rPr lang="ar-SA" sz="2000" b="1" dirty="0" smtClean="0">
                <a:solidFill>
                  <a:srgbClr val="C00000"/>
                </a:solidFill>
                <a:latin typeface="B Zar" panose="00000400000000000000" pitchFamily="2" charset="-78"/>
                <a:ea typeface="Calibri" panose="020F0502020204030204" pitchFamily="34" charset="0"/>
                <a:cs typeface="B Nazanin" panose="00000400000000000000" pitchFamily="2" charset="-78"/>
              </a:rPr>
              <a:t>مؤسسات</a:t>
            </a:r>
            <a:r>
              <a:rPr lang="fa-IR" sz="2000" b="1" dirty="0" smtClean="0">
                <a:solidFill>
                  <a:srgbClr val="C00000"/>
                </a:solidFill>
                <a:latin typeface="B Zar" panose="00000400000000000000" pitchFamily="2" charset="-78"/>
                <a:ea typeface="Calibri" panose="020F0502020204030204" pitchFamily="34" charset="0"/>
                <a:cs typeface="B Nazanin" panose="00000400000000000000" pitchFamily="2" charset="-78"/>
              </a:rPr>
              <a:t> </a:t>
            </a:r>
            <a:r>
              <a:rPr lang="ar-SA" sz="2000" b="1" dirty="0" smtClean="0">
                <a:solidFill>
                  <a:srgbClr val="C00000"/>
                </a:solidFill>
                <a:latin typeface="B Zar" panose="00000400000000000000" pitchFamily="2" charset="-78"/>
                <a:ea typeface="Calibri" panose="020F0502020204030204" pitchFamily="34" charset="0"/>
                <a:cs typeface="B Nazanin" panose="00000400000000000000" pitchFamily="2" charset="-78"/>
              </a:rPr>
              <a:t>آموزشی </a:t>
            </a:r>
            <a:r>
              <a:rPr lang="ar-SA" sz="2000" dirty="0">
                <a:latin typeface="B Zar" panose="00000400000000000000" pitchFamily="2" charset="-78"/>
                <a:ea typeface="Calibri" panose="020F0502020204030204" pitchFamily="34" charset="0"/>
                <a:cs typeface="B Nazanin" panose="00000400000000000000" pitchFamily="2" charset="-78"/>
              </a:rPr>
              <a:t>برای جذب دانشجو از طرف دیگر می شود</a:t>
            </a:r>
            <a:r>
              <a:rPr lang="en-US" sz="2000" dirty="0">
                <a:latin typeface="B Zar" panose="00000400000000000000" pitchFamily="2" charset="-78"/>
                <a:ea typeface="Calibri" panose="020F0502020204030204" pitchFamily="34" charset="0"/>
                <a:cs typeface="B Nazanin" panose="00000400000000000000" pitchFamily="2" charset="-78"/>
              </a:rPr>
              <a:t>.</a:t>
            </a:r>
          </a:p>
        </p:txBody>
      </p:sp>
    </p:spTree>
    <p:extLst>
      <p:ext uri="{BB962C8B-B14F-4D97-AF65-F5344CB8AC3E}">
        <p14:creationId xmlns:p14="http://schemas.microsoft.com/office/powerpoint/2010/main" val="1209439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4" name="Rectangle 3"/>
          <p:cNvSpPr/>
          <p:nvPr/>
        </p:nvSpPr>
        <p:spPr>
          <a:xfrm>
            <a:off x="923455" y="1385896"/>
            <a:ext cx="9669101" cy="1477328"/>
          </a:xfrm>
          <a:prstGeom prst="rect">
            <a:avLst/>
          </a:prstGeom>
        </p:spPr>
        <p:txBody>
          <a:bodyPr wrap="square">
            <a:spAutoFit/>
          </a:bodyPr>
          <a:lstStyle/>
          <a:p>
            <a:pPr algn="just" rtl="1">
              <a:lnSpc>
                <a:spcPct val="150000"/>
              </a:lnSpc>
            </a:pPr>
            <a:r>
              <a:rPr lang="ar-SA" sz="2000" dirty="0">
                <a:latin typeface="B Zar" panose="00000400000000000000" pitchFamily="2" charset="-78"/>
                <a:ea typeface="Calibri" panose="020F0502020204030204" pitchFamily="34" charset="0"/>
                <a:cs typeface="B Nazanin" panose="00000400000000000000" pitchFamily="2" charset="-78"/>
              </a:rPr>
              <a:t>در برخی از کشورها به جای کمک های مستقیم به دانشجو، دانشجویان یا خانواده های آن ها از </a:t>
            </a:r>
            <a:r>
              <a:rPr lang="ar-SA" sz="2000" dirty="0" smtClean="0">
                <a:latin typeface="B Zar" panose="00000400000000000000" pitchFamily="2" charset="-78"/>
                <a:ea typeface="Calibri" panose="020F0502020204030204" pitchFamily="34" charset="0"/>
                <a:cs typeface="B Nazanin" panose="00000400000000000000" pitchFamily="2" charset="-78"/>
              </a:rPr>
              <a:t>معافیت های</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مالیاتی </a:t>
            </a:r>
            <a:r>
              <a:rPr lang="ar-SA" sz="2000" dirty="0">
                <a:latin typeface="B Zar" panose="00000400000000000000" pitchFamily="2" charset="-78"/>
                <a:ea typeface="Calibri" panose="020F0502020204030204" pitchFamily="34" charset="0"/>
                <a:cs typeface="B Nazanin" panose="00000400000000000000" pitchFamily="2" charset="-78"/>
              </a:rPr>
              <a:t>برخوردار می </a:t>
            </a:r>
            <a:r>
              <a:rPr lang="ar-SA" sz="2000" dirty="0" smtClean="0">
                <a:latin typeface="B Zar" panose="00000400000000000000" pitchFamily="2" charset="-78"/>
                <a:ea typeface="Calibri" panose="020F0502020204030204" pitchFamily="34" charset="0"/>
                <a:cs typeface="B Nazanin" panose="00000400000000000000" pitchFamily="2" charset="-78"/>
              </a:rPr>
              <a:t>شوند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معافیت </a:t>
            </a:r>
            <a:r>
              <a:rPr lang="ar-SA" sz="2000" dirty="0">
                <a:latin typeface="B Zar" panose="00000400000000000000" pitchFamily="2" charset="-78"/>
                <a:ea typeface="Calibri" panose="020F0502020204030204" pitchFamily="34" charset="0"/>
                <a:cs typeface="B Nazanin" panose="00000400000000000000" pitchFamily="2" charset="-78"/>
              </a:rPr>
              <a:t>های مالیاتی با دو هدف جبران هزینه تحصیلی و کمک مالی </a:t>
            </a:r>
            <a:r>
              <a:rPr lang="ar-SA" sz="2000" dirty="0" smtClean="0">
                <a:latin typeface="B Zar" panose="00000400000000000000" pitchFamily="2" charset="-78"/>
                <a:ea typeface="Calibri" panose="020F0502020204030204" pitchFamily="34" charset="0"/>
                <a:cs typeface="B Nazanin" panose="00000400000000000000" pitchFamily="2" charset="-78"/>
              </a:rPr>
              <a:t>به </a:t>
            </a:r>
            <a:r>
              <a:rPr lang="ar-SA" sz="2000" dirty="0">
                <a:latin typeface="B Zar" panose="00000400000000000000" pitchFamily="2" charset="-78"/>
                <a:ea typeface="Calibri" panose="020F0502020204030204" pitchFamily="34" charset="0"/>
                <a:cs typeface="B Nazanin" panose="00000400000000000000" pitchFamily="2" charset="-78"/>
              </a:rPr>
              <a:t>خانواده </a:t>
            </a:r>
            <a:r>
              <a:rPr lang="ar-SA" sz="2000" dirty="0" smtClean="0">
                <a:latin typeface="B Zar" panose="00000400000000000000" pitchFamily="2" charset="-78"/>
                <a:ea typeface="Calibri" panose="020F0502020204030204" pitchFamily="34" charset="0"/>
                <a:cs typeface="B Nazanin" panose="00000400000000000000" pitchFamily="2" charset="-78"/>
              </a:rPr>
              <a:t>ها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صورت </a:t>
            </a:r>
            <a:r>
              <a:rPr lang="ar-SA" sz="2000" dirty="0">
                <a:latin typeface="B Zar" panose="00000400000000000000" pitchFamily="2" charset="-78"/>
                <a:ea typeface="Calibri" panose="020F0502020204030204" pitchFamily="34" charset="0"/>
                <a:cs typeface="B Nazanin" panose="00000400000000000000" pitchFamily="2" charset="-78"/>
              </a:rPr>
              <a:t>می </a:t>
            </a:r>
            <a:r>
              <a:rPr lang="ar-SA" sz="2000" dirty="0" smtClean="0">
                <a:latin typeface="B Zar" panose="00000400000000000000" pitchFamily="2" charset="-78"/>
                <a:ea typeface="Calibri" panose="020F0502020204030204" pitchFamily="34" charset="0"/>
                <a:cs typeface="B Nazanin" panose="00000400000000000000" pitchFamily="2" charset="-78"/>
              </a:rPr>
              <a:t>گیرد</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این </a:t>
            </a:r>
            <a:r>
              <a:rPr lang="ar-SA" sz="2000" dirty="0">
                <a:latin typeface="B Zar" panose="00000400000000000000" pitchFamily="2" charset="-78"/>
                <a:ea typeface="Calibri" panose="020F0502020204030204" pitchFamily="34" charset="0"/>
                <a:cs typeface="B Nazanin" panose="00000400000000000000" pitchFamily="2" charset="-78"/>
              </a:rPr>
              <a:t>معافیت ها به والدین کمک می کند تا بتوانند شهریه و هزینه تحصیلی فرزندانشان </a:t>
            </a:r>
            <a:r>
              <a:rPr lang="ar-SA" sz="2000" dirty="0" smtClean="0">
                <a:latin typeface="B Zar" panose="00000400000000000000" pitchFamily="2" charset="-78"/>
                <a:ea typeface="Calibri" panose="020F0502020204030204" pitchFamily="34" charset="0"/>
                <a:cs typeface="B Nazanin" panose="00000400000000000000" pitchFamily="2" charset="-78"/>
              </a:rPr>
              <a:t>را</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پرداخت </a:t>
            </a:r>
            <a:r>
              <a:rPr lang="ar-SA" sz="2000" dirty="0">
                <a:latin typeface="B Zar" panose="00000400000000000000" pitchFamily="2" charset="-78"/>
                <a:ea typeface="Calibri" panose="020F0502020204030204" pitchFamily="34" charset="0"/>
                <a:cs typeface="B Nazanin" panose="00000400000000000000" pitchFamily="2" charset="-78"/>
              </a:rPr>
              <a:t>کنند</a:t>
            </a:r>
            <a:r>
              <a:rPr lang="en-US" sz="2000" dirty="0">
                <a:latin typeface="B Zar" panose="00000400000000000000" pitchFamily="2" charset="-78"/>
                <a:ea typeface="Calibri" panose="020F0502020204030204" pitchFamily="34" charset="0"/>
                <a:cs typeface="B Nazanin" panose="00000400000000000000" pitchFamily="2" charset="-78"/>
              </a:rPr>
              <a:t>.</a:t>
            </a:r>
          </a:p>
        </p:txBody>
      </p:sp>
      <p:sp>
        <p:nvSpPr>
          <p:cNvPr id="5" name="Rectangle 4"/>
          <p:cNvSpPr/>
          <p:nvPr/>
        </p:nvSpPr>
        <p:spPr>
          <a:xfrm>
            <a:off x="2014397" y="2866949"/>
            <a:ext cx="8474043" cy="1738938"/>
          </a:xfrm>
          <a:prstGeom prst="rect">
            <a:avLst/>
          </a:prstGeom>
        </p:spPr>
        <p:txBody>
          <a:bodyPr wrap="square">
            <a:spAutoFit/>
          </a:bodyPr>
          <a:lstStyle/>
          <a:p>
            <a:pPr algn="r" rtl="1">
              <a:lnSpc>
                <a:spcPct val="107000"/>
              </a:lnSpc>
            </a:pPr>
            <a:r>
              <a:rPr lang="fa-IR" sz="2000" dirty="0" smtClean="0">
                <a:latin typeface="B Zar" panose="00000400000000000000" pitchFamily="2" charset="-78"/>
                <a:ea typeface="Calibri" panose="020F0502020204030204" pitchFamily="34" charset="0"/>
                <a:cs typeface="B Nazanin" panose="00000400000000000000" pitchFamily="2" charset="-78"/>
              </a:rPr>
              <a:t>نتیجه:</a:t>
            </a:r>
          </a:p>
          <a:p>
            <a:pPr algn="r" rtl="1">
              <a:lnSpc>
                <a:spcPct val="107000"/>
              </a:lnSpc>
            </a:pPr>
            <a:r>
              <a:rPr lang="fa-IR" sz="2000" dirty="0" smtClean="0">
                <a:latin typeface="B Zar" panose="00000400000000000000" pitchFamily="2" charset="-78"/>
                <a:ea typeface="Calibri" panose="020F0502020204030204" pitchFamily="34" charset="0"/>
                <a:cs typeface="B Nazanin" panose="00000400000000000000" pitchFamily="2" charset="-78"/>
              </a:rPr>
              <a:t>ب</a:t>
            </a:r>
            <a:r>
              <a:rPr lang="ar-SA" sz="2000" dirty="0" smtClean="0">
                <a:latin typeface="B Zar" panose="00000400000000000000" pitchFamily="2" charset="-78"/>
                <a:ea typeface="Calibri" panose="020F0502020204030204" pitchFamily="34" charset="0"/>
                <a:cs typeface="B Nazanin" panose="00000400000000000000" pitchFamily="2" charset="-78"/>
              </a:rPr>
              <a:t>هبود برابری دسترسی به فرصت های یادگیری تحصیلات عالی</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 توسعه کارایی یادگیری</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دانشجویان </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توسعه مشارکت بخش خصوصی در ارائه خدمات آموزش </a:t>
            </a:r>
            <a:r>
              <a:rPr lang="ar-SA" sz="2000" dirty="0" smtClean="0">
                <a:latin typeface="B Zar" panose="00000400000000000000" pitchFamily="2" charset="-78"/>
                <a:ea typeface="Calibri" panose="020F0502020204030204" pitchFamily="34" charset="0"/>
                <a:cs typeface="B Nazanin" panose="00000400000000000000" pitchFamily="2" charset="-78"/>
              </a:rPr>
              <a:t>عالی</a:t>
            </a:r>
            <a:endParaRPr lang="fa-IR" sz="2000"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pPr>
            <a:r>
              <a:rPr lang="ar-SA" sz="2000" dirty="0" smtClean="0">
                <a:latin typeface="B Zar" panose="00000400000000000000" pitchFamily="2" charset="-78"/>
                <a:ea typeface="Calibri" panose="020F0502020204030204" pitchFamily="34" charset="0"/>
                <a:cs typeface="B Nazanin" panose="00000400000000000000" pitchFamily="2" charset="-78"/>
              </a:rPr>
              <a:t> </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توسعه اثربخشی </a:t>
            </a:r>
            <a:r>
              <a:rPr lang="ar-SA" sz="2000" dirty="0" smtClean="0">
                <a:latin typeface="B Zar" panose="00000400000000000000" pitchFamily="2" charset="-78"/>
                <a:ea typeface="Calibri" panose="020F0502020204030204" pitchFamily="34" charset="0"/>
                <a:cs typeface="B Nazanin" panose="00000400000000000000" pitchFamily="2" charset="-78"/>
              </a:rPr>
              <a:t>آموزش</a:t>
            </a:r>
            <a:r>
              <a:rPr lang="fa-IR"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smtClean="0">
                <a:latin typeface="B Zar" panose="00000400000000000000" pitchFamily="2" charset="-78"/>
                <a:ea typeface="Calibri" panose="020F0502020204030204" pitchFamily="34" charset="0"/>
                <a:cs typeface="B Nazanin" panose="00000400000000000000" pitchFamily="2" charset="-78"/>
              </a:rPr>
              <a:t>عالی</a:t>
            </a:r>
            <a:r>
              <a:rPr lang="en-US" sz="2000" dirty="0" smtClean="0">
                <a:latin typeface="B Zar" panose="00000400000000000000" pitchFamily="2" charset="-78"/>
                <a:ea typeface="Calibri" panose="020F0502020204030204" pitchFamily="34" charset="0"/>
                <a:cs typeface="B Nazanin" panose="00000400000000000000" pitchFamily="2" charset="-78"/>
              </a:rPr>
              <a:t> </a:t>
            </a:r>
            <a:r>
              <a:rPr lang="ar-SA" sz="2000" dirty="0">
                <a:latin typeface="B Zar" panose="00000400000000000000" pitchFamily="2" charset="-78"/>
                <a:ea typeface="Calibri" panose="020F0502020204030204" pitchFamily="34" charset="0"/>
                <a:cs typeface="B Nazanin" panose="00000400000000000000" pitchFamily="2" charset="-78"/>
              </a:rPr>
              <a:t>توسط دولت </a:t>
            </a:r>
            <a:r>
              <a:rPr lang="ar-SA" sz="2000" dirty="0" smtClean="0">
                <a:latin typeface="B Zar" panose="00000400000000000000" pitchFamily="2" charset="-78"/>
                <a:ea typeface="Calibri" panose="020F0502020204030204" pitchFamily="34" charset="0"/>
                <a:cs typeface="B Nazanin" panose="00000400000000000000" pitchFamily="2" charset="-78"/>
              </a:rPr>
              <a:t>ها</a:t>
            </a:r>
            <a:endParaRPr lang="en-US" sz="2000" dirty="0">
              <a:latin typeface="B Zar" panose="00000400000000000000" pitchFamily="2" charset="-78"/>
              <a:ea typeface="Calibri" panose="020F0502020204030204" pitchFamily="34" charset="0"/>
              <a:cs typeface="B Nazanin" panose="00000400000000000000" pitchFamily="2" charset="-78"/>
            </a:endParaRPr>
          </a:p>
        </p:txBody>
      </p:sp>
      <p:sp>
        <p:nvSpPr>
          <p:cNvPr id="6" name="Rectangle 5"/>
          <p:cNvSpPr/>
          <p:nvPr/>
        </p:nvSpPr>
        <p:spPr>
          <a:xfrm>
            <a:off x="543209" y="5000633"/>
            <a:ext cx="10782676" cy="1015663"/>
          </a:xfrm>
          <a:prstGeom prst="rect">
            <a:avLst/>
          </a:prstGeom>
        </p:spPr>
        <p:txBody>
          <a:bodyPr wrap="square">
            <a:spAutoFit/>
          </a:bodyPr>
          <a:lstStyle/>
          <a:p>
            <a:pPr algn="r" rtl="1">
              <a:lnSpc>
                <a:spcPct val="150000"/>
              </a:lnSpc>
            </a:pPr>
            <a:r>
              <a:rPr lang="ar-SA" sz="2000" b="1" dirty="0">
                <a:latin typeface="B Zar" panose="00000400000000000000" pitchFamily="2" charset="-78"/>
                <a:ea typeface="Calibri" panose="020F0502020204030204" pitchFamily="34" charset="0"/>
                <a:cs typeface="B Nazanin" panose="00000400000000000000" pitchFamily="2" charset="-78"/>
              </a:rPr>
              <a:t>به طورکلی، ازلحاظ نظری یک الگوی مطلوب تامین مالی دانشگاه های دولتی الگویی است که ضمن </a:t>
            </a:r>
            <a:r>
              <a:rPr lang="ar-SA" sz="2000" b="1" dirty="0" smtClean="0">
                <a:latin typeface="B Zar" panose="00000400000000000000" pitchFamily="2" charset="-78"/>
                <a:ea typeface="Calibri" panose="020F0502020204030204" pitchFamily="34" charset="0"/>
                <a:cs typeface="B Nazanin" panose="00000400000000000000" pitchFamily="2" charset="-78"/>
              </a:rPr>
              <a:t>تضمین</a:t>
            </a:r>
            <a:r>
              <a:rPr lang="fa-IR" sz="2000" b="1" dirty="0" smtClean="0">
                <a:latin typeface="B Zar" panose="00000400000000000000" pitchFamily="2" charset="-78"/>
                <a:ea typeface="Calibri" panose="020F0502020204030204" pitchFamily="34" charset="0"/>
                <a:cs typeface="B Nazanin" panose="00000400000000000000" pitchFamily="2" charset="-78"/>
              </a:rPr>
              <a:t> </a:t>
            </a:r>
            <a:r>
              <a:rPr lang="ar-SA" sz="2000" b="1" dirty="0" smtClean="0">
                <a:latin typeface="B Zar" panose="00000400000000000000" pitchFamily="2" charset="-78"/>
                <a:ea typeface="Calibri" panose="020F0502020204030204" pitchFamily="34" charset="0"/>
                <a:cs typeface="B Nazanin" panose="00000400000000000000" pitchFamily="2" charset="-78"/>
              </a:rPr>
              <a:t>منابع </a:t>
            </a:r>
            <a:r>
              <a:rPr lang="ar-SA" sz="2000" b="1" dirty="0">
                <a:latin typeface="B Zar" panose="00000400000000000000" pitchFamily="2" charset="-78"/>
                <a:ea typeface="Calibri" panose="020F0502020204030204" pitchFamily="34" charset="0"/>
                <a:cs typeface="B Nazanin" panose="00000400000000000000" pitchFamily="2" charset="-78"/>
              </a:rPr>
              <a:t>لازم و کافی برای دانشگاه ها، بودجه را به طور شفاف و عادلانه در اختیار آن ها قرار دهد و آن ها را به </a:t>
            </a:r>
            <a:r>
              <a:rPr lang="ar-SA" sz="2000" b="1" dirty="0" smtClean="0">
                <a:latin typeface="B Zar" panose="00000400000000000000" pitchFamily="2" charset="-78"/>
                <a:ea typeface="Calibri" panose="020F0502020204030204" pitchFamily="34" charset="0"/>
                <a:cs typeface="B Nazanin" panose="00000400000000000000" pitchFamily="2" charset="-78"/>
              </a:rPr>
              <a:t>رقاب</a:t>
            </a:r>
            <a:r>
              <a:rPr lang="fa-IR" sz="2000" b="1" dirty="0" smtClean="0">
                <a:latin typeface="B Zar" panose="00000400000000000000" pitchFamily="2" charset="-78"/>
                <a:ea typeface="Calibri" panose="020F0502020204030204" pitchFamily="34" charset="0"/>
                <a:cs typeface="B Nazanin" panose="00000400000000000000" pitchFamily="2" charset="-78"/>
              </a:rPr>
              <a:t>ت س</a:t>
            </a:r>
            <a:r>
              <a:rPr lang="ar-SA" sz="2000" b="1" dirty="0" smtClean="0">
                <a:latin typeface="B Zar" panose="00000400000000000000" pitchFamily="2" charset="-78"/>
                <a:ea typeface="Calibri" panose="020F0502020204030204" pitchFamily="34" charset="0"/>
                <a:cs typeface="B Nazanin" panose="00000400000000000000" pitchFamily="2" charset="-78"/>
              </a:rPr>
              <a:t>الم </a:t>
            </a:r>
            <a:r>
              <a:rPr lang="ar-SA" sz="2000" b="1" dirty="0">
                <a:latin typeface="B Zar" panose="00000400000000000000" pitchFamily="2" charset="-78"/>
                <a:ea typeface="Calibri" panose="020F0502020204030204" pitchFamily="34" charset="0"/>
                <a:cs typeface="B Nazanin" panose="00000400000000000000" pitchFamily="2" charset="-78"/>
              </a:rPr>
              <a:t>با یکدیگر تشویق </a:t>
            </a:r>
            <a:r>
              <a:rPr lang="ar-SA" sz="2000" b="1" dirty="0" smtClean="0">
                <a:latin typeface="B Zar" panose="00000400000000000000" pitchFamily="2" charset="-78"/>
                <a:ea typeface="Calibri" panose="020F0502020204030204" pitchFamily="34" charset="0"/>
                <a:cs typeface="B Nazanin" panose="00000400000000000000" pitchFamily="2" charset="-78"/>
              </a:rPr>
              <a:t>کند</a:t>
            </a:r>
            <a:r>
              <a:rPr lang="fa-IR" sz="2000" b="1" dirty="0" smtClean="0">
                <a:latin typeface="B Zar" panose="00000400000000000000" pitchFamily="2" charset="-78"/>
                <a:ea typeface="Calibri" panose="020F0502020204030204" pitchFamily="34" charset="0"/>
                <a:cs typeface="B Nazanin" panose="00000400000000000000" pitchFamily="2" charset="-78"/>
              </a:rPr>
              <a:t>.</a:t>
            </a:r>
            <a:endParaRPr lang="en-US" sz="2000" b="1" dirty="0">
              <a:latin typeface="B Zar" panose="00000400000000000000" pitchFamily="2" charset="-78"/>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7064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3533" y="1147984"/>
            <a:ext cx="9352229" cy="2400657"/>
          </a:xfrm>
          <a:prstGeom prst="rect">
            <a:avLst/>
          </a:prstGeom>
        </p:spPr>
        <p:txBody>
          <a:bodyPr wrap="square">
            <a:spAutoFit/>
          </a:bodyPr>
          <a:lstStyle/>
          <a:p>
            <a:pPr algn="just" rtl="1">
              <a:lnSpc>
                <a:spcPct val="150000"/>
              </a:lnSpc>
            </a:pPr>
            <a:r>
              <a:rPr lang="ar-SA" sz="2000" dirty="0" smtClean="0">
                <a:latin typeface="Calibri" panose="020F0502020204030204" pitchFamily="34" charset="0"/>
                <a:ea typeface="Calibri" panose="020F0502020204030204" pitchFamily="34" charset="0"/>
                <a:cs typeface="B Nazanin" panose="00000400000000000000" pitchFamily="2" charset="-78"/>
              </a:rPr>
              <a:t>منابع </a:t>
            </a:r>
            <a:r>
              <a:rPr lang="ar-SA" sz="2000" dirty="0">
                <a:latin typeface="Calibri" panose="020F0502020204030204" pitchFamily="34" charset="0"/>
                <a:ea typeface="Calibri" panose="020F0502020204030204" pitchFamily="34" charset="0"/>
                <a:cs typeface="B Nazanin" panose="00000400000000000000" pitchFamily="2" charset="-78"/>
              </a:rPr>
              <a:t>تأمین مالی آموزش عالی عبارتند از</a:t>
            </a:r>
            <a:r>
              <a:rPr lang="ar-SA" sz="2000" dirty="0" smtClean="0">
                <a:latin typeface="Calibri" panose="020F0502020204030204" pitchFamily="34" charset="0"/>
                <a:ea typeface="Calibri" panose="020F0502020204030204" pitchFamily="34" charset="0"/>
                <a:cs typeface="B Nazanin" panose="00000400000000000000" pitchFamily="2" charset="-78"/>
              </a:rPr>
              <a:t>: </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1</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داراییها</a:t>
            </a:r>
            <a:r>
              <a:rPr lang="ar-SA" sz="2000" dirty="0">
                <a:latin typeface="Calibri" panose="020F0502020204030204" pitchFamily="34" charset="0"/>
                <a:ea typeface="Calibri" panose="020F0502020204030204" pitchFamily="34" charset="0"/>
                <a:cs typeface="B Nazanin" panose="00000400000000000000" pitchFamily="2" charset="-78"/>
              </a:rPr>
              <a:t>، موقوفات و </a:t>
            </a:r>
            <a:r>
              <a:rPr lang="ar-SA" sz="2000" dirty="0" smtClean="0">
                <a:latin typeface="Calibri" panose="020F0502020204030204" pitchFamily="34" charset="0"/>
                <a:ea typeface="Calibri" panose="020F0502020204030204" pitchFamily="34" charset="0"/>
                <a:cs typeface="B Nazanin" panose="00000400000000000000" pitchFamily="2" charset="-78"/>
              </a:rPr>
              <a:t>سرمایه</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گذاریهای </a:t>
            </a:r>
            <a:r>
              <a:rPr lang="ar-SA" sz="2000" dirty="0">
                <a:latin typeface="Calibri" panose="020F0502020204030204" pitchFamily="34" charset="0"/>
                <a:ea typeface="Calibri" panose="020F0502020204030204" pitchFamily="34" charset="0"/>
                <a:cs typeface="B Nazanin" panose="00000400000000000000" pitchFamily="2" charset="-78"/>
              </a:rPr>
              <a:t>مؤسسات آموزشی و کمکهای مؤسسات </a:t>
            </a:r>
            <a:r>
              <a:rPr lang="ar-SA" sz="2000" dirty="0" smtClean="0">
                <a:latin typeface="Calibri" panose="020F0502020204030204" pitchFamily="34" charset="0"/>
                <a:ea typeface="Calibri" panose="020F0502020204030204" pitchFamily="34" charset="0"/>
                <a:cs typeface="B Nazanin" panose="00000400000000000000" pitchFamily="2" charset="-78"/>
              </a:rPr>
              <a:t>خیریه</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pPr>
            <a:r>
              <a:rPr lang="fa-IR" sz="2000" dirty="0">
                <a:latin typeface="Calibri" panose="020F0502020204030204" pitchFamily="34" charset="0"/>
                <a:ea typeface="Calibri" panose="020F0502020204030204" pitchFamily="34" charset="0"/>
                <a:cs typeface="B Nazanin" panose="00000400000000000000" pitchFamily="2" charset="-78"/>
              </a:rPr>
              <a:t>2</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افراد</a:t>
            </a:r>
            <a:r>
              <a:rPr lang="ar-SA" sz="2000" dirty="0">
                <a:latin typeface="Calibri" panose="020F0502020204030204" pitchFamily="34" charset="0"/>
                <a:ea typeface="Calibri" panose="020F0502020204030204" pitchFamily="34" charset="0"/>
                <a:cs typeface="B Nazanin" panose="00000400000000000000" pitchFamily="2" charset="-78"/>
              </a:rPr>
              <a:t>، خانوادهها، بنگاههای اقتصادی و </a:t>
            </a:r>
            <a:r>
              <a:rPr lang="ar-SA" sz="2000" dirty="0" smtClean="0">
                <a:latin typeface="Calibri" panose="020F0502020204030204" pitchFamily="34" charset="0"/>
                <a:ea typeface="Calibri" panose="020F0502020204030204" pitchFamily="34" charset="0"/>
                <a:cs typeface="B Nazanin" panose="00000400000000000000" pitchFamily="2" charset="-78"/>
              </a:rPr>
              <a:t>سازمانهای </a:t>
            </a:r>
            <a:r>
              <a:rPr lang="ar-SA" sz="2000" dirty="0">
                <a:latin typeface="Calibri" panose="020F0502020204030204" pitchFamily="34" charset="0"/>
                <a:ea typeface="Calibri" panose="020F0502020204030204" pitchFamily="34" charset="0"/>
                <a:cs typeface="B Nazanin" panose="00000400000000000000" pitchFamily="2" charset="-78"/>
              </a:rPr>
              <a:t>دولتی که خریدار خدمات آموزشی </a:t>
            </a:r>
            <a:r>
              <a:rPr lang="ar-SA" sz="2000" dirty="0" smtClean="0">
                <a:latin typeface="Calibri" panose="020F0502020204030204" pitchFamily="34" charset="0"/>
                <a:ea typeface="Calibri" panose="020F0502020204030204" pitchFamily="34" charset="0"/>
                <a:cs typeface="B Nazanin" panose="00000400000000000000" pitchFamily="2" charset="-78"/>
              </a:rPr>
              <a:t>هستند</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pPr>
            <a:r>
              <a:rPr lang="fa-IR" sz="2000" dirty="0">
                <a:latin typeface="Calibri" panose="020F0502020204030204" pitchFamily="34" charset="0"/>
                <a:ea typeface="Calibri" panose="020F0502020204030204" pitchFamily="34" charset="0"/>
                <a:cs typeface="B Nazanin" panose="00000400000000000000" pitchFamily="2" charset="-78"/>
              </a:rPr>
              <a:t>3</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منابع </a:t>
            </a:r>
            <a:r>
              <a:rPr lang="ar-SA" sz="2000" dirty="0">
                <a:latin typeface="Calibri" panose="020F0502020204030204" pitchFamily="34" charset="0"/>
                <a:ea typeface="Calibri" panose="020F0502020204030204" pitchFamily="34" charset="0"/>
                <a:cs typeface="B Nazanin" panose="00000400000000000000" pitchFamily="2" charset="-78"/>
              </a:rPr>
              <a:t>تحت کنترل دولت، به این معنی که دولت هم </a:t>
            </a:r>
            <a:r>
              <a:rPr lang="ar-SA" sz="2000" dirty="0" smtClean="0">
                <a:latin typeface="Calibri" panose="020F0502020204030204" pitchFamily="34" charset="0"/>
                <a:ea typeface="Calibri" panose="020F0502020204030204" pitchFamily="34" charset="0"/>
                <a:cs typeface="B Nazanin" panose="00000400000000000000" pitchFamily="2" charset="-78"/>
              </a:rPr>
              <a:t>تأمین</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کننده </a:t>
            </a:r>
            <a:r>
              <a:rPr lang="ar-SA" sz="2000" dirty="0">
                <a:latin typeface="Calibri" panose="020F0502020204030204" pitchFamily="34" charset="0"/>
                <a:ea typeface="Calibri" panose="020F0502020204030204" pitchFamily="34" charset="0"/>
                <a:cs typeface="B Nazanin" panose="00000400000000000000" pitchFamily="2" charset="-78"/>
              </a:rPr>
              <a:t>و هم ناظر بر نحوه هزینه کرد منابع است </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pPr>
            <a:r>
              <a:rPr lang="ar-SA" sz="2000" dirty="0" smtClean="0">
                <a:latin typeface="Calibri" panose="020F0502020204030204" pitchFamily="34" charset="0"/>
                <a:ea typeface="Calibri" panose="020F0502020204030204" pitchFamily="34" charset="0"/>
                <a:cs typeface="B Nazanin" panose="00000400000000000000" pitchFamily="2" charset="-78"/>
              </a:rPr>
              <a:t>4</a:t>
            </a:r>
            <a:r>
              <a:rPr lang="fa-IR" sz="2000" dirty="0">
                <a:latin typeface="Calibri" panose="020F0502020204030204" pitchFamily="34" charset="0"/>
                <a:ea typeface="Calibri" panose="020F0502020204030204" pitchFamily="34" charset="0"/>
                <a:cs typeface="B Nazanin" panose="00000400000000000000" pitchFamily="2" charset="-78"/>
              </a:rPr>
              <a:t> </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سازمانها </a:t>
            </a:r>
            <a:r>
              <a:rPr lang="ar-SA" sz="2000" dirty="0">
                <a:latin typeface="Calibri" panose="020F0502020204030204" pitchFamily="34" charset="0"/>
                <a:ea typeface="Calibri" panose="020F0502020204030204" pitchFamily="34" charset="0"/>
                <a:cs typeface="B Nazanin" panose="00000400000000000000" pitchFamily="2" charset="-78"/>
              </a:rPr>
              <a:t>و مؤسسات </a:t>
            </a:r>
            <a:r>
              <a:rPr lang="ar-SA" sz="2000" dirty="0" smtClean="0">
                <a:latin typeface="Calibri" panose="020F0502020204030204" pitchFamily="34" charset="0"/>
                <a:ea typeface="Calibri" panose="020F0502020204030204" pitchFamily="34" charset="0"/>
                <a:cs typeface="B Nazanin" panose="00000400000000000000" pitchFamily="2" charset="-78"/>
              </a:rPr>
              <a:t>بین</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المللی </a:t>
            </a:r>
            <a:endParaRPr lang="en-US" sz="2000" dirty="0">
              <a:cs typeface="B Nazanin" panose="00000400000000000000" pitchFamily="2" charset="-78"/>
            </a:endParaRPr>
          </a:p>
        </p:txBody>
      </p:sp>
      <p:sp>
        <p:nvSpPr>
          <p:cNvPr id="8" name="Rectangle 7"/>
          <p:cNvSpPr/>
          <p:nvPr/>
        </p:nvSpPr>
        <p:spPr>
          <a:xfrm>
            <a:off x="1584356" y="3627410"/>
            <a:ext cx="9995027" cy="2862322"/>
          </a:xfrm>
          <a:prstGeom prst="rect">
            <a:avLst/>
          </a:prstGeom>
        </p:spPr>
        <p:txBody>
          <a:bodyPr wrap="square">
            <a:spAutoFit/>
          </a:bodyPr>
          <a:lstStyle/>
          <a:p>
            <a:pPr algn="just" rtl="1">
              <a:lnSpc>
                <a:spcPct val="150000"/>
              </a:lnSpc>
            </a:pPr>
            <a:r>
              <a:rPr lang="ar-SA" sz="2000" dirty="0">
                <a:latin typeface="Calibri" panose="020F0502020204030204" pitchFamily="34" charset="0"/>
                <a:ea typeface="Calibri" panose="020F0502020204030204" pitchFamily="34" charset="0"/>
                <a:cs typeface="B Nazanin" panose="00000400000000000000" pitchFamily="2" charset="-78"/>
              </a:rPr>
              <a:t>سازمان همکاری­های اقتصادی و توسعه (2007)  انواع سازوکارهای تأمین مالی در بخش آموزش را در سه طبقه قرار داده </a:t>
            </a:r>
            <a:r>
              <a:rPr lang="ar-SA"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marL="342900" indent="-342900" algn="just" rtl="1">
              <a:lnSpc>
                <a:spcPct val="150000"/>
              </a:lnSpc>
              <a:buFont typeface="Wingdings" panose="05000000000000000000" pitchFamily="2" charset="2"/>
              <a:buChar char="ü"/>
            </a:pPr>
            <a:r>
              <a:rPr lang="ar-SA" sz="2000" dirty="0">
                <a:latin typeface="Calibri" panose="020F0502020204030204" pitchFamily="34" charset="0"/>
                <a:ea typeface="Calibri" panose="020F0502020204030204" pitchFamily="34" charset="0"/>
                <a:cs typeface="B Nazanin" panose="00000400000000000000" pitchFamily="2" charset="-78"/>
              </a:rPr>
              <a:t> بودجه­های مذاکره­ای یا </a:t>
            </a:r>
            <a:r>
              <a:rPr lang="ar-SA" sz="2000" dirty="0" smtClean="0">
                <a:latin typeface="Calibri" panose="020F0502020204030204" pitchFamily="34" charset="0"/>
                <a:ea typeface="Calibri" panose="020F0502020204030204" pitchFamily="34" charset="0"/>
                <a:cs typeface="B Nazanin" panose="00000400000000000000" pitchFamily="2" charset="-78"/>
              </a:rPr>
              <a:t>ویژه: </a:t>
            </a:r>
            <a:r>
              <a:rPr lang="ar-SA" sz="2000" dirty="0">
                <a:latin typeface="Calibri" panose="020F0502020204030204" pitchFamily="34" charset="0"/>
                <a:ea typeface="Calibri" panose="020F0502020204030204" pitchFamily="34" charset="0"/>
                <a:cs typeface="B Nazanin" panose="00000400000000000000" pitchFamily="2" charset="-78"/>
              </a:rPr>
              <a:t>در این روش منابع مالی بر اساس چانه­زنی، مذاکره، قدرت سیاسی و عملکرد مالی سال قبل تعیین و تأمین می­شود.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marL="342900" indent="-342900" algn="just" rtl="1">
              <a:lnSpc>
                <a:spcPct val="150000"/>
              </a:lnSpc>
              <a:buFont typeface="Wingdings" panose="05000000000000000000" pitchFamily="2" charset="2"/>
              <a:buChar char="ü"/>
            </a:pPr>
            <a:r>
              <a:rPr lang="ar-SA" sz="2000" dirty="0">
                <a:latin typeface="Calibri" panose="020F0502020204030204" pitchFamily="34" charset="0"/>
                <a:ea typeface="Calibri" panose="020F0502020204030204" pitchFamily="34" charset="0"/>
                <a:cs typeface="B Nazanin" panose="00000400000000000000" pitchFamily="2" charset="-78"/>
              </a:rPr>
              <a:t>تأمین مالی قطعی یا </a:t>
            </a:r>
            <a:r>
              <a:rPr lang="ar-SA" sz="2000" dirty="0" smtClean="0">
                <a:latin typeface="Calibri" panose="020F0502020204030204" pitchFamily="34" charset="0"/>
                <a:ea typeface="Calibri" panose="020F0502020204030204" pitchFamily="34" charset="0"/>
                <a:cs typeface="B Nazanin" panose="00000400000000000000" pitchFamily="2" charset="-78"/>
              </a:rPr>
              <a:t>اختصاصی:  </a:t>
            </a:r>
            <a:r>
              <a:rPr lang="ar-SA" sz="2000" dirty="0">
                <a:latin typeface="Calibri" panose="020F0502020204030204" pitchFamily="34" charset="0"/>
                <a:ea typeface="Calibri" panose="020F0502020204030204" pitchFamily="34" charset="0"/>
                <a:cs typeface="B Nazanin" panose="00000400000000000000" pitchFamily="2" charset="-78"/>
              </a:rPr>
              <a:t>این روش، شکل سنتی­تر تأمین منابع مالی به مؤسساتی است که به­منظور تحقق اهداف خاصی، واجد شرایط تأمین مالی هستند.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marL="342900" indent="-342900" algn="just" rtl="1">
              <a:lnSpc>
                <a:spcPct val="150000"/>
              </a:lnSpc>
              <a:buFont typeface="Wingdings" panose="05000000000000000000" pitchFamily="2" charset="2"/>
              <a:buChar char="ü"/>
            </a:pPr>
            <a:r>
              <a:rPr lang="ar-SA" sz="2000" dirty="0">
                <a:latin typeface="Calibri" panose="020F0502020204030204" pitchFamily="34" charset="0"/>
                <a:ea typeface="Calibri" panose="020F0502020204030204" pitchFamily="34" charset="0"/>
                <a:cs typeface="B Nazanin" panose="00000400000000000000" pitchFamily="2" charset="-78"/>
              </a:rPr>
              <a:t>فرمول­های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تأمین</a:t>
            </a:r>
            <a:r>
              <a:rPr lang="ar-SA" sz="2000" dirty="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اعتبار:</a:t>
            </a:r>
            <a:r>
              <a:rPr lang="ar-SA" sz="2000" dirty="0" smtClean="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در</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این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روش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از</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فرمول­هایی</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جهت</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تعیین</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بودجه</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بخش آموزش</a:t>
            </a:r>
            <a:r>
              <a:rPr lang="ar-SA" sz="2000" dirty="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استفاده</a:t>
            </a:r>
            <a:r>
              <a:rPr lang="ar-SA" sz="2000" dirty="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می­شود</a:t>
            </a:r>
            <a:r>
              <a:rPr lang="fa-IR" sz="2000" dirty="0">
                <a:latin typeface="Calibri" panose="020F0502020204030204" pitchFamily="34" charset="0"/>
                <a:ea typeface="Calibri" panose="020F0502020204030204" pitchFamily="34" charset="0"/>
                <a:cs typeface="B Nazanin" panose="00000400000000000000" pitchFamily="2" charset="-78"/>
              </a:rPr>
              <a:t>.</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p:txBody>
      </p:sp>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Tree>
    <p:extLst>
      <p:ext uri="{BB962C8B-B14F-4D97-AF65-F5344CB8AC3E}">
        <p14:creationId xmlns:p14="http://schemas.microsoft.com/office/powerpoint/2010/main" val="2267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891" y="1454072"/>
            <a:ext cx="10730994" cy="1080296"/>
          </a:xfrm>
          <a:prstGeom prst="rect">
            <a:avLst/>
          </a:prstGeom>
        </p:spPr>
        <p:txBody>
          <a:bodyPr wrap="square">
            <a:spAutoFit/>
          </a:bodyPr>
          <a:lstStyle/>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طرحهای </a:t>
            </a:r>
            <a:r>
              <a:rPr lang="ar-SA" sz="2000" dirty="0">
                <a:latin typeface="Calibri" panose="020F0502020204030204" pitchFamily="34" charset="0"/>
                <a:ea typeface="Calibri" panose="020F0502020204030204" pitchFamily="34" charset="0"/>
                <a:cs typeface="B Nazanin" panose="00000400000000000000" pitchFamily="2" charset="-78"/>
              </a:rPr>
              <a:t>وام دانشجویی از طریق بخش تجاری و بانکها تأمین </a:t>
            </a:r>
            <a:r>
              <a:rPr lang="fa-IR" sz="2000" dirty="0" smtClean="0">
                <a:latin typeface="Calibri" panose="020F0502020204030204" pitchFamily="34" charset="0"/>
                <a:ea typeface="Calibri" panose="020F0502020204030204" pitchFamily="34" charset="0"/>
                <a:cs typeface="B Nazanin" panose="00000400000000000000" pitchFamily="2" charset="-78"/>
              </a:rPr>
              <a:t>شده و بازپرداخت آن</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متناسب با درآمد آتی </a:t>
            </a:r>
            <a:r>
              <a:rPr lang="ar-SA" sz="2000" dirty="0" smtClean="0">
                <a:latin typeface="Calibri" panose="020F0502020204030204" pitchFamily="34" charset="0"/>
                <a:ea typeface="Calibri" panose="020F0502020204030204" pitchFamily="34" charset="0"/>
                <a:cs typeface="B Nazanin" panose="00000400000000000000" pitchFamily="2" charset="-78"/>
              </a:rPr>
              <a:t>افراد در </a:t>
            </a:r>
            <a:r>
              <a:rPr lang="ar-SA" sz="2000" dirty="0">
                <a:latin typeface="Calibri" panose="020F0502020204030204" pitchFamily="34" charset="0"/>
                <a:ea typeface="Calibri" panose="020F0502020204030204" pitchFamily="34" charset="0"/>
                <a:cs typeface="B Nazanin" panose="00000400000000000000" pitchFamily="2" charset="-78"/>
              </a:rPr>
              <a:t>طول </a:t>
            </a:r>
            <a:r>
              <a:rPr lang="fa-IR" sz="2000" dirty="0" smtClean="0">
                <a:latin typeface="Calibri" panose="020F0502020204030204" pitchFamily="34" charset="0"/>
                <a:ea typeface="Calibri" panose="020F0502020204030204" pitchFamily="34" charset="0"/>
                <a:cs typeface="B Nazanin" panose="00000400000000000000" pitchFamily="2" charset="-78"/>
              </a:rPr>
              <a:t>1</a:t>
            </a:r>
            <a:r>
              <a:rPr lang="ar-SA" sz="2000" dirty="0" smtClean="0">
                <a:latin typeface="Calibri" panose="020F0502020204030204" pitchFamily="34" charset="0"/>
                <a:ea typeface="Calibri" panose="020F0502020204030204" pitchFamily="34" charset="0"/>
                <a:cs typeface="B Nazanin" panose="00000400000000000000" pitchFamily="2" charset="-78"/>
              </a:rPr>
              <a:t>7 </a:t>
            </a:r>
            <a:r>
              <a:rPr lang="ar-SA" sz="2000" dirty="0">
                <a:latin typeface="Calibri" panose="020F0502020204030204" pitchFamily="34" charset="0"/>
                <a:ea typeface="Calibri" panose="020F0502020204030204" pitchFamily="34" charset="0"/>
                <a:cs typeface="B Nazanin" panose="00000400000000000000" pitchFamily="2" charset="-78"/>
              </a:rPr>
              <a:t>تا </a:t>
            </a:r>
            <a:r>
              <a:rPr lang="fa-IR" sz="2000" dirty="0" smtClean="0">
                <a:latin typeface="Calibri" panose="020F0502020204030204" pitchFamily="34" charset="0"/>
                <a:ea typeface="Calibri" panose="020F0502020204030204" pitchFamily="34" charset="0"/>
                <a:cs typeface="B Nazanin" panose="00000400000000000000" pitchFamily="2" charset="-78"/>
              </a:rPr>
              <a:t>3</a:t>
            </a:r>
            <a:r>
              <a:rPr lang="ar-SA" sz="2000" dirty="0" smtClean="0">
                <a:latin typeface="Calibri" panose="020F0502020204030204" pitchFamily="34" charset="0"/>
                <a:ea typeface="Calibri" panose="020F0502020204030204" pitchFamily="34" charset="0"/>
                <a:cs typeface="B Nazanin" panose="00000400000000000000" pitchFamily="2" charset="-78"/>
              </a:rPr>
              <a:t>7 </a:t>
            </a:r>
            <a:r>
              <a:rPr lang="ar-SA" sz="2000" dirty="0">
                <a:latin typeface="Calibri" panose="020F0502020204030204" pitchFamily="34" charset="0"/>
                <a:ea typeface="Calibri" panose="020F0502020204030204" pitchFamily="34" charset="0"/>
                <a:cs typeface="B Nazanin" panose="00000400000000000000" pitchFamily="2" charset="-78"/>
              </a:rPr>
              <a:t>سال </a:t>
            </a:r>
            <a:r>
              <a:rPr lang="fa-IR" sz="2000" dirty="0" smtClean="0">
                <a:latin typeface="Calibri" panose="020F0502020204030204" pitchFamily="34" charset="0"/>
                <a:ea typeface="Calibri" panose="020F0502020204030204" pitchFamily="34" charset="0"/>
                <a:cs typeface="B Nazanin" panose="00000400000000000000" pitchFamily="2" charset="-78"/>
              </a:rPr>
              <a:t>خواهد بود.</a:t>
            </a:r>
            <a:r>
              <a:rPr lang="en-US"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به</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بیان</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دیگر </a:t>
            </a:r>
            <a:r>
              <a:rPr lang="ar-SA" sz="2000" dirty="0">
                <a:latin typeface="Calibri" panose="020F0502020204030204" pitchFamily="34" charset="0"/>
                <a:ea typeface="Calibri" panose="020F0502020204030204" pitchFamily="34" charset="0"/>
                <a:cs typeface="B Nazanin" panose="00000400000000000000" pitchFamily="2" charset="-78"/>
              </a:rPr>
              <a:t>درصد خاصی از درآمد ناخالص شخص </a:t>
            </a:r>
            <a:r>
              <a:rPr lang="fa-IR" sz="2000" dirty="0" smtClean="0">
                <a:latin typeface="Calibri" panose="020F0502020204030204" pitchFamily="34" charset="0"/>
                <a:ea typeface="Calibri" panose="020F0502020204030204" pitchFamily="34" charset="0"/>
                <a:cs typeface="B Nazanin" panose="00000400000000000000" pitchFamily="2" charset="-78"/>
              </a:rPr>
              <a:t>(</a:t>
            </a:r>
            <a:r>
              <a:rPr lang="ar-SA" sz="2000" dirty="0" smtClean="0">
                <a:latin typeface="Calibri" panose="020F0502020204030204" pitchFamily="34" charset="0"/>
                <a:ea typeface="Calibri" panose="020F0502020204030204" pitchFamily="34" charset="0"/>
                <a:cs typeface="B Nazanin" panose="00000400000000000000" pitchFamily="2" charset="-78"/>
              </a:rPr>
              <a:t>نه </a:t>
            </a:r>
            <a:r>
              <a:rPr lang="ar-SA" sz="2000" dirty="0">
                <a:latin typeface="Calibri" panose="020F0502020204030204" pitchFamily="34" charset="0"/>
                <a:ea typeface="Calibri" panose="020F0502020204030204" pitchFamily="34" charset="0"/>
                <a:cs typeface="B Nazanin" panose="00000400000000000000" pitchFamily="2" charset="-78"/>
              </a:rPr>
              <a:t>یک عدد </a:t>
            </a:r>
            <a:r>
              <a:rPr lang="ar-SA" sz="2000" dirty="0" smtClean="0">
                <a:latin typeface="Calibri" panose="020F0502020204030204" pitchFamily="34" charset="0"/>
                <a:ea typeface="Calibri" panose="020F0502020204030204" pitchFamily="34" charset="0"/>
                <a:cs typeface="B Nazanin" panose="00000400000000000000" pitchFamily="2" charset="-78"/>
              </a:rPr>
              <a:t>ثابت</a:t>
            </a:r>
            <a:r>
              <a:rPr lang="fa-IR" sz="2000" dirty="0" smtClean="0">
                <a:latin typeface="Calibri" panose="020F0502020204030204" pitchFamily="34" charset="0"/>
                <a:ea typeface="Calibri" panose="020F0502020204030204" pitchFamily="34" charset="0"/>
                <a:cs typeface="B Nazanin" panose="00000400000000000000" pitchFamily="2" charset="-78"/>
              </a:rPr>
              <a:t>)</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برای </a:t>
            </a:r>
            <a:r>
              <a:rPr lang="ar-SA" sz="2000" dirty="0" smtClean="0">
                <a:latin typeface="Calibri" panose="020F0502020204030204" pitchFamily="34" charset="0"/>
                <a:ea typeface="Calibri" panose="020F0502020204030204" pitchFamily="34" charset="0"/>
                <a:cs typeface="B Nazanin" panose="00000400000000000000" pitchFamily="2" charset="-78"/>
              </a:rPr>
              <a:t>مدت</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زمان </a:t>
            </a:r>
            <a:r>
              <a:rPr lang="ar-SA" sz="2000" dirty="0">
                <a:latin typeface="Calibri" panose="020F0502020204030204" pitchFamily="34" charset="0"/>
                <a:ea typeface="Calibri" panose="020F0502020204030204" pitchFamily="34" charset="0"/>
                <a:cs typeface="B Nazanin" panose="00000400000000000000" pitchFamily="2" charset="-78"/>
              </a:rPr>
              <a:t>مشخصی اخذ میشود. این روش هم برای بانک و هم برای افراد مطلوب </a:t>
            </a:r>
            <a:r>
              <a:rPr lang="ar-SA" sz="2000" dirty="0" smtClean="0">
                <a:latin typeface="Calibri" panose="020F0502020204030204" pitchFamily="34" charset="0"/>
                <a:ea typeface="Calibri" panose="020F0502020204030204" pitchFamily="34" charset="0"/>
                <a:cs typeface="B Nazanin" panose="00000400000000000000" pitchFamily="2" charset="-78"/>
              </a:rPr>
              <a:t>است</a:t>
            </a:r>
            <a:r>
              <a:rPr lang="fa-IR" sz="2000" dirty="0" smtClean="0">
                <a:latin typeface="Calibri" panose="020F0502020204030204" pitchFamily="34" charset="0"/>
                <a:ea typeface="Calibri" panose="020F0502020204030204" pitchFamily="34" charset="0"/>
                <a:cs typeface="B Nazanin" panose="00000400000000000000" pitchFamily="2" charset="-78"/>
              </a:rPr>
              <a:t>.</a:t>
            </a:r>
          </a:p>
        </p:txBody>
      </p:sp>
      <p:sp>
        <p:nvSpPr>
          <p:cNvPr id="4" name="Rectangle 3"/>
          <p:cNvSpPr/>
          <p:nvPr/>
        </p:nvSpPr>
        <p:spPr>
          <a:xfrm>
            <a:off x="805758" y="5622948"/>
            <a:ext cx="10520127" cy="421654"/>
          </a:xfrm>
          <a:prstGeom prst="rect">
            <a:avLst/>
          </a:prstGeom>
        </p:spPr>
        <p:txBody>
          <a:bodyPr wrap="square">
            <a:spAutoFit/>
          </a:bodyPr>
          <a:lstStyle/>
          <a:p>
            <a:pPr algn="just" rtl="1">
              <a:lnSpc>
                <a:spcPct val="107000"/>
              </a:lnSpc>
              <a:spcAft>
                <a:spcPts val="800"/>
              </a:spcAft>
            </a:pPr>
            <a:r>
              <a:rPr lang="ar-SA" sz="2000" dirty="0">
                <a:latin typeface="Calibri" panose="020F0502020204030204" pitchFamily="34" charset="0"/>
                <a:ea typeface="Calibri" panose="020F0502020204030204" pitchFamily="34" charset="0"/>
                <a:cs typeface="B Nazanin" panose="00000400000000000000" pitchFamily="2" charset="-78"/>
              </a:rPr>
              <a:t>به</a:t>
            </a:r>
            <a:r>
              <a:rPr lang="fa-IR" sz="2000" dirty="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طورکلی در آمریکا نقش دولت فدرال در تأمین منابع مالی کمتر است و بیشتر منابع توسط دولتهای ایالتی و محلی تأمین میگردد</a:t>
            </a:r>
            <a:endParaRPr lang="fa-IR" sz="2000" dirty="0">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p:cNvSpPr/>
          <p:nvPr/>
        </p:nvSpPr>
        <p:spPr>
          <a:xfrm>
            <a:off x="594891" y="2747307"/>
            <a:ext cx="10730994" cy="2581219"/>
          </a:xfrm>
          <a:prstGeom prst="rect">
            <a:avLst/>
          </a:prstGeom>
        </p:spPr>
        <p:txBody>
          <a:bodyPr wrap="square">
            <a:spAutoFit/>
          </a:bodyPr>
          <a:lstStyle/>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یکی </a:t>
            </a:r>
            <a:r>
              <a:rPr lang="ar-SA" sz="2000" dirty="0">
                <a:latin typeface="Calibri" panose="020F0502020204030204" pitchFamily="34" charset="0"/>
                <a:ea typeface="Calibri" panose="020F0502020204030204" pitchFamily="34" charset="0"/>
                <a:cs typeface="B Nazanin" panose="00000400000000000000" pitchFamily="2" charset="-78"/>
              </a:rPr>
              <a:t>از پژوهشگران، انواع منابع تأمین مالی آموزش در آمریکا را به پنج طبقه تحت </a:t>
            </a:r>
            <a:r>
              <a:rPr lang="ar-SA" sz="2000" dirty="0" smtClean="0">
                <a:latin typeface="Calibri" panose="020F0502020204030204" pitchFamily="34" charset="0"/>
                <a:ea typeface="Calibri" panose="020F0502020204030204" pitchFamily="34" charset="0"/>
                <a:cs typeface="B Nazanin" panose="00000400000000000000" pitchFamily="2" charset="-78"/>
              </a:rPr>
              <a:t>عناوین</a:t>
            </a:r>
            <a:r>
              <a:rPr lang="fa-IR" sz="2000" dirty="0" smtClean="0">
                <a:latin typeface="Calibri" panose="020F0502020204030204" pitchFamily="34" charset="0"/>
                <a:ea typeface="Calibri" panose="020F0502020204030204" pitchFamily="34" charset="0"/>
                <a:cs typeface="B Nazanin" panose="00000400000000000000" pitchFamily="2" charset="-78"/>
              </a:rPr>
              <a:t> زیر تقسیم کرده است:</a:t>
            </a:r>
          </a:p>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کمکهای بدون </a:t>
            </a:r>
            <a:r>
              <a:rPr lang="ar-SA" sz="2000" dirty="0" smtClean="0">
                <a:latin typeface="Calibri" panose="020F0502020204030204" pitchFamily="34" charset="0"/>
                <a:ea typeface="Calibri" panose="020F0502020204030204" pitchFamily="34" charset="0"/>
                <a:cs typeface="B Nazanin" panose="00000400000000000000" pitchFamily="2" charset="-78"/>
              </a:rPr>
              <a:t>بهره</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رویکرد برنامه </a:t>
            </a:r>
            <a:r>
              <a:rPr lang="ar-SA" sz="2000" dirty="0" smtClean="0">
                <a:latin typeface="Calibri" panose="020F0502020204030204" pitchFamily="34" charset="0"/>
                <a:ea typeface="Calibri" panose="020F0502020204030204" pitchFamily="34" charset="0"/>
                <a:cs typeface="B Nazanin" panose="00000400000000000000" pitchFamily="2" charset="-78"/>
              </a:rPr>
              <a:t>پایه</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رویکرد برابرسازی </a:t>
            </a:r>
            <a:r>
              <a:rPr lang="ar-SA" sz="2000" dirty="0" smtClean="0">
                <a:latin typeface="Calibri" panose="020F0502020204030204" pitchFamily="34" charset="0"/>
                <a:ea typeface="Calibri" panose="020F0502020204030204" pitchFamily="34" charset="0"/>
                <a:cs typeface="B Nazanin" panose="00000400000000000000" pitchFamily="2" charset="-78"/>
              </a:rPr>
              <a:t>قدرت</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رویکرد تأمین کامل منابع توسط دولت </a:t>
            </a:r>
            <a:r>
              <a:rPr lang="ar-SA" sz="2000" dirty="0" smtClean="0">
                <a:latin typeface="Calibri" panose="020F0502020204030204" pitchFamily="34" charset="0"/>
                <a:ea typeface="Calibri" panose="020F0502020204030204" pitchFamily="34" charset="0"/>
                <a:cs typeface="B Nazanin" panose="00000400000000000000" pitchFamily="2" charset="-78"/>
              </a:rPr>
              <a:t>ایالتی</a:t>
            </a:r>
            <a:endParaRPr lang="fa-IR" sz="2000" dirty="0" smtClean="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ar-SA" sz="2000" dirty="0" smtClean="0">
                <a:latin typeface="Calibri" panose="020F0502020204030204" pitchFamily="34" charset="0"/>
                <a:ea typeface="Calibri" panose="020F0502020204030204" pitchFamily="34" charset="0"/>
                <a:cs typeface="B Nazanin" panose="00000400000000000000" pitchFamily="2" charset="-78"/>
              </a:rPr>
              <a:t>روش </a:t>
            </a:r>
            <a:r>
              <a:rPr lang="ar-SA" sz="2000" dirty="0">
                <a:latin typeface="Calibri" panose="020F0502020204030204" pitchFamily="34" charset="0"/>
                <a:ea typeface="Calibri" panose="020F0502020204030204" pitchFamily="34" charset="0"/>
                <a:cs typeface="B Nazanin" panose="00000400000000000000" pitchFamily="2" charset="-78"/>
              </a:rPr>
              <a:t>سند </a:t>
            </a:r>
            <a:r>
              <a:rPr lang="ar-SA" sz="2000" dirty="0" smtClean="0">
                <a:latin typeface="Calibri" panose="020F0502020204030204" pitchFamily="34" charset="0"/>
                <a:ea typeface="Calibri" panose="020F0502020204030204" pitchFamily="34" charset="0"/>
                <a:cs typeface="B Nazanin" panose="00000400000000000000" pitchFamily="2" charset="-78"/>
              </a:rPr>
              <a:t>هزینه</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6"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Tree>
    <p:extLst>
      <p:ext uri="{BB962C8B-B14F-4D97-AF65-F5344CB8AC3E}">
        <p14:creationId xmlns:p14="http://schemas.microsoft.com/office/powerpoint/2010/main" val="349642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339910" y="1316906"/>
            <a:ext cx="9886385" cy="1477328"/>
          </a:xfrm>
          <a:prstGeom prst="rect">
            <a:avLst/>
          </a:prstGeom>
        </p:spPr>
        <p:txBody>
          <a:bodyPr wrap="square">
            <a:spAutoFit/>
          </a:bodyPr>
          <a:lstStyle/>
          <a:p>
            <a:pPr algn="just" rtl="1">
              <a:lnSpc>
                <a:spcPct val="150000"/>
              </a:lnSpc>
            </a:pPr>
            <a:r>
              <a:rPr lang="ar-SA" sz="2000" dirty="0">
                <a:latin typeface="Calibri" panose="020F0502020204030204" pitchFamily="34" charset="0"/>
                <a:ea typeface="Calibri" panose="020F0502020204030204" pitchFamily="34" charset="0"/>
                <a:cs typeface="B Nazanin" panose="00000400000000000000" pitchFamily="2" charset="-78"/>
              </a:rPr>
              <a:t>باوجود تفاوت فرمول­ها، در همه آنها به عواملی همچون درون </a:t>
            </a:r>
            <a:r>
              <a:rPr lang="ar-SA" sz="2000" dirty="0" smtClean="0">
                <a:latin typeface="Calibri" panose="020F0502020204030204" pitchFamily="34" charset="0"/>
                <a:ea typeface="Calibri" panose="020F0502020204030204" pitchFamily="34" charset="0"/>
                <a:cs typeface="B Nazanin" panose="00000400000000000000" pitchFamily="2" charset="-78"/>
              </a:rPr>
              <a:t>دادها</a:t>
            </a: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smtClean="0">
                <a:latin typeface="Calibri" panose="020F0502020204030204" pitchFamily="34" charset="0"/>
                <a:ea typeface="Calibri" panose="020F0502020204030204" pitchFamily="34" charset="0"/>
                <a:cs typeface="B Nazanin" panose="00000400000000000000" pitchFamily="2" charset="-78"/>
              </a:rPr>
              <a:t>(</a:t>
            </a:r>
            <a:r>
              <a:rPr lang="ar-SA" sz="2000" dirty="0">
                <a:latin typeface="Calibri" panose="020F0502020204030204" pitchFamily="34" charset="0"/>
                <a:ea typeface="Calibri" panose="020F0502020204030204" pitchFamily="34" charset="0"/>
                <a:cs typeface="B Nazanin" panose="00000400000000000000" pitchFamily="2" charset="-78"/>
              </a:rPr>
              <a:t>تعداد کارکنان، دانشجویان و</a:t>
            </a:r>
            <a:r>
              <a:rPr lang="ar-SA" sz="2000" dirty="0" smtClean="0">
                <a:latin typeface="Calibri" panose="020F0502020204030204" pitchFamily="34" charset="0"/>
                <a:ea typeface="Calibri" panose="020F0502020204030204" pitchFamily="34" charset="0"/>
                <a:cs typeface="B Nazanin" panose="00000400000000000000" pitchFamily="2" charset="-78"/>
              </a:rPr>
              <a:t>...) </a:t>
            </a:r>
            <a:r>
              <a:rPr lang="ar-SA" sz="2000" dirty="0">
                <a:latin typeface="Calibri" panose="020F0502020204030204" pitchFamily="34" charset="0"/>
                <a:ea typeface="Calibri" panose="020F0502020204030204" pitchFamily="34" charset="0"/>
                <a:cs typeface="B Nazanin" panose="00000400000000000000" pitchFamily="2" charset="-78"/>
              </a:rPr>
              <a:t>توجه می­شود. در برخی موارد تخصیص منابع مالی برحسب هزینه سرانه دانشجویان محاسبه می­گردد و در آن میزان بودجه بر اساس هزینه سرانه دانشجویان و تعداد دانشجویان تعیین می­شود.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aphicFrame>
        <p:nvGraphicFramePr>
          <p:cNvPr id="3" name="Table 2"/>
          <p:cNvGraphicFramePr>
            <a:graphicFrameLocks noGrp="1"/>
          </p:cNvGraphicFramePr>
          <p:nvPr>
            <p:extLst/>
          </p:nvPr>
        </p:nvGraphicFramePr>
        <p:xfrm>
          <a:off x="1892174" y="3141553"/>
          <a:ext cx="7877583" cy="3041960"/>
        </p:xfrm>
        <a:graphic>
          <a:graphicData uri="http://schemas.openxmlformats.org/drawingml/2006/table">
            <a:tbl>
              <a:tblPr rtl="1">
                <a:tableStyleId>{5C22544A-7EE6-4342-B048-85BDC9FD1C3A}</a:tableStyleId>
              </a:tblPr>
              <a:tblGrid>
                <a:gridCol w="1173257"/>
                <a:gridCol w="6704326"/>
              </a:tblGrid>
              <a:tr h="304196">
                <a:tc gridSpan="2">
                  <a:txBody>
                    <a:bodyPr/>
                    <a:lstStyle/>
                    <a:p>
                      <a:pPr algn="ctr" rtl="1" fontAlgn="b"/>
                      <a:r>
                        <a:rPr lang="fa-IR" sz="1600" u="none" strike="noStrike" dirty="0">
                          <a:effectLst/>
                          <a:cs typeface="B Nazanin" panose="00000400000000000000" pitchFamily="2" charset="-78"/>
                        </a:rPr>
                        <a:t>معیارهای پایه در تعیین بودجه آموزشی در تعدادی از سیستم های آموزش عالی اروپا</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304196">
                <a:tc>
                  <a:txBody>
                    <a:bodyPr/>
                    <a:lstStyle/>
                    <a:p>
                      <a:pPr algn="ctr" rtl="1" fontAlgn="b"/>
                      <a:r>
                        <a:rPr lang="fa-IR" sz="1600" u="none" strike="noStrike" dirty="0">
                          <a:effectLst/>
                          <a:cs typeface="B Nazanin" panose="00000400000000000000" pitchFamily="2" charset="-78"/>
                        </a:rPr>
                        <a:t>کشور </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1" fontAlgn="b"/>
                      <a:r>
                        <a:rPr lang="fa-IR" sz="1600" u="none" strike="noStrike" dirty="0">
                          <a:effectLst/>
                          <a:cs typeface="B Nazanin" panose="00000400000000000000" pitchFamily="2" charset="-78"/>
                        </a:rPr>
                        <a:t>بودجه عمومی مبتنی بر:</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04196">
                <a:tc>
                  <a:txBody>
                    <a:bodyPr/>
                    <a:lstStyle/>
                    <a:p>
                      <a:pPr algn="ctr" rtl="1" fontAlgn="b"/>
                      <a:r>
                        <a:rPr lang="fa-IR" sz="1600" u="none" strike="noStrike">
                          <a:effectLst/>
                          <a:cs typeface="B Nazanin" panose="00000400000000000000" pitchFamily="2" charset="-78"/>
                        </a:rPr>
                        <a:t>سوئد </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تعداد دانشجویان</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بلژیک </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dirty="0">
                          <a:effectLst/>
                          <a:cs typeface="B Nazanin" panose="00000400000000000000" pitchFamily="2" charset="-78"/>
                        </a:rPr>
                        <a:t>ورودی های جدید</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آلمان </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 بودجه سال گذشته؛ تعداد دانشجویان</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انگلستان</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 تعداد دانشجویان (بر اساس توافق با دانشگاه)</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هلند </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 ورودی های جدید</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فنلاند </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 تعداد دانشنامه ها (بر اساس توافق با موسسه)</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a:effectLst/>
                          <a:cs typeface="B Nazanin" panose="00000400000000000000" pitchFamily="2" charset="-78"/>
                        </a:rPr>
                        <a:t>فرانسه</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a:effectLst/>
                          <a:cs typeface="B Nazanin" panose="00000400000000000000" pitchFamily="2" charset="-78"/>
                        </a:rPr>
                        <a:t> معیارهای ورودی (کارکنان در قرارداد با وزارت، تعداد دانشجویان)</a:t>
                      </a:r>
                      <a:endParaRPr lang="fa-IR" sz="1600" b="0" i="0" u="none" strike="noStrike">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196">
                <a:tc>
                  <a:txBody>
                    <a:bodyPr/>
                    <a:lstStyle/>
                    <a:p>
                      <a:pPr algn="ctr" rtl="1" fontAlgn="b"/>
                      <a:r>
                        <a:rPr lang="fa-IR" sz="1600" u="none" strike="noStrike" dirty="0">
                          <a:effectLst/>
                          <a:cs typeface="B Nazanin" panose="00000400000000000000" pitchFamily="2" charset="-78"/>
                        </a:rPr>
                        <a:t>اسپانیا </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fontAlgn="b"/>
                      <a:r>
                        <a:rPr lang="fa-IR" sz="1600" u="none" strike="noStrike" dirty="0">
                          <a:effectLst/>
                          <a:cs typeface="B Nazanin" panose="00000400000000000000" pitchFamily="2" charset="-78"/>
                        </a:rPr>
                        <a:t> تعداد دانشجویان و (در ناحیه والنسیا) بخشی از شاخص های محرک مبتنی بر قرارداد توسط هر موسسه</a:t>
                      </a:r>
                      <a:endParaRPr lang="fa-IR" sz="1600" b="0" i="0" u="none" strike="noStrike" dirty="0">
                        <a:solidFill>
                          <a:srgbClr val="000000"/>
                        </a:solidFill>
                        <a:effectLst/>
                        <a:latin typeface="Calibri" panose="020F0502020204030204" pitchFamily="34" charset="0"/>
                        <a:cs typeface="B Nazanin" panose="00000400000000000000" pitchFamily="2" charset="-78"/>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5469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783531" y="1443654"/>
            <a:ext cx="9886385" cy="515526"/>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سهم درآمدها در برخی از دانشگاههای کشورهای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pSp>
        <p:nvGrpSpPr>
          <p:cNvPr id="6" name="Group 5"/>
          <p:cNvGrpSpPr/>
          <p:nvPr/>
        </p:nvGrpSpPr>
        <p:grpSpPr>
          <a:xfrm>
            <a:off x="5957180" y="2180552"/>
            <a:ext cx="5558827" cy="3291338"/>
            <a:chOff x="5984341" y="2365218"/>
            <a:chExt cx="5231394" cy="3291338"/>
          </a:xfrm>
        </p:grpSpPr>
        <p:graphicFrame>
          <p:nvGraphicFramePr>
            <p:cNvPr id="5" name="Chart 4"/>
            <p:cNvGraphicFramePr>
              <a:graphicFrameLocks/>
            </p:cNvGraphicFramePr>
            <p:nvPr>
              <p:extLst/>
            </p:nvPr>
          </p:nvGraphicFramePr>
          <p:xfrm>
            <a:off x="5984341" y="2365218"/>
            <a:ext cx="5231394" cy="318455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668284"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انگلستان</a:t>
              </a:r>
              <a:endParaRPr lang="en-US" dirty="0">
                <a:cs typeface="B Nazanin" panose="00000400000000000000" pitchFamily="2" charset="-78"/>
              </a:endParaRPr>
            </a:p>
          </p:txBody>
        </p:sp>
      </p:grpSp>
      <p:grpSp>
        <p:nvGrpSpPr>
          <p:cNvPr id="10" name="Group 9"/>
          <p:cNvGrpSpPr/>
          <p:nvPr/>
        </p:nvGrpSpPr>
        <p:grpSpPr>
          <a:xfrm>
            <a:off x="550751" y="2206334"/>
            <a:ext cx="5116717" cy="3450222"/>
            <a:chOff x="550751" y="2206334"/>
            <a:chExt cx="5116717" cy="3450222"/>
          </a:xfrm>
        </p:grpSpPr>
        <p:graphicFrame>
          <p:nvGraphicFramePr>
            <p:cNvPr id="7" name="Chart 6"/>
            <p:cNvGraphicFramePr>
              <a:graphicFrameLocks/>
            </p:cNvGraphicFramePr>
            <p:nvPr>
              <p:extLst/>
            </p:nvPr>
          </p:nvGraphicFramePr>
          <p:xfrm>
            <a:off x="550751" y="2206334"/>
            <a:ext cx="5116717" cy="317142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117002"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اسپانیا</a:t>
              </a:r>
              <a:endParaRPr lang="en-US" dirty="0">
                <a:cs typeface="B Nazanin" panose="00000400000000000000" pitchFamily="2" charset="-78"/>
              </a:endParaRPr>
            </a:p>
          </p:txBody>
        </p:sp>
      </p:grpSp>
    </p:spTree>
    <p:extLst>
      <p:ext uri="{BB962C8B-B14F-4D97-AF65-F5344CB8AC3E}">
        <p14:creationId xmlns:p14="http://schemas.microsoft.com/office/powerpoint/2010/main" val="256055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783531" y="1443654"/>
            <a:ext cx="9886385" cy="515526"/>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سهم درآمدها در برخی از دانگشاههای کشورهای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pSp>
        <p:nvGrpSpPr>
          <p:cNvPr id="3" name="Group 2"/>
          <p:cNvGrpSpPr/>
          <p:nvPr/>
        </p:nvGrpSpPr>
        <p:grpSpPr>
          <a:xfrm>
            <a:off x="6029608" y="1959180"/>
            <a:ext cx="5296277" cy="3697376"/>
            <a:chOff x="6029608" y="1959180"/>
            <a:chExt cx="5296277" cy="3697376"/>
          </a:xfrm>
        </p:grpSpPr>
        <p:sp>
          <p:nvSpPr>
            <p:cNvPr id="4" name="TextBox 3"/>
            <p:cNvSpPr txBox="1"/>
            <p:nvPr/>
          </p:nvSpPr>
          <p:spPr>
            <a:xfrm>
              <a:off x="7668284"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آلمان</a:t>
              </a:r>
              <a:endParaRPr lang="en-US" dirty="0">
                <a:cs typeface="B Nazanin" panose="00000400000000000000" pitchFamily="2" charset="-78"/>
              </a:endParaRPr>
            </a:p>
          </p:txBody>
        </p:sp>
        <p:graphicFrame>
          <p:nvGraphicFramePr>
            <p:cNvPr id="10" name="Chart 9"/>
            <p:cNvGraphicFramePr>
              <a:graphicFrameLocks/>
            </p:cNvGraphicFramePr>
            <p:nvPr>
              <p:extLst/>
            </p:nvPr>
          </p:nvGraphicFramePr>
          <p:xfrm>
            <a:off x="6029608" y="1959180"/>
            <a:ext cx="5296277" cy="3083600"/>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6" name="Group 5"/>
          <p:cNvGrpSpPr/>
          <p:nvPr/>
        </p:nvGrpSpPr>
        <p:grpSpPr>
          <a:xfrm>
            <a:off x="506994" y="1959180"/>
            <a:ext cx="5104646" cy="3697376"/>
            <a:chOff x="506994" y="1959180"/>
            <a:chExt cx="5104646" cy="3697376"/>
          </a:xfrm>
        </p:grpSpPr>
        <p:sp>
          <p:nvSpPr>
            <p:cNvPr id="8" name="TextBox 7"/>
            <p:cNvSpPr txBox="1"/>
            <p:nvPr/>
          </p:nvSpPr>
          <p:spPr>
            <a:xfrm>
              <a:off x="2171323"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ایتالیا</a:t>
              </a:r>
              <a:endParaRPr lang="en-US" dirty="0">
                <a:cs typeface="B Nazanin" panose="00000400000000000000" pitchFamily="2" charset="-78"/>
              </a:endParaRPr>
            </a:p>
          </p:txBody>
        </p:sp>
        <p:graphicFrame>
          <p:nvGraphicFramePr>
            <p:cNvPr id="11" name="Chart 10"/>
            <p:cNvGraphicFramePr>
              <a:graphicFrameLocks/>
            </p:cNvGraphicFramePr>
            <p:nvPr>
              <p:extLst/>
            </p:nvPr>
          </p:nvGraphicFramePr>
          <p:xfrm>
            <a:off x="506994" y="1959180"/>
            <a:ext cx="5104646" cy="3328044"/>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251429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783531" y="1443654"/>
            <a:ext cx="9886385" cy="515526"/>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سهم درآمدها در برخی از دانگشاههای کشورهای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pSp>
        <p:nvGrpSpPr>
          <p:cNvPr id="3" name="Group 2"/>
          <p:cNvGrpSpPr/>
          <p:nvPr/>
        </p:nvGrpSpPr>
        <p:grpSpPr>
          <a:xfrm>
            <a:off x="5776111" y="2039292"/>
            <a:ext cx="5484891" cy="3617264"/>
            <a:chOff x="5776111" y="2039292"/>
            <a:chExt cx="5484891" cy="3617264"/>
          </a:xfrm>
        </p:grpSpPr>
        <p:sp>
          <p:nvSpPr>
            <p:cNvPr id="4" name="TextBox 3"/>
            <p:cNvSpPr txBox="1"/>
            <p:nvPr/>
          </p:nvSpPr>
          <p:spPr>
            <a:xfrm>
              <a:off x="7668284"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هلند</a:t>
              </a:r>
              <a:endParaRPr lang="en-US" dirty="0">
                <a:cs typeface="B Nazanin" panose="00000400000000000000" pitchFamily="2" charset="-78"/>
              </a:endParaRPr>
            </a:p>
          </p:txBody>
        </p:sp>
        <p:graphicFrame>
          <p:nvGraphicFramePr>
            <p:cNvPr id="12" name="Chart 11"/>
            <p:cNvGraphicFramePr>
              <a:graphicFrameLocks/>
            </p:cNvGraphicFramePr>
            <p:nvPr>
              <p:extLst/>
            </p:nvPr>
          </p:nvGraphicFramePr>
          <p:xfrm>
            <a:off x="5776111" y="2039292"/>
            <a:ext cx="5484891" cy="3139289"/>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5" name="Group 4"/>
          <p:cNvGrpSpPr/>
          <p:nvPr/>
        </p:nvGrpSpPr>
        <p:grpSpPr>
          <a:xfrm>
            <a:off x="487377" y="2066454"/>
            <a:ext cx="4854167" cy="3590102"/>
            <a:chOff x="487377" y="2066454"/>
            <a:chExt cx="4854167" cy="3590102"/>
          </a:xfrm>
        </p:grpSpPr>
        <p:sp>
          <p:nvSpPr>
            <p:cNvPr id="8" name="TextBox 7"/>
            <p:cNvSpPr txBox="1"/>
            <p:nvPr/>
          </p:nvSpPr>
          <p:spPr>
            <a:xfrm>
              <a:off x="1465152"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سوئد</a:t>
              </a:r>
              <a:endParaRPr lang="en-US" dirty="0">
                <a:cs typeface="B Nazanin" panose="00000400000000000000" pitchFamily="2" charset="-78"/>
              </a:endParaRPr>
            </a:p>
          </p:txBody>
        </p:sp>
        <p:graphicFrame>
          <p:nvGraphicFramePr>
            <p:cNvPr id="13" name="Chart 12"/>
            <p:cNvGraphicFramePr>
              <a:graphicFrameLocks/>
            </p:cNvGraphicFramePr>
            <p:nvPr>
              <p:extLst/>
            </p:nvPr>
          </p:nvGraphicFramePr>
          <p:xfrm>
            <a:off x="487377" y="2066454"/>
            <a:ext cx="4854167" cy="3012540"/>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321120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783531" y="1443654"/>
            <a:ext cx="9886385" cy="515526"/>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سهم درآمدها در برخی از دانگشاههای کشورهای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pSp>
        <p:nvGrpSpPr>
          <p:cNvPr id="5" name="Group 4"/>
          <p:cNvGrpSpPr/>
          <p:nvPr/>
        </p:nvGrpSpPr>
        <p:grpSpPr>
          <a:xfrm>
            <a:off x="6111089" y="2347110"/>
            <a:ext cx="5214796" cy="3309446"/>
            <a:chOff x="6111089" y="2347110"/>
            <a:chExt cx="5214796" cy="3309446"/>
          </a:xfrm>
        </p:grpSpPr>
        <p:sp>
          <p:nvSpPr>
            <p:cNvPr id="4" name="TextBox 3"/>
            <p:cNvSpPr txBox="1"/>
            <p:nvPr/>
          </p:nvSpPr>
          <p:spPr>
            <a:xfrm>
              <a:off x="7668284"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دانمارک</a:t>
              </a:r>
              <a:endParaRPr lang="en-US" dirty="0">
                <a:cs typeface="B Nazanin" panose="00000400000000000000" pitchFamily="2" charset="-78"/>
              </a:endParaRPr>
            </a:p>
          </p:txBody>
        </p:sp>
        <p:graphicFrame>
          <p:nvGraphicFramePr>
            <p:cNvPr id="10" name="Chart 9"/>
            <p:cNvGraphicFramePr>
              <a:graphicFrameLocks/>
            </p:cNvGraphicFramePr>
            <p:nvPr>
              <p:extLst/>
            </p:nvPr>
          </p:nvGraphicFramePr>
          <p:xfrm>
            <a:off x="6111089" y="2347110"/>
            <a:ext cx="5214796" cy="2743200"/>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3" name="Group 2"/>
          <p:cNvGrpSpPr/>
          <p:nvPr/>
        </p:nvGrpSpPr>
        <p:grpSpPr>
          <a:xfrm>
            <a:off x="559805" y="2238469"/>
            <a:ext cx="4908487" cy="3418087"/>
            <a:chOff x="559805" y="2238469"/>
            <a:chExt cx="4908487" cy="3418087"/>
          </a:xfrm>
        </p:grpSpPr>
        <p:sp>
          <p:nvSpPr>
            <p:cNvPr id="8" name="TextBox 7"/>
            <p:cNvSpPr txBox="1"/>
            <p:nvPr/>
          </p:nvSpPr>
          <p:spPr>
            <a:xfrm>
              <a:off x="1700542"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بلژیک</a:t>
              </a:r>
              <a:endParaRPr lang="en-US" dirty="0">
                <a:cs typeface="B Nazanin" panose="00000400000000000000" pitchFamily="2" charset="-78"/>
              </a:endParaRPr>
            </a:p>
          </p:txBody>
        </p:sp>
        <p:graphicFrame>
          <p:nvGraphicFramePr>
            <p:cNvPr id="11" name="Chart 10"/>
            <p:cNvGraphicFramePr>
              <a:graphicFrameLocks/>
            </p:cNvGraphicFramePr>
            <p:nvPr>
              <p:extLst/>
            </p:nvPr>
          </p:nvGraphicFramePr>
          <p:xfrm>
            <a:off x="559805" y="2238469"/>
            <a:ext cx="4908487" cy="2743200"/>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112158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54487" y="2420966"/>
            <a:ext cx="5338321" cy="461665"/>
          </a:xfrm>
          <a:prstGeom prst="rect">
            <a:avLst/>
          </a:prstGeom>
        </p:spPr>
        <p:txBody>
          <a:bodyPr wrap="none">
            <a:spAutoFit/>
          </a:bodyPr>
          <a:lstStyle/>
          <a:p>
            <a:pPr marL="342900" indent="-342900" algn="r" rtl="1">
              <a:buFont typeface="Wingdings" panose="05000000000000000000" pitchFamily="2" charset="2"/>
              <a:buChar char="Ø"/>
            </a:pPr>
            <a:r>
              <a:rPr lang="fa-IR" sz="2400" dirty="0" smtClean="0">
                <a:cs typeface="B Nazanin" panose="00000400000000000000" pitchFamily="2" charset="-78"/>
              </a:rPr>
              <a:t>قوانین حاکم در آموزش عالی </a:t>
            </a:r>
            <a:r>
              <a:rPr lang="fa-IR" sz="2400" dirty="0">
                <a:cs typeface="B Nazanin" panose="00000400000000000000" pitchFamily="2" charset="-78"/>
              </a:rPr>
              <a:t>کشور (نظام حکمرانی)</a:t>
            </a:r>
            <a:endParaRPr lang="en-US" sz="2400" dirty="0">
              <a:cs typeface="B Nazanin" panose="00000400000000000000" pitchFamily="2" charset="-78"/>
            </a:endParaRPr>
          </a:p>
        </p:txBody>
      </p:sp>
      <p:sp>
        <p:nvSpPr>
          <p:cNvPr id="5" name="Rectangle 4"/>
          <p:cNvSpPr/>
          <p:nvPr/>
        </p:nvSpPr>
        <p:spPr>
          <a:xfrm>
            <a:off x="7698828" y="1147960"/>
            <a:ext cx="2593980" cy="461665"/>
          </a:xfrm>
          <a:prstGeom prst="rect">
            <a:avLst/>
          </a:prstGeom>
        </p:spPr>
        <p:txBody>
          <a:bodyPr wrap="none">
            <a:spAutoFit/>
          </a:bodyPr>
          <a:lstStyle/>
          <a:p>
            <a:pPr marL="342900" indent="-342900" algn="r" rtl="1">
              <a:buFont typeface="Wingdings" panose="05000000000000000000" pitchFamily="2" charset="2"/>
              <a:buChar char="Ø"/>
            </a:pPr>
            <a:r>
              <a:rPr lang="en-US" sz="2400" dirty="0" err="1">
                <a:cs typeface="B Nazanin" panose="00000400000000000000" pitchFamily="2" charset="-78"/>
              </a:rPr>
              <a:t>ارتباط</a:t>
            </a:r>
            <a:r>
              <a:rPr lang="en-US" sz="2400" dirty="0">
                <a:cs typeface="B Nazanin" panose="00000400000000000000" pitchFamily="2" charset="-78"/>
              </a:rPr>
              <a:t> </a:t>
            </a:r>
            <a:r>
              <a:rPr lang="en-US" sz="2400" dirty="0" err="1">
                <a:cs typeface="B Nazanin" panose="00000400000000000000" pitchFamily="2" charset="-78"/>
              </a:rPr>
              <a:t>دولت</a:t>
            </a:r>
            <a:r>
              <a:rPr lang="en-US" sz="2400" dirty="0">
                <a:cs typeface="B Nazanin" panose="00000400000000000000" pitchFamily="2" charset="-78"/>
              </a:rPr>
              <a:t> و </a:t>
            </a:r>
            <a:r>
              <a:rPr lang="en-US" sz="2400" dirty="0" err="1">
                <a:cs typeface="B Nazanin" panose="00000400000000000000" pitchFamily="2" charset="-78"/>
              </a:rPr>
              <a:t>دانشگاه</a:t>
            </a:r>
            <a:endParaRPr lang="en-US" sz="2400" dirty="0">
              <a:cs typeface="B Nazanin" panose="00000400000000000000" pitchFamily="2" charset="-78"/>
            </a:endParaRPr>
          </a:p>
        </p:txBody>
      </p:sp>
      <p:sp>
        <p:nvSpPr>
          <p:cNvPr id="6" name="Rectangle 5"/>
          <p:cNvSpPr/>
          <p:nvPr/>
        </p:nvSpPr>
        <p:spPr>
          <a:xfrm>
            <a:off x="7482423" y="1712035"/>
            <a:ext cx="2810385" cy="461665"/>
          </a:xfrm>
          <a:prstGeom prst="rect">
            <a:avLst/>
          </a:prstGeom>
        </p:spPr>
        <p:txBody>
          <a:bodyPr wrap="none">
            <a:spAutoFit/>
          </a:bodyPr>
          <a:lstStyle/>
          <a:p>
            <a:pPr marL="342900" indent="-342900" algn="r" rtl="1">
              <a:buFont typeface="Wingdings" panose="05000000000000000000" pitchFamily="2" charset="2"/>
              <a:buChar char="Ø"/>
            </a:pPr>
            <a:r>
              <a:rPr lang="en-US" sz="2400" dirty="0" err="1">
                <a:cs typeface="B Nazanin" panose="00000400000000000000" pitchFamily="2" charset="-78"/>
              </a:rPr>
              <a:t>تامین</a:t>
            </a:r>
            <a:r>
              <a:rPr lang="en-US" sz="2400" dirty="0">
                <a:cs typeface="B Nazanin" panose="00000400000000000000" pitchFamily="2" charset="-78"/>
              </a:rPr>
              <a:t> </a:t>
            </a:r>
            <a:r>
              <a:rPr lang="en-US" sz="2400" dirty="0" err="1">
                <a:cs typeface="B Nazanin" panose="00000400000000000000" pitchFamily="2" charset="-78"/>
              </a:rPr>
              <a:t>منابع</a:t>
            </a:r>
            <a:r>
              <a:rPr lang="en-US" sz="2400" dirty="0">
                <a:cs typeface="B Nazanin" panose="00000400000000000000" pitchFamily="2" charset="-78"/>
              </a:rPr>
              <a:t> </a:t>
            </a:r>
            <a:r>
              <a:rPr lang="en-US" sz="2400" dirty="0" err="1">
                <a:cs typeface="B Nazanin" panose="00000400000000000000" pitchFamily="2" charset="-78"/>
              </a:rPr>
              <a:t>آموزش</a:t>
            </a:r>
            <a:r>
              <a:rPr lang="en-US" sz="2400" dirty="0">
                <a:cs typeface="B Nazanin" panose="00000400000000000000" pitchFamily="2" charset="-78"/>
              </a:rPr>
              <a:t> </a:t>
            </a:r>
            <a:r>
              <a:rPr lang="en-US" sz="2400" dirty="0" err="1">
                <a:cs typeface="B Nazanin" panose="00000400000000000000" pitchFamily="2" charset="-78"/>
              </a:rPr>
              <a:t>عالی</a:t>
            </a:r>
            <a:endParaRPr lang="en-US" sz="2400" dirty="0">
              <a:cs typeface="B Nazanin" panose="00000400000000000000" pitchFamily="2" charset="-78"/>
            </a:endParaRPr>
          </a:p>
        </p:txBody>
      </p:sp>
      <p:sp>
        <p:nvSpPr>
          <p:cNvPr id="7" name="Rectangle 6"/>
          <p:cNvSpPr/>
          <p:nvPr/>
        </p:nvSpPr>
        <p:spPr>
          <a:xfrm>
            <a:off x="7300481" y="3086251"/>
            <a:ext cx="3100529" cy="461665"/>
          </a:xfrm>
          <a:prstGeom prst="rect">
            <a:avLst/>
          </a:prstGeom>
        </p:spPr>
        <p:txBody>
          <a:bodyPr wrap="none">
            <a:spAutoFit/>
          </a:bodyPr>
          <a:lstStyle/>
          <a:p>
            <a:pPr marL="342900" indent="-342900" algn="r" rtl="1">
              <a:buFont typeface="Wingdings" panose="05000000000000000000" pitchFamily="2" charset="2"/>
              <a:buChar char="Ø"/>
            </a:pPr>
            <a:r>
              <a:rPr lang="en-US" sz="2400" dirty="0" err="1">
                <a:cs typeface="B Nazanin" panose="00000400000000000000" pitchFamily="2" charset="-78"/>
              </a:rPr>
              <a:t>بودجه</a:t>
            </a:r>
            <a:r>
              <a:rPr lang="en-US" sz="2400" dirty="0">
                <a:cs typeface="B Nazanin" panose="00000400000000000000" pitchFamily="2" charset="-78"/>
              </a:rPr>
              <a:t> </a:t>
            </a:r>
            <a:r>
              <a:rPr lang="en-US" sz="2400" dirty="0" err="1">
                <a:cs typeface="B Nazanin" panose="00000400000000000000" pitchFamily="2" charset="-78"/>
              </a:rPr>
              <a:t>آموزش</a:t>
            </a:r>
            <a:r>
              <a:rPr lang="en-US" sz="2400" dirty="0">
                <a:cs typeface="B Nazanin" panose="00000400000000000000" pitchFamily="2" charset="-78"/>
              </a:rPr>
              <a:t> </a:t>
            </a:r>
            <a:r>
              <a:rPr lang="en-US" sz="2400" dirty="0" err="1">
                <a:cs typeface="B Nazanin" panose="00000400000000000000" pitchFamily="2" charset="-78"/>
              </a:rPr>
              <a:t>عالی</a:t>
            </a:r>
            <a:r>
              <a:rPr lang="en-US" sz="2400" dirty="0">
                <a:cs typeface="B Nazanin" panose="00000400000000000000" pitchFamily="2" charset="-78"/>
              </a:rPr>
              <a:t> </a:t>
            </a:r>
            <a:r>
              <a:rPr lang="en-US" sz="2400" dirty="0" err="1" smtClean="0">
                <a:cs typeface="B Nazanin" panose="00000400000000000000" pitchFamily="2" charset="-78"/>
              </a:rPr>
              <a:t>در</a:t>
            </a:r>
            <a:r>
              <a:rPr lang="fa-IR" sz="2400" dirty="0" smtClean="0">
                <a:cs typeface="B Nazanin" panose="00000400000000000000" pitchFamily="2" charset="-78"/>
              </a:rPr>
              <a:t>کشور</a:t>
            </a:r>
            <a:endParaRPr lang="en-US" sz="2400" dirty="0">
              <a:cs typeface="B Nazanin" panose="00000400000000000000" pitchFamily="2" charset="-78"/>
            </a:endParaRPr>
          </a:p>
        </p:txBody>
      </p:sp>
      <p:sp>
        <p:nvSpPr>
          <p:cNvPr id="11" name="Rectangle 10"/>
          <p:cNvSpPr/>
          <p:nvPr/>
        </p:nvSpPr>
        <p:spPr>
          <a:xfrm>
            <a:off x="9094650" y="540240"/>
            <a:ext cx="1096775" cy="461665"/>
          </a:xfrm>
          <a:prstGeom prst="rect">
            <a:avLst/>
          </a:prstGeom>
        </p:spPr>
        <p:txBody>
          <a:bodyPr wrap="none">
            <a:spAutoFit/>
          </a:bodyPr>
          <a:lstStyle/>
          <a:p>
            <a:pPr marL="342900" indent="-342900" algn="r" rtl="1">
              <a:buFont typeface="Wingdings" panose="05000000000000000000" pitchFamily="2" charset="2"/>
              <a:buChar char="Ø"/>
            </a:pPr>
            <a:r>
              <a:rPr lang="fa-IR" sz="2400" dirty="0" smtClean="0">
                <a:cs typeface="B Nazanin" panose="00000400000000000000" pitchFamily="2" charset="-78"/>
              </a:rPr>
              <a:t>بودجه</a:t>
            </a:r>
            <a:endParaRPr lang="en-US" sz="2400" dirty="0">
              <a:cs typeface="B Nazanin" panose="00000400000000000000" pitchFamily="2" charset="-78"/>
            </a:endParaRPr>
          </a:p>
        </p:txBody>
      </p:sp>
      <p:sp>
        <p:nvSpPr>
          <p:cNvPr id="12" name="Rectangle 11"/>
          <p:cNvSpPr/>
          <p:nvPr/>
        </p:nvSpPr>
        <p:spPr>
          <a:xfrm>
            <a:off x="5615725" y="3795182"/>
            <a:ext cx="4785285" cy="461665"/>
          </a:xfrm>
          <a:prstGeom prst="rect">
            <a:avLst/>
          </a:prstGeom>
        </p:spPr>
        <p:txBody>
          <a:bodyPr wrap="none">
            <a:spAutoFit/>
          </a:bodyPr>
          <a:lstStyle/>
          <a:p>
            <a:pPr marL="342900" indent="-342900" algn="r" rtl="1">
              <a:buFont typeface="Wingdings" panose="05000000000000000000" pitchFamily="2" charset="2"/>
              <a:buChar char="Ø"/>
            </a:pPr>
            <a:r>
              <a:rPr lang="fa-IR" sz="2400" dirty="0" smtClean="0">
                <a:cs typeface="B Nazanin" panose="00000400000000000000" pitchFamily="2" charset="-78"/>
              </a:rPr>
              <a:t>مقایسه برخی شاخص ها در </a:t>
            </a:r>
            <a:r>
              <a:rPr lang="en-US" sz="2400" dirty="0" err="1" smtClean="0">
                <a:cs typeface="B Nazanin" panose="00000400000000000000" pitchFamily="2" charset="-78"/>
              </a:rPr>
              <a:t>کشورهای</a:t>
            </a:r>
            <a:r>
              <a:rPr lang="en-US" sz="2400" dirty="0" smtClean="0">
                <a:cs typeface="B Nazanin" panose="00000400000000000000" pitchFamily="2" charset="-78"/>
              </a:rPr>
              <a:t> </a:t>
            </a:r>
            <a:r>
              <a:rPr lang="en-US" sz="2400" dirty="0" err="1">
                <a:cs typeface="B Nazanin" panose="00000400000000000000" pitchFamily="2" charset="-78"/>
              </a:rPr>
              <a:t>مختلف</a:t>
            </a:r>
            <a:endParaRPr lang="en-US" sz="2400" dirty="0">
              <a:cs typeface="B Nazanin" panose="00000400000000000000" pitchFamily="2" charset="-78"/>
            </a:endParaRPr>
          </a:p>
        </p:txBody>
      </p:sp>
      <p:sp>
        <p:nvSpPr>
          <p:cNvPr id="13" name="Rectangle 12"/>
          <p:cNvSpPr/>
          <p:nvPr/>
        </p:nvSpPr>
        <p:spPr>
          <a:xfrm>
            <a:off x="6486156" y="4504113"/>
            <a:ext cx="3914854" cy="461665"/>
          </a:xfrm>
          <a:prstGeom prst="rect">
            <a:avLst/>
          </a:prstGeom>
        </p:spPr>
        <p:txBody>
          <a:bodyPr wrap="none">
            <a:spAutoFit/>
          </a:bodyPr>
          <a:lstStyle/>
          <a:p>
            <a:pPr marL="342900" indent="-342900" algn="r" rtl="1">
              <a:buFont typeface="Wingdings" panose="05000000000000000000" pitchFamily="2" charset="2"/>
              <a:buChar char="Ø"/>
            </a:pPr>
            <a:r>
              <a:rPr lang="fa-IR" sz="2400" dirty="0" smtClean="0">
                <a:cs typeface="B Nazanin" panose="00000400000000000000" pitchFamily="2" charset="-78"/>
              </a:rPr>
              <a:t>چالش های حوزه آموزش عالی کشور</a:t>
            </a:r>
            <a:endParaRPr lang="en-US" sz="2400" dirty="0">
              <a:cs typeface="B Nazanin" panose="00000400000000000000" pitchFamily="2" charset="-78"/>
            </a:endParaRPr>
          </a:p>
        </p:txBody>
      </p:sp>
    </p:spTree>
    <p:extLst>
      <p:ext uri="{BB962C8B-B14F-4D97-AF65-F5344CB8AC3E}">
        <p14:creationId xmlns:p14="http://schemas.microsoft.com/office/powerpoint/2010/main" val="3727924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7965336" y="525102"/>
            <a:ext cx="3360549" cy="396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rtl="1">
              <a:buFont typeface="Wingdings" panose="05000000000000000000" pitchFamily="2" charset="2"/>
              <a:buChar char="v"/>
            </a:pPr>
            <a:r>
              <a:rPr lang="fa-IR" sz="2000" b="1" dirty="0" smtClean="0">
                <a:cs typeface="B Nazanin" panose="00000400000000000000" pitchFamily="2" charset="-78"/>
              </a:rPr>
              <a:t>تامین منابع آموزش عالی</a:t>
            </a:r>
            <a:endParaRPr lang="en-US" sz="2000" b="1" dirty="0">
              <a:cs typeface="B Nazanin" panose="00000400000000000000" pitchFamily="2" charset="-78"/>
            </a:endParaRPr>
          </a:p>
        </p:txBody>
      </p:sp>
      <p:sp>
        <p:nvSpPr>
          <p:cNvPr id="2" name="Rectangle 1"/>
          <p:cNvSpPr/>
          <p:nvPr/>
        </p:nvSpPr>
        <p:spPr>
          <a:xfrm>
            <a:off x="1783531" y="1443654"/>
            <a:ext cx="9886385" cy="515526"/>
          </a:xfrm>
          <a:prstGeom prst="rect">
            <a:avLst/>
          </a:prstGeom>
        </p:spPr>
        <p:txBody>
          <a:bodyPr wrap="square">
            <a:spAutoFit/>
          </a:bodyPr>
          <a:lstStyle/>
          <a:p>
            <a:pPr algn="just" rtl="1">
              <a:lnSpc>
                <a:spcPct val="150000"/>
              </a:lnSpc>
            </a:pPr>
            <a:r>
              <a:rPr lang="fa-IR" sz="2000" dirty="0" smtClean="0">
                <a:latin typeface="Calibri" panose="020F0502020204030204" pitchFamily="34" charset="0"/>
                <a:ea typeface="Calibri" panose="020F0502020204030204" pitchFamily="34" charset="0"/>
                <a:cs typeface="B Nazanin" panose="00000400000000000000" pitchFamily="2" charset="-78"/>
              </a:rPr>
              <a:t>سهم درآمدها در برخی از دانگشاههای کشورهای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grpSp>
        <p:nvGrpSpPr>
          <p:cNvPr id="3" name="Group 2"/>
          <p:cNvGrpSpPr/>
          <p:nvPr/>
        </p:nvGrpSpPr>
        <p:grpSpPr>
          <a:xfrm>
            <a:off x="5721790" y="2138880"/>
            <a:ext cx="5340036" cy="3517676"/>
            <a:chOff x="6489826" y="2138880"/>
            <a:chExt cx="4572000" cy="3517676"/>
          </a:xfrm>
        </p:grpSpPr>
        <p:sp>
          <p:nvSpPr>
            <p:cNvPr id="4" name="TextBox 3"/>
            <p:cNvSpPr txBox="1"/>
            <p:nvPr/>
          </p:nvSpPr>
          <p:spPr>
            <a:xfrm>
              <a:off x="7668284"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ایرلند</a:t>
              </a:r>
              <a:endParaRPr lang="en-US" dirty="0">
                <a:cs typeface="B Nazanin" panose="00000400000000000000" pitchFamily="2" charset="-78"/>
              </a:endParaRPr>
            </a:p>
          </p:txBody>
        </p:sp>
        <p:graphicFrame>
          <p:nvGraphicFramePr>
            <p:cNvPr id="12" name="Chart 11"/>
            <p:cNvGraphicFramePr>
              <a:graphicFrameLocks/>
            </p:cNvGraphicFramePr>
            <p:nvPr>
              <p:extLst/>
            </p:nvPr>
          </p:nvGraphicFramePr>
          <p:xfrm>
            <a:off x="6489826" y="2138880"/>
            <a:ext cx="4572000" cy="3084969"/>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5" name="Group 4"/>
          <p:cNvGrpSpPr/>
          <p:nvPr/>
        </p:nvGrpSpPr>
        <p:grpSpPr>
          <a:xfrm>
            <a:off x="-1" y="1959180"/>
            <a:ext cx="5359651" cy="3697376"/>
            <a:chOff x="-1" y="1959180"/>
            <a:chExt cx="5359651" cy="3697376"/>
          </a:xfrm>
        </p:grpSpPr>
        <p:sp>
          <p:nvSpPr>
            <p:cNvPr id="8" name="TextBox 7"/>
            <p:cNvSpPr txBox="1"/>
            <p:nvPr/>
          </p:nvSpPr>
          <p:spPr>
            <a:xfrm>
              <a:off x="1465152" y="5287224"/>
              <a:ext cx="2498757" cy="369332"/>
            </a:xfrm>
            <a:prstGeom prst="rect">
              <a:avLst/>
            </a:prstGeom>
            <a:noFill/>
          </p:spPr>
          <p:txBody>
            <a:bodyPr wrap="square" rtlCol="0">
              <a:spAutoFit/>
            </a:bodyPr>
            <a:lstStyle/>
            <a:p>
              <a:pPr algn="ctr"/>
              <a:r>
                <a:rPr lang="fa-IR" dirty="0" smtClean="0">
                  <a:cs typeface="B Nazanin" panose="00000400000000000000" pitchFamily="2" charset="-78"/>
                </a:rPr>
                <a:t>سوئیس</a:t>
              </a:r>
              <a:endParaRPr lang="en-US" dirty="0">
                <a:cs typeface="B Nazanin" panose="00000400000000000000" pitchFamily="2" charset="-78"/>
              </a:endParaRPr>
            </a:p>
          </p:txBody>
        </p:sp>
        <p:graphicFrame>
          <p:nvGraphicFramePr>
            <p:cNvPr id="13" name="Chart 12"/>
            <p:cNvGraphicFramePr>
              <a:graphicFrameLocks/>
            </p:cNvGraphicFramePr>
            <p:nvPr>
              <p:extLst/>
            </p:nvPr>
          </p:nvGraphicFramePr>
          <p:xfrm>
            <a:off x="-1" y="1959180"/>
            <a:ext cx="5359651" cy="3228456"/>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319007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3275" y="2643854"/>
            <a:ext cx="4752650" cy="830997"/>
          </a:xfrm>
          <a:prstGeom prst="rect">
            <a:avLst/>
          </a:prstGeom>
        </p:spPr>
        <p:txBody>
          <a:bodyPr wrap="square">
            <a:spAutoFit/>
          </a:bodyPr>
          <a:lstStyle/>
          <a:p>
            <a:pPr algn="ctr" rtl="1"/>
            <a:r>
              <a:rPr lang="fa-IR" sz="2400" b="1" dirty="0" smtClean="0">
                <a:cs typeface="B Nazanin" panose="00000400000000000000" pitchFamily="2" charset="-78"/>
              </a:rPr>
              <a:t>قوانین حاکم در آموزش عالی کشور</a:t>
            </a:r>
          </a:p>
          <a:p>
            <a:pPr algn="ctr" rtl="1"/>
            <a:r>
              <a:rPr lang="fa-IR" sz="2400" b="1" dirty="0" smtClean="0">
                <a:cs typeface="B Nazanin" panose="00000400000000000000" pitchFamily="2" charset="-78"/>
              </a:rPr>
              <a:t>نظام حکمرانی</a:t>
            </a:r>
            <a:endParaRPr lang="en-US" sz="2400" b="1" dirty="0">
              <a:cs typeface="B Nazanin" panose="00000400000000000000" pitchFamily="2" charset="-78"/>
            </a:endParaRPr>
          </a:p>
        </p:txBody>
      </p:sp>
    </p:spTree>
    <p:extLst>
      <p:ext uri="{BB962C8B-B14F-4D97-AF65-F5344CB8AC3E}">
        <p14:creationId xmlns:p14="http://schemas.microsoft.com/office/powerpoint/2010/main" val="1508543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75621" y="260716"/>
            <a:ext cx="4716379" cy="523220"/>
          </a:xfrm>
          <a:prstGeom prst="rect">
            <a:avLst/>
          </a:prstGeom>
        </p:spPr>
        <p:txBody>
          <a:bodyPr wrap="square">
            <a:spAutoFit/>
          </a:bodyPr>
          <a:lstStyle/>
          <a:p>
            <a:pPr algn="ctr"/>
            <a:r>
              <a:rPr lang="fa-IR" sz="2800" b="1" dirty="0" smtClean="0">
                <a:solidFill>
                  <a:srgbClr val="333333"/>
                </a:solidFill>
                <a:latin typeface="Tahoma" panose="020B0604030504040204" pitchFamily="34" charset="0"/>
                <a:ea typeface="Times New Roman" panose="02020603050405020304" pitchFamily="18" charset="0"/>
                <a:cs typeface="B Mitra" panose="00000400000000000000" pitchFamily="2" charset="-78"/>
              </a:rPr>
              <a:t>قوانین مربوط به هیات امنا</a:t>
            </a:r>
            <a:endParaRPr lang="en-US" sz="2800" dirty="0"/>
          </a:p>
        </p:txBody>
      </p:sp>
      <p:sp>
        <p:nvSpPr>
          <p:cNvPr id="6" name="Rectangle 5"/>
          <p:cNvSpPr/>
          <p:nvPr/>
        </p:nvSpPr>
        <p:spPr>
          <a:xfrm>
            <a:off x="859984" y="2205285"/>
            <a:ext cx="9877926" cy="369332"/>
          </a:xfrm>
          <a:prstGeom prst="rect">
            <a:avLst/>
          </a:prstGeom>
          <a:noFill/>
        </p:spPr>
        <p:txBody>
          <a:bodyPr wrap="square" rtlCol="0">
            <a:spAutoFit/>
          </a:bodyPr>
          <a:lstStyle/>
          <a:p>
            <a:pPr algn="ctr" rtl="1"/>
            <a:r>
              <a:rPr lang="fa-IR" dirty="0">
                <a:cs typeface="B Nazanin" panose="00000400000000000000" pitchFamily="2" charset="-78"/>
              </a:rPr>
              <a:t>هیأت امناء برای اولین بار در ایران در اساس‌نامه دانشگاه شهید بهشتی (ملی سابق) مصوب </a:t>
            </a:r>
            <a:r>
              <a:rPr lang="fa-IR" dirty="0">
                <a:solidFill>
                  <a:srgbClr val="FF0000"/>
                </a:solidFill>
                <a:cs typeface="B Nazanin" panose="00000400000000000000" pitchFamily="2" charset="-78"/>
              </a:rPr>
              <a:t>۱۳۳۹</a:t>
            </a:r>
            <a:r>
              <a:rPr lang="fa-IR" dirty="0">
                <a:cs typeface="B Nazanin" panose="00000400000000000000" pitchFamily="2" charset="-78"/>
              </a:rPr>
              <a:t> به عنوان رکن اول دانشگاه مطرح شد. </a:t>
            </a:r>
            <a:endParaRPr lang="en-US" dirty="0">
              <a:cs typeface="B Nazanin" panose="00000400000000000000" pitchFamily="2" charset="-78"/>
            </a:endParaRPr>
          </a:p>
        </p:txBody>
      </p:sp>
      <p:sp>
        <p:nvSpPr>
          <p:cNvPr id="7" name="Rectangle 6"/>
          <p:cNvSpPr/>
          <p:nvPr/>
        </p:nvSpPr>
        <p:spPr>
          <a:xfrm>
            <a:off x="1143000" y="1173912"/>
            <a:ext cx="9594910" cy="646331"/>
          </a:xfrm>
          <a:prstGeom prst="rect">
            <a:avLst/>
          </a:prstGeom>
          <a:noFill/>
        </p:spPr>
        <p:txBody>
          <a:bodyPr wrap="square" rtlCol="0">
            <a:spAutoFit/>
          </a:bodyPr>
          <a:lstStyle/>
          <a:p>
            <a:pPr algn="ctr" rtl="1"/>
            <a:r>
              <a:rPr lang="fa-IR" dirty="0" smtClean="0">
                <a:cs typeface="B Nazanin" panose="00000400000000000000" pitchFamily="2" charset="-78"/>
              </a:rPr>
              <a:t>آغاز </a:t>
            </a:r>
            <a:r>
              <a:rPr lang="fa-IR" dirty="0">
                <a:cs typeface="B Nazanin" panose="00000400000000000000" pitchFamily="2" charset="-78"/>
              </a:rPr>
              <a:t>به کار دانشگاه تهران </a:t>
            </a:r>
            <a:r>
              <a:rPr lang="fa-IR" dirty="0">
                <a:solidFill>
                  <a:srgbClr val="FF0000"/>
                </a:solidFill>
                <a:cs typeface="B Nazanin" panose="00000400000000000000" pitchFamily="2" charset="-78"/>
              </a:rPr>
              <a:t>در سال </a:t>
            </a:r>
            <a:r>
              <a:rPr lang="fa-IR" dirty="0" smtClean="0">
                <a:solidFill>
                  <a:srgbClr val="FF0000"/>
                </a:solidFill>
                <a:cs typeface="B Nazanin" panose="00000400000000000000" pitchFamily="2" charset="-78"/>
              </a:rPr>
              <a:t>۱۳۱۳</a:t>
            </a:r>
            <a:r>
              <a:rPr lang="fa-IR" dirty="0" smtClean="0">
                <a:cs typeface="B Nazanin" panose="00000400000000000000" pitchFamily="2" charset="-78"/>
              </a:rPr>
              <a:t>، </a:t>
            </a:r>
            <a:r>
              <a:rPr lang="fa-IR" dirty="0">
                <a:cs typeface="B Nazanin" panose="00000400000000000000" pitchFamily="2" charset="-78"/>
              </a:rPr>
              <a:t>شورایی به نام «شورای دانشگاه» در آن دانشگاه وجود داشت که  بسیاری از اختیارات و وظایف هیأت امنا را انجام می داد و دارای کارکرد هیأت امنا </a:t>
            </a:r>
            <a:r>
              <a:rPr lang="fa-IR" dirty="0" smtClean="0">
                <a:cs typeface="B Nazanin" panose="00000400000000000000" pitchFamily="2" charset="-78"/>
              </a:rPr>
              <a:t>بود.</a:t>
            </a:r>
            <a:endParaRPr lang="en-US" dirty="0">
              <a:cs typeface="B Nazanin" panose="00000400000000000000" pitchFamily="2" charset="-78"/>
            </a:endParaRPr>
          </a:p>
        </p:txBody>
      </p:sp>
      <p:sp>
        <p:nvSpPr>
          <p:cNvPr id="8" name="Rectangle 7"/>
          <p:cNvSpPr/>
          <p:nvPr/>
        </p:nvSpPr>
        <p:spPr>
          <a:xfrm>
            <a:off x="1143000" y="2928442"/>
            <a:ext cx="9594910" cy="923330"/>
          </a:xfrm>
          <a:prstGeom prst="rect">
            <a:avLst/>
          </a:prstGeom>
          <a:noFill/>
        </p:spPr>
        <p:txBody>
          <a:bodyPr wrap="square" rtlCol="0">
            <a:spAutoFit/>
          </a:bodyPr>
          <a:lstStyle/>
          <a:p>
            <a:pPr algn="just" rtl="1"/>
            <a:r>
              <a:rPr lang="fa-IR" dirty="0">
                <a:cs typeface="B Nazanin" panose="00000400000000000000" pitchFamily="2" charset="-78"/>
              </a:rPr>
              <a:t>دانشگاه شیراز (پهلوی سابق) اولین دانشگاهی بود که دارای هیات امنا شد. در قانون تاسیس آن دانشگاه که در سال </a:t>
            </a:r>
            <a:r>
              <a:rPr lang="fa-IR" dirty="0">
                <a:solidFill>
                  <a:srgbClr val="FF0000"/>
                </a:solidFill>
                <a:cs typeface="B Nazanin" panose="00000400000000000000" pitchFamily="2" charset="-78"/>
              </a:rPr>
              <a:t>۱۳۴۳</a:t>
            </a:r>
            <a:r>
              <a:rPr lang="fa-IR" dirty="0">
                <a:cs typeface="B Nazanin" panose="00000400000000000000" pitchFamily="2" charset="-78"/>
              </a:rPr>
              <a:t> به تصویب رسید،  هیات امنا نماینده قانونی دانشگاه بود و کلیه امور علمی، فنی، آموزشی، مالی، اداری و استخدامی دانشگاه نیز زیر نظر  هیات امنا اداره می‌شد.</a:t>
            </a:r>
            <a:endParaRPr lang="en-US" dirty="0">
              <a:cs typeface="B Nazanin" panose="00000400000000000000" pitchFamily="2" charset="-78"/>
            </a:endParaRPr>
          </a:p>
        </p:txBody>
      </p:sp>
      <p:sp>
        <p:nvSpPr>
          <p:cNvPr id="9" name="Rectangle 8"/>
          <p:cNvSpPr/>
          <p:nvPr/>
        </p:nvSpPr>
        <p:spPr>
          <a:xfrm>
            <a:off x="3851644" y="3936012"/>
            <a:ext cx="4512774" cy="369332"/>
          </a:xfrm>
          <a:prstGeom prst="rect">
            <a:avLst/>
          </a:prstGeom>
          <a:noFill/>
        </p:spPr>
        <p:txBody>
          <a:bodyPr wrap="square" rtlCol="0">
            <a:spAutoFit/>
          </a:bodyPr>
          <a:lstStyle/>
          <a:p>
            <a:pPr algn="ctr" rtl="1"/>
            <a:r>
              <a:rPr lang="fa-IR" dirty="0">
                <a:cs typeface="B Nazanin" panose="00000400000000000000" pitchFamily="2" charset="-78"/>
              </a:rPr>
              <a:t>دانشگاه صنعتی شریف نیز در سال </a:t>
            </a:r>
            <a:r>
              <a:rPr lang="fa-IR" dirty="0">
                <a:solidFill>
                  <a:srgbClr val="FF0000"/>
                </a:solidFill>
                <a:cs typeface="B Nazanin" panose="00000400000000000000" pitchFamily="2" charset="-78"/>
              </a:rPr>
              <a:t>۱۳۴۴</a:t>
            </a:r>
            <a:r>
              <a:rPr lang="fa-IR" dirty="0">
                <a:cs typeface="B Nazanin" panose="00000400000000000000" pitchFamily="2" charset="-78"/>
              </a:rPr>
              <a:t> دارای هیات امنا شد.</a:t>
            </a:r>
            <a:endParaRPr lang="en-US" dirty="0">
              <a:cs typeface="B Nazanin" panose="00000400000000000000" pitchFamily="2" charset="-78"/>
            </a:endParaRPr>
          </a:p>
        </p:txBody>
      </p:sp>
      <p:sp>
        <p:nvSpPr>
          <p:cNvPr id="10" name="Rectangle 9"/>
          <p:cNvSpPr/>
          <p:nvPr/>
        </p:nvSpPr>
        <p:spPr>
          <a:xfrm>
            <a:off x="859984" y="4389584"/>
            <a:ext cx="9877925" cy="646331"/>
          </a:xfrm>
          <a:prstGeom prst="rect">
            <a:avLst/>
          </a:prstGeom>
          <a:noFill/>
        </p:spPr>
        <p:txBody>
          <a:bodyPr wrap="square" rtlCol="0">
            <a:spAutoFit/>
          </a:bodyPr>
          <a:lstStyle/>
          <a:p>
            <a:pPr algn="ctr" rtl="1"/>
            <a:r>
              <a:rPr lang="fa-IR" dirty="0">
                <a:cs typeface="B Nazanin" panose="00000400000000000000" pitchFamily="2" charset="-78"/>
              </a:rPr>
              <a:t>قانون هیات امنای دانشگاه تهران در سال </a:t>
            </a:r>
            <a:r>
              <a:rPr lang="fa-IR" dirty="0">
                <a:solidFill>
                  <a:srgbClr val="FF0000"/>
                </a:solidFill>
                <a:cs typeface="B Nazanin" panose="00000400000000000000" pitchFamily="2" charset="-78"/>
              </a:rPr>
              <a:t>۱۳۴۶</a:t>
            </a:r>
            <a:r>
              <a:rPr lang="fa-IR" dirty="0">
                <a:cs typeface="B Nazanin" panose="00000400000000000000" pitchFamily="2" charset="-78"/>
              </a:rPr>
              <a:t> به تصویب مجلسین رسید و به دولت اجازه داده شد در صورت اقتضا، مقررات این قانون را در سایر دانشگاه‌ها و دانشکده‌ها و موسسات تعلیماتی عالی و تحقیقاتی کشور اجرا نماید</a:t>
            </a:r>
            <a:endParaRPr lang="en-US" dirty="0">
              <a:cs typeface="B Nazanin" panose="00000400000000000000" pitchFamily="2" charset="-78"/>
            </a:endParaRPr>
          </a:p>
        </p:txBody>
      </p:sp>
      <p:sp>
        <p:nvSpPr>
          <p:cNvPr id="11" name="Rectangle 10"/>
          <p:cNvSpPr/>
          <p:nvPr/>
        </p:nvSpPr>
        <p:spPr>
          <a:xfrm>
            <a:off x="607319" y="5417316"/>
            <a:ext cx="10383253" cy="923330"/>
          </a:xfrm>
          <a:prstGeom prst="rect">
            <a:avLst/>
          </a:prstGeom>
          <a:noFill/>
        </p:spPr>
        <p:txBody>
          <a:bodyPr wrap="square" rtlCol="0">
            <a:spAutoFit/>
          </a:bodyPr>
          <a:lstStyle/>
          <a:p>
            <a:pPr algn="ctr" rtl="1"/>
            <a:r>
              <a:rPr lang="fa-IR" dirty="0" smtClean="0">
                <a:cs typeface="B Nazanin" panose="00000400000000000000" pitchFamily="2" charset="-78"/>
              </a:rPr>
              <a:t>در </a:t>
            </a:r>
            <a:r>
              <a:rPr lang="fa-IR" dirty="0">
                <a:cs typeface="B Nazanin" panose="00000400000000000000" pitchFamily="2" charset="-78"/>
              </a:rPr>
              <a:t>سال </a:t>
            </a:r>
            <a:r>
              <a:rPr lang="fa-IR" dirty="0">
                <a:solidFill>
                  <a:srgbClr val="FF0000"/>
                </a:solidFill>
                <a:cs typeface="B Nazanin" panose="00000400000000000000" pitchFamily="2" charset="-78"/>
              </a:rPr>
              <a:t>1353</a:t>
            </a:r>
            <a:r>
              <a:rPr lang="fa-IR" dirty="0">
                <a:cs typeface="B Nazanin" panose="00000400000000000000" pitchFamily="2" charset="-78"/>
              </a:rPr>
              <a:t>،  پس از تصویب  قانون اصلاح پاره‌ای از مواد قانون هیات­های امنای موسسات عالی علمی- دولتی در مجلسین  وقت، وزارت علوم و آموزش عالی مکلف شد که برای هر یک از دانشگاههای دولتی و غیردولتی و مؤسسات آموزش عالی و پژوهشی دولتی، هیات امنایی با ترکیب و وظایف یکسان و طبق مقررات مربوطه تشکیل دهد.</a:t>
            </a:r>
            <a:endParaRPr lang="en-US" dirty="0">
              <a:cs typeface="B Nazanin" panose="00000400000000000000" pitchFamily="2" charset="-78"/>
            </a:endParaRPr>
          </a:p>
        </p:txBody>
      </p:sp>
      <p:sp>
        <p:nvSpPr>
          <p:cNvPr id="5" name="Slide Number Placeholder 4"/>
          <p:cNvSpPr>
            <a:spLocks noGrp="1"/>
          </p:cNvSpPr>
          <p:nvPr>
            <p:ph type="sldNum" sz="quarter" idx="12"/>
          </p:nvPr>
        </p:nvSpPr>
        <p:spPr/>
        <p:txBody>
          <a:bodyPr/>
          <a:lstStyle/>
          <a:p>
            <a:fld id="{E46756EB-FD9A-4BBA-9563-B3EDEDC9CB3D}" type="slidenum">
              <a:rPr lang="en-US" smtClean="0"/>
              <a:t>32</a:t>
            </a:fld>
            <a:endParaRPr lang="en-US"/>
          </a:p>
        </p:txBody>
      </p:sp>
    </p:spTree>
    <p:extLst>
      <p:ext uri="{BB962C8B-B14F-4D97-AF65-F5344CB8AC3E}">
        <p14:creationId xmlns:p14="http://schemas.microsoft.com/office/powerpoint/2010/main" val="99292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75621" y="260716"/>
            <a:ext cx="4716379" cy="523220"/>
          </a:xfrm>
          <a:prstGeom prst="rect">
            <a:avLst/>
          </a:prstGeom>
        </p:spPr>
        <p:txBody>
          <a:bodyPr wrap="square">
            <a:spAutoFit/>
          </a:bodyPr>
          <a:lstStyle/>
          <a:p>
            <a:pPr algn="ctr"/>
            <a:r>
              <a:rPr lang="fa-IR" sz="2800" b="1" dirty="0" smtClean="0">
                <a:solidFill>
                  <a:srgbClr val="333333"/>
                </a:solidFill>
                <a:latin typeface="Tahoma" panose="020B0604030504040204" pitchFamily="34" charset="0"/>
                <a:ea typeface="Times New Roman" panose="02020603050405020304" pitchFamily="18" charset="0"/>
                <a:cs typeface="B Mitra" panose="00000400000000000000" pitchFamily="2" charset="-78"/>
              </a:rPr>
              <a:t>قوانین مربوط به هیات امنا</a:t>
            </a:r>
            <a:endParaRPr lang="en-US" sz="2800" dirty="0"/>
          </a:p>
        </p:txBody>
      </p:sp>
      <p:sp>
        <p:nvSpPr>
          <p:cNvPr id="5" name="Rectangle 4"/>
          <p:cNvSpPr/>
          <p:nvPr/>
        </p:nvSpPr>
        <p:spPr>
          <a:xfrm>
            <a:off x="777667" y="1610074"/>
            <a:ext cx="10508292" cy="1200329"/>
          </a:xfrm>
          <a:prstGeom prst="rect">
            <a:avLst/>
          </a:prstGeom>
          <a:noFill/>
        </p:spPr>
        <p:txBody>
          <a:bodyPr wrap="square" rtlCol="0">
            <a:spAutoFit/>
          </a:bodyPr>
          <a:lstStyle/>
          <a:p>
            <a:pPr algn="just" rtl="1"/>
            <a:r>
              <a:rPr lang="fa-IR" dirty="0">
                <a:cs typeface="B Nazanin" panose="00000400000000000000" pitchFamily="2" charset="-78"/>
              </a:rPr>
              <a:t> به استناد لایحه قانونی انحلال هیات­های امنای دانشگاه­ها و موسسات آموزش عالی و پژوهشی اعم از دولتی و غیر دولتی و خصوصی </a:t>
            </a:r>
            <a:r>
              <a:rPr lang="fa-IR" dirty="0" smtClean="0">
                <a:cs typeface="B Nazanin" panose="00000400000000000000" pitchFamily="2" charset="-78"/>
              </a:rPr>
              <a:t>مصوب 1357/12/13 </a:t>
            </a:r>
            <a:r>
              <a:rPr lang="fa-IR" dirty="0">
                <a:cs typeface="B Nazanin" panose="00000400000000000000" pitchFamily="2" charset="-78"/>
              </a:rPr>
              <a:t>، وظایف و اختیارات هیات­های امنای کلیه دانشگاه‌ها و موسسات آموزش عالی منحل و مطابق با همین قانون، وظایف و اختیارات هیات­های امنا به هیات سه­نفری جانشین هیات­های امنا متشکل از </a:t>
            </a:r>
            <a:r>
              <a:rPr lang="fa-IR" b="1" dirty="0">
                <a:solidFill>
                  <a:schemeClr val="accent2">
                    <a:lumMod val="75000"/>
                  </a:schemeClr>
                </a:solidFill>
                <a:cs typeface="B Nazanin" panose="00000400000000000000" pitchFamily="2" charset="-78"/>
              </a:rPr>
              <a:t>وزیر فرهنگ و آموزش عالی</a:t>
            </a:r>
            <a:r>
              <a:rPr lang="fa-IR" dirty="0">
                <a:cs typeface="B Nazanin" panose="00000400000000000000" pitchFamily="2" charset="-78"/>
              </a:rPr>
              <a:t>، </a:t>
            </a:r>
            <a:r>
              <a:rPr lang="fa-IR" b="1" dirty="0">
                <a:solidFill>
                  <a:schemeClr val="accent2">
                    <a:lumMod val="75000"/>
                  </a:schemeClr>
                </a:solidFill>
                <a:cs typeface="B Nazanin" panose="00000400000000000000" pitchFamily="2" charset="-78"/>
              </a:rPr>
              <a:t>وزیر مشاور و رئیس سازمان برنامه و بودجه </a:t>
            </a:r>
            <a:r>
              <a:rPr lang="fa-IR" dirty="0">
                <a:cs typeface="B Nazanin" panose="00000400000000000000" pitchFamily="2" charset="-78"/>
              </a:rPr>
              <a:t>و </a:t>
            </a:r>
            <a:r>
              <a:rPr lang="fa-IR" b="1" dirty="0">
                <a:solidFill>
                  <a:schemeClr val="accent2">
                    <a:lumMod val="75000"/>
                  </a:schemeClr>
                </a:solidFill>
                <a:cs typeface="B Nazanin" panose="00000400000000000000" pitchFamily="2" charset="-78"/>
              </a:rPr>
              <a:t>وزیر طرح های انقلاب</a:t>
            </a:r>
            <a:r>
              <a:rPr lang="fa-IR" dirty="0">
                <a:cs typeface="B Nazanin" panose="00000400000000000000" pitchFamily="2" charset="-78"/>
              </a:rPr>
              <a:t>، واگذار شد.</a:t>
            </a:r>
            <a:endParaRPr lang="en-US" dirty="0">
              <a:cs typeface="B Nazanin" panose="00000400000000000000" pitchFamily="2" charset="-78"/>
            </a:endParaRPr>
          </a:p>
        </p:txBody>
      </p:sp>
      <p:sp>
        <p:nvSpPr>
          <p:cNvPr id="6" name="TextBox 5"/>
          <p:cNvSpPr txBox="1"/>
          <p:nvPr/>
        </p:nvSpPr>
        <p:spPr>
          <a:xfrm>
            <a:off x="2466656" y="3683552"/>
            <a:ext cx="7367154" cy="646331"/>
          </a:xfrm>
          <a:prstGeom prst="rect">
            <a:avLst/>
          </a:prstGeom>
          <a:noFill/>
        </p:spPr>
        <p:txBody>
          <a:bodyPr wrap="square" rtlCol="0">
            <a:spAutoFit/>
          </a:bodyPr>
          <a:lstStyle>
            <a:defPPr>
              <a:defRPr lang="en-US"/>
            </a:defPPr>
            <a:lvl1pPr algn="ctr" rtl="1">
              <a:defRPr>
                <a:cs typeface="B Nazanin" panose="00000400000000000000" pitchFamily="2" charset="-78"/>
              </a:defRPr>
            </a:lvl1pPr>
          </a:lstStyle>
          <a:p>
            <a:r>
              <a:rPr lang="fa-IR" dirty="0" smtClean="0"/>
              <a:t>قانون </a:t>
            </a:r>
            <a:r>
              <a:rPr lang="fa-IR" dirty="0"/>
              <a:t>تشکیل هیئت های امنا دانشگاهها و موسسات آموزش عالی و پژوهشی</a:t>
            </a:r>
          </a:p>
          <a:p>
            <a:r>
              <a:rPr lang="fa-IR" dirty="0"/>
              <a:t>مصوب 1367/12/23 شورای عالی انقلاب فرهنگی</a:t>
            </a:r>
            <a:endParaRPr lang="en-US" dirty="0"/>
          </a:p>
        </p:txBody>
      </p:sp>
      <p:sp>
        <p:nvSpPr>
          <p:cNvPr id="7" name="Slide Number Placeholder 6"/>
          <p:cNvSpPr>
            <a:spLocks noGrp="1"/>
          </p:cNvSpPr>
          <p:nvPr>
            <p:ph type="sldNum" sz="quarter" idx="12"/>
          </p:nvPr>
        </p:nvSpPr>
        <p:spPr/>
        <p:txBody>
          <a:bodyPr/>
          <a:lstStyle/>
          <a:p>
            <a:fld id="{E46756EB-FD9A-4BBA-9563-B3EDEDC9CB3D}" type="slidenum">
              <a:rPr lang="en-US" smtClean="0"/>
              <a:t>33</a:t>
            </a:fld>
            <a:endParaRPr lang="en-US"/>
          </a:p>
        </p:txBody>
      </p:sp>
    </p:spTree>
    <p:extLst>
      <p:ext uri="{BB962C8B-B14F-4D97-AF65-F5344CB8AC3E}">
        <p14:creationId xmlns:p14="http://schemas.microsoft.com/office/powerpoint/2010/main" val="94909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7954" y="369883"/>
            <a:ext cx="7367154" cy="646331"/>
          </a:xfrm>
          <a:prstGeom prst="rect">
            <a:avLst/>
          </a:prstGeom>
          <a:noFill/>
        </p:spPr>
        <p:txBody>
          <a:bodyPr wrap="square" rtlCol="0">
            <a:spAutoFit/>
          </a:bodyPr>
          <a:lstStyle/>
          <a:p>
            <a:pPr algn="ctr" rtl="1"/>
            <a:r>
              <a:rPr lang="fa-IR" b="1" dirty="0" smtClean="0">
                <a:cs typeface="B Nazanin" panose="00000400000000000000" pitchFamily="2" charset="-78"/>
              </a:rPr>
              <a:t>قانون تشکیل هیئت های امنا دانشگاهها و موسسات آموزش عالی و پژوهشی</a:t>
            </a:r>
          </a:p>
          <a:p>
            <a:pPr algn="ctr" rtl="1"/>
            <a:r>
              <a:rPr lang="fa-IR" b="1" dirty="0" smtClean="0">
                <a:cs typeface="B Nazanin" panose="00000400000000000000" pitchFamily="2" charset="-78"/>
              </a:rPr>
              <a:t>مصوب 1367/12/23 شورای عالی انقلاب فرهنگی</a:t>
            </a:r>
            <a:endParaRPr lang="en-US" b="1" dirty="0" smtClean="0">
              <a:cs typeface="B Nazanin" panose="00000400000000000000" pitchFamily="2" charset="-78"/>
            </a:endParaRPr>
          </a:p>
        </p:txBody>
      </p:sp>
      <p:sp>
        <p:nvSpPr>
          <p:cNvPr id="5" name="TextBox 4"/>
          <p:cNvSpPr txBox="1"/>
          <p:nvPr/>
        </p:nvSpPr>
        <p:spPr>
          <a:xfrm>
            <a:off x="9284278" y="1639623"/>
            <a:ext cx="2712027" cy="369332"/>
          </a:xfrm>
          <a:prstGeom prst="rect">
            <a:avLst/>
          </a:prstGeom>
          <a:noFill/>
        </p:spPr>
        <p:txBody>
          <a:bodyPr wrap="square" rtlCol="0">
            <a:spAutoFit/>
          </a:bodyPr>
          <a:lstStyle>
            <a:defPPr>
              <a:defRPr lang="en-US"/>
            </a:defPPr>
            <a:lvl1pPr algn="ctr" rtl="1">
              <a:defRPr>
                <a:cs typeface="B Nazanin" panose="00000400000000000000" pitchFamily="2" charset="-78"/>
              </a:defRPr>
            </a:lvl1pPr>
          </a:lstStyle>
          <a:p>
            <a:r>
              <a:rPr lang="fa-IR" b="1" dirty="0"/>
              <a:t>اعضای هیئت امنا</a:t>
            </a:r>
            <a:endParaRPr lang="en-US" b="1" dirty="0"/>
          </a:p>
        </p:txBody>
      </p:sp>
      <p:sp>
        <p:nvSpPr>
          <p:cNvPr id="6" name="Rectangle 5"/>
          <p:cNvSpPr/>
          <p:nvPr/>
        </p:nvSpPr>
        <p:spPr>
          <a:xfrm>
            <a:off x="1588169" y="2271258"/>
            <a:ext cx="9657258" cy="1477328"/>
          </a:xfrm>
          <a:prstGeom prst="rect">
            <a:avLst/>
          </a:prstGeom>
          <a:noFill/>
        </p:spPr>
        <p:txBody>
          <a:bodyPr wrap="square" rtlCol="0">
            <a:spAutoFit/>
          </a:bodyPr>
          <a:lstStyle/>
          <a:p>
            <a:pPr algn="r" rtl="1"/>
            <a:r>
              <a:rPr lang="fa-IR" dirty="0">
                <a:cs typeface="B Nazanin" panose="00000400000000000000" pitchFamily="2" charset="-78"/>
              </a:rPr>
              <a:t>الف- وزیر</a:t>
            </a:r>
          </a:p>
          <a:p>
            <a:pPr algn="r" rtl="1"/>
            <a:r>
              <a:rPr lang="fa-IR" dirty="0">
                <a:cs typeface="B Nazanin" panose="00000400000000000000" pitchFamily="2" charset="-78"/>
              </a:rPr>
              <a:t>ب- رئیس مؤسسه</a:t>
            </a:r>
          </a:p>
          <a:p>
            <a:pPr algn="r" rtl="1"/>
            <a:r>
              <a:rPr lang="fa-IR" dirty="0">
                <a:cs typeface="B Nazanin" panose="00000400000000000000" pitchFamily="2" charset="-78"/>
              </a:rPr>
              <a:t>ج- ۴تا ۶ تن از شخصیت‌های علمی و فرهنگی و یا اجتماعی محلی و کشوری که نقش مؤثری در توسعه و پیشرفت مؤسسه مربوط داشته باشند</a:t>
            </a:r>
            <a:r>
              <a:rPr lang="fa-IR" dirty="0" smtClean="0">
                <a:cs typeface="B Nazanin" panose="00000400000000000000" pitchFamily="2" charset="-78"/>
              </a:rPr>
              <a:t>. (حداقل 2 نفر از اعضای هیئت علمی دانشگاه)</a:t>
            </a:r>
            <a:r>
              <a:rPr lang="fa-IR" dirty="0">
                <a:cs typeface="B Nazanin" panose="00000400000000000000" pitchFamily="2" charset="-78"/>
              </a:rPr>
              <a:t/>
            </a:r>
            <a:br>
              <a:rPr lang="fa-IR" dirty="0">
                <a:cs typeface="B Nazanin" panose="00000400000000000000" pitchFamily="2" charset="-78"/>
              </a:rPr>
            </a:br>
            <a:r>
              <a:rPr lang="fa-IR" dirty="0" smtClean="0">
                <a:cs typeface="B Nazanin" panose="00000400000000000000" pitchFamily="2" charset="-78"/>
              </a:rPr>
              <a:t>د- </a:t>
            </a:r>
            <a:r>
              <a:rPr lang="fa-IR" dirty="0">
                <a:cs typeface="B Nazanin" panose="00000400000000000000" pitchFamily="2" charset="-78"/>
              </a:rPr>
              <a:t>وزیر و یا نماینده وزیر برنامه و </a:t>
            </a:r>
            <a:r>
              <a:rPr lang="fa-IR" dirty="0" smtClean="0">
                <a:cs typeface="B Nazanin" panose="00000400000000000000" pitchFamily="2" charset="-78"/>
              </a:rPr>
              <a:t>بودجه</a:t>
            </a:r>
          </a:p>
        </p:txBody>
      </p:sp>
      <p:sp>
        <p:nvSpPr>
          <p:cNvPr id="2" name="Rectangle 1"/>
          <p:cNvSpPr/>
          <p:nvPr/>
        </p:nvSpPr>
        <p:spPr>
          <a:xfrm>
            <a:off x="6984950" y="4051357"/>
            <a:ext cx="4396350" cy="369332"/>
          </a:xfrm>
          <a:prstGeom prst="rect">
            <a:avLst/>
          </a:prstGeom>
          <a:noFill/>
        </p:spPr>
        <p:txBody>
          <a:bodyPr wrap="square" rtlCol="0">
            <a:spAutoFit/>
          </a:bodyPr>
          <a:lstStyle/>
          <a:p>
            <a:pPr algn="r" rtl="1"/>
            <a:r>
              <a:rPr lang="fa-IR" b="1" dirty="0">
                <a:cs typeface="B Nazanin" panose="00000400000000000000" pitchFamily="2" charset="-78"/>
              </a:rPr>
              <a:t>ماده 7- وظایف و اختیارات هیات امناء</a:t>
            </a:r>
            <a:r>
              <a:rPr lang="fa-IR" b="1" dirty="0" smtClean="0">
                <a:cs typeface="B Nazanin" panose="00000400000000000000" pitchFamily="2" charset="-78"/>
              </a:rPr>
              <a:t>:</a:t>
            </a:r>
          </a:p>
        </p:txBody>
      </p:sp>
      <p:sp>
        <p:nvSpPr>
          <p:cNvPr id="11" name="Rectangle 10"/>
          <p:cNvSpPr/>
          <p:nvPr/>
        </p:nvSpPr>
        <p:spPr>
          <a:xfrm>
            <a:off x="8520196" y="4541965"/>
            <a:ext cx="2569934"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الف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آيين‌نامه داخلي </a:t>
            </a:r>
            <a:endParaRPr lang="en-US" sz="1600" dirty="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721895" y="4911297"/>
            <a:ext cx="10368235" cy="646331"/>
          </a:xfrm>
          <a:prstGeom prst="rect">
            <a:avLst/>
          </a:prstGeom>
        </p:spPr>
        <p:txBody>
          <a:bodyPr wrap="square">
            <a:spAutoFit/>
          </a:bodyPr>
          <a:lstStyle/>
          <a:p>
            <a:pPr marL="246380" indent="-22860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ب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سازمان اداري مؤسسه بر اساس ضوابطي كه به پيشنهاد وزارتخانه‌هاي مربوط با هماهنگي سازمان مديريت و برنامه‌ريزي كشور به تصويب شورايعالي انقلاب فرهنگي خواهد رسيد</a:t>
            </a:r>
            <a:r>
              <a:rPr lang="ar-SA" b="1" dirty="0" smtClean="0">
                <a:latin typeface="Times New Roman" panose="02020603050405020304" pitchFamily="18" charset="0"/>
                <a:ea typeface="Times New Roman" panose="02020603050405020304" pitchFamily="18" charset="0"/>
                <a:cs typeface="B Nazanin" panose="00000400000000000000" pitchFamily="2" charset="-78"/>
              </a:rPr>
              <a:t>.</a:t>
            </a:r>
            <a:endParaRPr lang="en-US" sz="1600" dirty="0">
              <a:latin typeface="Times New Roman" panose="02020603050405020304" pitchFamily="18" charset="0"/>
              <a:ea typeface="Times New Roman" panose="02020603050405020304" pitchFamily="18" charset="0"/>
            </a:endParaRPr>
          </a:p>
        </p:txBody>
      </p:sp>
      <p:sp>
        <p:nvSpPr>
          <p:cNvPr id="14" name="Rectangle 13"/>
          <p:cNvSpPr/>
          <p:nvPr/>
        </p:nvSpPr>
        <p:spPr>
          <a:xfrm>
            <a:off x="4066674" y="5750842"/>
            <a:ext cx="7023456" cy="369332"/>
          </a:xfrm>
          <a:prstGeom prst="rect">
            <a:avLst/>
          </a:prstGeom>
        </p:spPr>
        <p:txBody>
          <a:bodyPr wrap="squar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ج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بررسي و تصويب بودجه مؤسسه كه از طرف رئيس مؤسسه پيشنهاد مي‌شود.</a:t>
            </a:r>
            <a:endParaRPr lang="en-US" sz="1600" dirty="0">
              <a:effectLst/>
              <a:latin typeface="Times New Roman" panose="02020603050405020304" pitchFamily="18" charset="0"/>
              <a:ea typeface="Times New Roman" panose="02020603050405020304" pitchFamily="18" charset="0"/>
            </a:endParaRPr>
          </a:p>
        </p:txBody>
      </p:sp>
      <p:cxnSp>
        <p:nvCxnSpPr>
          <p:cNvPr id="16" name="Straight Connector 15"/>
          <p:cNvCxnSpPr/>
          <p:nvPr/>
        </p:nvCxnSpPr>
        <p:spPr>
          <a:xfrm flipH="1" flipV="1">
            <a:off x="4740442" y="6220326"/>
            <a:ext cx="6349688" cy="60158"/>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sp>
        <p:nvSpPr>
          <p:cNvPr id="7" name="Slide Number Placeholder 6"/>
          <p:cNvSpPr>
            <a:spLocks noGrp="1"/>
          </p:cNvSpPr>
          <p:nvPr>
            <p:ph type="sldNum" sz="quarter" idx="12"/>
          </p:nvPr>
        </p:nvSpPr>
        <p:spPr/>
        <p:txBody>
          <a:bodyPr/>
          <a:lstStyle/>
          <a:p>
            <a:fld id="{E46756EB-FD9A-4BBA-9563-B3EDEDC9CB3D}" type="slidenum">
              <a:rPr lang="en-US" smtClean="0"/>
              <a:t>34</a:t>
            </a:fld>
            <a:endParaRPr lang="en-US"/>
          </a:p>
        </p:txBody>
      </p:sp>
    </p:spTree>
    <p:extLst>
      <p:ext uri="{BB962C8B-B14F-4D97-AF65-F5344CB8AC3E}">
        <p14:creationId xmlns:p14="http://schemas.microsoft.com/office/powerpoint/2010/main" val="408757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11" grpId="0"/>
      <p:bldP spid="12"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7954" y="369883"/>
            <a:ext cx="7367154" cy="923330"/>
          </a:xfrm>
          <a:prstGeom prst="rect">
            <a:avLst/>
          </a:prstGeom>
          <a:noFill/>
        </p:spPr>
        <p:txBody>
          <a:bodyPr wrap="square" rtlCol="0">
            <a:spAutoFit/>
          </a:bodyPr>
          <a:lstStyle/>
          <a:p>
            <a:pPr algn="ctr" rtl="1"/>
            <a:endParaRPr lang="en-US" b="1" dirty="0">
              <a:cs typeface="B Nazanin" panose="00000400000000000000" pitchFamily="2" charset="-78"/>
            </a:endParaRPr>
          </a:p>
          <a:p>
            <a:pPr algn="ctr" rtl="1"/>
            <a:r>
              <a:rPr lang="fa-IR" b="1" dirty="0" smtClean="0">
                <a:cs typeface="B Nazanin" panose="00000400000000000000" pitchFamily="2" charset="-78"/>
              </a:rPr>
              <a:t>قانون تشکیل هیئت های امنا دانشگاهها و موسسات آموزش عالی و پژوهشی</a:t>
            </a:r>
          </a:p>
          <a:p>
            <a:pPr algn="ctr" rtl="1"/>
            <a:r>
              <a:rPr lang="fa-IR" b="1" dirty="0" smtClean="0">
                <a:cs typeface="B Nazanin" panose="00000400000000000000" pitchFamily="2" charset="-78"/>
              </a:rPr>
              <a:t>مصوب 1367/12/23 شورای عالی انقلاب فرهنگی</a:t>
            </a:r>
            <a:endParaRPr lang="en-US" b="1" dirty="0" smtClean="0">
              <a:cs typeface="B Nazanin" panose="00000400000000000000" pitchFamily="2" charset="-78"/>
            </a:endParaRPr>
          </a:p>
        </p:txBody>
      </p:sp>
      <p:sp>
        <p:nvSpPr>
          <p:cNvPr id="2" name="Rectangle 1"/>
          <p:cNvSpPr/>
          <p:nvPr/>
        </p:nvSpPr>
        <p:spPr>
          <a:xfrm>
            <a:off x="6924792" y="1763427"/>
            <a:ext cx="4396350" cy="646331"/>
          </a:xfrm>
          <a:prstGeom prst="rect">
            <a:avLst/>
          </a:prstGeom>
          <a:noFill/>
        </p:spPr>
        <p:txBody>
          <a:bodyPr wrap="square" rtlCol="0">
            <a:spAutoFit/>
          </a:bodyPr>
          <a:lstStyle/>
          <a:p>
            <a:pPr algn="r" rtl="1"/>
            <a:r>
              <a:rPr lang="fa-IR" b="1" dirty="0">
                <a:cs typeface="B Nazanin" panose="00000400000000000000" pitchFamily="2" charset="-78"/>
              </a:rPr>
              <a:t>ماده 7- وظایف و اختیارات هیات امناء</a:t>
            </a:r>
            <a:r>
              <a:rPr lang="fa-IR" b="1" dirty="0" smtClean="0">
                <a:cs typeface="B Nazanin" panose="00000400000000000000" pitchFamily="2" charset="-78"/>
              </a:rPr>
              <a:t>:</a:t>
            </a:r>
          </a:p>
          <a:p>
            <a:pPr algn="r" rtl="1"/>
            <a:endParaRPr lang="en-US" b="1" dirty="0">
              <a:cs typeface="B Nazanin" panose="00000400000000000000" pitchFamily="2" charset="-78"/>
            </a:endParaRPr>
          </a:p>
        </p:txBody>
      </p:sp>
      <p:sp>
        <p:nvSpPr>
          <p:cNvPr id="3" name="Rectangle 2"/>
          <p:cNvSpPr/>
          <p:nvPr/>
        </p:nvSpPr>
        <p:spPr>
          <a:xfrm>
            <a:off x="8017197" y="2225092"/>
            <a:ext cx="2967479"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د - تصويب بودجه تفصيلي مؤسسه </a:t>
            </a:r>
            <a:endParaRPr lang="en-US" sz="16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7248095" y="2695306"/>
            <a:ext cx="3749744"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هـ ـ تصويب حسابها و ترازنامه سالانه مؤسسه</a:t>
            </a:r>
            <a:endParaRPr lang="en-US" sz="16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6358428" y="3267180"/>
            <a:ext cx="4639411"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و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نحوه وصول درآمدهاي اختصاصي و مصرف آن</a:t>
            </a:r>
            <a:endParaRPr lang="en-US" sz="1600" dirty="0">
              <a:effectLst/>
              <a:latin typeface="Times New Roman" panose="02020603050405020304" pitchFamily="18" charset="0"/>
              <a:ea typeface="Times New Roman" panose="02020603050405020304" pitchFamily="18" charset="0"/>
            </a:endParaRPr>
          </a:p>
        </p:txBody>
      </p:sp>
      <p:sp>
        <p:nvSpPr>
          <p:cNvPr id="9" name="Rectangle 8"/>
          <p:cNvSpPr/>
          <p:nvPr/>
        </p:nvSpPr>
        <p:spPr>
          <a:xfrm>
            <a:off x="7339466" y="3845676"/>
            <a:ext cx="3658373"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ز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تعيين حسابرس و خزانه‌دار براي مؤسسه </a:t>
            </a:r>
            <a:endParaRPr lang="en-US" sz="160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613611" y="4356247"/>
            <a:ext cx="10451586" cy="646331"/>
          </a:xfrm>
          <a:prstGeom prst="rect">
            <a:avLst/>
          </a:prstGeom>
        </p:spPr>
        <p:txBody>
          <a:bodyPr wrap="square">
            <a:spAutoFit/>
          </a:bodyPr>
          <a:lstStyle/>
          <a:p>
            <a:pPr marL="246380" indent="-22860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ح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كوشش براي جلب كمكهاي بخش خصوصي و عوائد محلي اعم از نقدي، تجهيزاتي، ساختماني با رعايت ضوابط مصوب شورايعالي انقلاب فرهنگي</a:t>
            </a:r>
            <a:endParaRPr lang="en-US" sz="1600" dirty="0">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1576137" y="5002578"/>
            <a:ext cx="9489060" cy="369332"/>
          </a:xfrm>
          <a:prstGeom prst="rect">
            <a:avLst/>
          </a:prstGeom>
        </p:spPr>
        <p:txBody>
          <a:bodyPr wrap="square">
            <a:spAutoFit/>
          </a:bodyPr>
          <a:lstStyle/>
          <a:p>
            <a:pPr marL="245110" indent="-22860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ط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آيين‌نامه‌هاي مالي و معاملاتي كه بر حسب مورد پس از تائيد وزارتخانه مربوط قابل اجرا مي‌باشد.</a:t>
            </a:r>
            <a:endParaRPr lang="en-US" sz="1600" dirty="0">
              <a:effectLst/>
              <a:latin typeface="Times New Roman" panose="02020603050405020304" pitchFamily="18" charset="0"/>
              <a:ea typeface="Times New Roman" panose="02020603050405020304" pitchFamily="18" charset="0"/>
            </a:endParaRPr>
          </a:p>
        </p:txBody>
      </p:sp>
      <p:sp>
        <p:nvSpPr>
          <p:cNvPr id="15" name="Rectangle 14"/>
          <p:cNvSpPr/>
          <p:nvPr/>
        </p:nvSpPr>
        <p:spPr>
          <a:xfrm>
            <a:off x="553451" y="5502300"/>
            <a:ext cx="10539663" cy="646331"/>
          </a:xfrm>
          <a:prstGeom prst="rect">
            <a:avLst/>
          </a:prstGeom>
        </p:spPr>
        <p:txBody>
          <a:bodyPr wrap="square">
            <a:spAutoFit/>
          </a:bodyPr>
          <a:lstStyle/>
          <a:p>
            <a:pPr marL="303530" indent="-28575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ي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پيشنهاد ميزان فوق العاده اعضاي هيات علمي و غير هيات علمي (كارشناسان و تكنيسين‌ها) كه حسب مورد پس از تاييد وزارتخانه‌هاي علوم، تحقيقات و فناوري و يا بهداشت، درمان و آموزش پزشكي قابل اجرا مي‌باشد.</a:t>
            </a:r>
            <a:endParaRPr lang="en-US" sz="1600" dirty="0">
              <a:effectLst/>
              <a:latin typeface="Times New Roman" panose="02020603050405020304" pitchFamily="18" charset="0"/>
              <a:ea typeface="Times New Roman" panose="02020603050405020304" pitchFamily="18" charset="0"/>
            </a:endParaRPr>
          </a:p>
        </p:txBody>
      </p:sp>
      <p:cxnSp>
        <p:nvCxnSpPr>
          <p:cNvPr id="16" name="Straight Connector 15"/>
          <p:cNvCxnSpPr/>
          <p:nvPr/>
        </p:nvCxnSpPr>
        <p:spPr>
          <a:xfrm flipH="1" flipV="1">
            <a:off x="8017197" y="2683274"/>
            <a:ext cx="2911642" cy="24063"/>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flipV="1">
            <a:off x="7667146" y="3184061"/>
            <a:ext cx="2911642" cy="24063"/>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flipV="1">
            <a:off x="7712831" y="4243777"/>
            <a:ext cx="2911642" cy="24063"/>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2"/>
          </p:nvPr>
        </p:nvSpPr>
        <p:spPr/>
        <p:txBody>
          <a:bodyPr/>
          <a:lstStyle/>
          <a:p>
            <a:fld id="{E46756EB-FD9A-4BBA-9563-B3EDEDC9CB3D}" type="slidenum">
              <a:rPr lang="en-US" smtClean="0"/>
              <a:t>35</a:t>
            </a:fld>
            <a:endParaRPr lang="en-US"/>
          </a:p>
        </p:txBody>
      </p:sp>
    </p:spTree>
    <p:extLst>
      <p:ext uri="{BB962C8B-B14F-4D97-AF65-F5344CB8AC3E}">
        <p14:creationId xmlns:p14="http://schemas.microsoft.com/office/powerpoint/2010/main" val="39645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3"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7954" y="369883"/>
            <a:ext cx="7367154" cy="923330"/>
          </a:xfrm>
          <a:prstGeom prst="rect">
            <a:avLst/>
          </a:prstGeom>
          <a:noFill/>
        </p:spPr>
        <p:txBody>
          <a:bodyPr wrap="square" rtlCol="0">
            <a:spAutoFit/>
          </a:bodyPr>
          <a:lstStyle/>
          <a:p>
            <a:pPr algn="ctr" rtl="1"/>
            <a:endParaRPr lang="en-US" b="1" dirty="0">
              <a:cs typeface="B Nazanin" panose="00000400000000000000" pitchFamily="2" charset="-78"/>
            </a:endParaRPr>
          </a:p>
          <a:p>
            <a:pPr algn="ctr" rtl="1"/>
            <a:r>
              <a:rPr lang="fa-IR" b="1" dirty="0" smtClean="0">
                <a:cs typeface="B Nazanin" panose="00000400000000000000" pitchFamily="2" charset="-78"/>
              </a:rPr>
              <a:t>قانون تشکیل هیئت های امنا دانشگاهها و موسسات آموزش عالی و پژوهشی</a:t>
            </a:r>
          </a:p>
          <a:p>
            <a:pPr algn="ctr" rtl="1"/>
            <a:r>
              <a:rPr lang="fa-IR" b="1" dirty="0" smtClean="0">
                <a:cs typeface="B Nazanin" panose="00000400000000000000" pitchFamily="2" charset="-78"/>
              </a:rPr>
              <a:t>مصوب 1367/12/23 شورای عالی انقلاب فرهنگی</a:t>
            </a:r>
            <a:endParaRPr lang="en-US" b="1" dirty="0" smtClean="0">
              <a:cs typeface="B Nazanin" panose="00000400000000000000" pitchFamily="2" charset="-78"/>
            </a:endParaRPr>
          </a:p>
        </p:txBody>
      </p:sp>
      <p:sp>
        <p:nvSpPr>
          <p:cNvPr id="2" name="Rectangle 1"/>
          <p:cNvSpPr/>
          <p:nvPr/>
        </p:nvSpPr>
        <p:spPr>
          <a:xfrm>
            <a:off x="6924792" y="1763427"/>
            <a:ext cx="4396350" cy="646331"/>
          </a:xfrm>
          <a:prstGeom prst="rect">
            <a:avLst/>
          </a:prstGeom>
          <a:noFill/>
        </p:spPr>
        <p:txBody>
          <a:bodyPr wrap="square" rtlCol="0">
            <a:spAutoFit/>
          </a:bodyPr>
          <a:lstStyle/>
          <a:p>
            <a:pPr algn="r" rtl="1"/>
            <a:r>
              <a:rPr lang="fa-IR" b="1" dirty="0">
                <a:cs typeface="B Nazanin" panose="00000400000000000000" pitchFamily="2" charset="-78"/>
              </a:rPr>
              <a:t>ماده 7- وظایف و اختیارات هیات امناء</a:t>
            </a:r>
            <a:r>
              <a:rPr lang="fa-IR" b="1" dirty="0" smtClean="0">
                <a:cs typeface="B Nazanin" panose="00000400000000000000" pitchFamily="2" charset="-78"/>
              </a:rPr>
              <a:t>:</a:t>
            </a:r>
          </a:p>
          <a:p>
            <a:pPr algn="r" rtl="1"/>
            <a:endParaRPr lang="en-US" b="1" dirty="0">
              <a:cs typeface="B Nazanin" panose="00000400000000000000" pitchFamily="2" charset="-78"/>
            </a:endParaRPr>
          </a:p>
        </p:txBody>
      </p:sp>
      <p:sp>
        <p:nvSpPr>
          <p:cNvPr id="5" name="Rectangle 4"/>
          <p:cNvSpPr/>
          <p:nvPr/>
        </p:nvSpPr>
        <p:spPr>
          <a:xfrm>
            <a:off x="3276028" y="2422244"/>
            <a:ext cx="8045114" cy="646331"/>
          </a:xfrm>
          <a:prstGeom prst="rect">
            <a:avLst/>
          </a:prstGeom>
        </p:spPr>
        <p:txBody>
          <a:bodyPr wrap="square">
            <a:spAutoFit/>
          </a:bodyPr>
          <a:lstStyle/>
          <a:p>
            <a:pPr marL="303530" indent="-30353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ك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تعيين نحوه اداره واحدهاي توليدي، خدماتي، كارگاهي و بهداشت و درماني مؤسسه در چهارچوب ضوابطي كه به تصويب هيات وزيران خواهد رسيد.</a:t>
            </a:r>
            <a:endParaRPr lang="en-US" sz="16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3276028" y="3068575"/>
            <a:ext cx="8045114" cy="369332"/>
          </a:xfrm>
          <a:prstGeom prst="rect">
            <a:avLst/>
          </a:prstGeom>
        </p:spPr>
        <p:txBody>
          <a:bodyPr wrap="squar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ل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تعيين ميزان پرداخت حق‌التحقيق، حق‌التدريس، حق‌الترجمه، حق‌التاليف و نظاير آن </a:t>
            </a:r>
            <a:endParaRPr lang="en-US" sz="16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6021531" y="3540757"/>
            <a:ext cx="5347938"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م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بررسي گزارش مؤسسه كه از طرف رئيس مؤسسه ارائه مي‌شود.</a:t>
            </a:r>
            <a:endParaRPr lang="en-US" sz="1600" dirty="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842212" y="4012939"/>
            <a:ext cx="10527258" cy="369332"/>
          </a:xfrm>
          <a:prstGeom prst="rect">
            <a:avLst/>
          </a:prstGeom>
        </p:spPr>
        <p:txBody>
          <a:bodyPr wrap="none">
            <a:spAutoFit/>
          </a:bodyPr>
          <a:lstStyle/>
          <a:p>
            <a:pPr algn="justLow" rtl="1">
              <a:spcBef>
                <a:spcPts val="1200"/>
              </a:spcBef>
            </a:pPr>
            <a:r>
              <a:rPr lang="fa-IR" b="1" dirty="0">
                <a:latin typeface="Times New Roman" panose="02020603050405020304" pitchFamily="18" charset="0"/>
                <a:ea typeface="Times New Roman" panose="02020603050405020304" pitchFamily="18" charset="0"/>
                <a:cs typeface="B Nazanin" panose="00000400000000000000" pitchFamily="2" charset="-78"/>
              </a:rPr>
              <a:t>ن</a:t>
            </a:r>
            <a:r>
              <a:rPr lang="en-US" b="1" dirty="0">
                <a:latin typeface="Times New Roman" panose="02020603050405020304" pitchFamily="18" charset="0"/>
                <a:ea typeface="Times New Roman" panose="02020603050405020304" pitchFamily="18" charset="0"/>
                <a:cs typeface="B Nazanin" panose="00000400000000000000" pitchFamily="2" charset="-78"/>
              </a:rPr>
              <a:t> </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مقررات استخدامي اعضاي هيات علمي مؤسسه كه به منظور هماهنگي پس از تاييد وزارتخانه مربوط قابل اجرا خواهد بود.</a:t>
            </a:r>
            <a:endParaRPr lang="en-US" b="1" dirty="0">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14" name="Rectangle 13"/>
          <p:cNvSpPr/>
          <p:nvPr/>
        </p:nvSpPr>
        <p:spPr>
          <a:xfrm>
            <a:off x="974557" y="4478527"/>
            <a:ext cx="10394911" cy="923330"/>
          </a:xfrm>
          <a:prstGeom prst="rect">
            <a:avLst/>
          </a:prstGeom>
        </p:spPr>
        <p:txBody>
          <a:bodyPr wrap="square">
            <a:spAutoFit/>
          </a:bodyPr>
          <a:lstStyle/>
          <a:p>
            <a:pPr marL="246380" indent="-246380"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س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تعيين شهريه ارزي و يا ريالي دانشجويان خارجي و انتقال دانشجويان ايراني دانشگاههاي خارجي، شرايط علمي پذيرش و ظرفيت پذيرش، اجازه دعوت از متخصصان ايراني خارج از كشور و متخصصان خارجي براي رفع نيازهاي آموزشي و پژوهشي و پرداختهاي ارزي و ريالي </a:t>
            </a:r>
            <a:r>
              <a:rPr lang="ar-SA" b="1" dirty="0" smtClean="0">
                <a:latin typeface="Times New Roman" panose="02020603050405020304" pitchFamily="18" charset="0"/>
                <a:ea typeface="Times New Roman" panose="02020603050405020304" pitchFamily="18" charset="0"/>
                <a:cs typeface="B Nazanin" panose="00000400000000000000" pitchFamily="2" charset="-78"/>
              </a:rPr>
              <a:t>آن</a:t>
            </a:r>
            <a:endParaRPr lang="en-US" sz="1600" dirty="0">
              <a:effectLst/>
              <a:latin typeface="Times New Roman" panose="02020603050405020304" pitchFamily="18" charset="0"/>
              <a:ea typeface="Times New Roman" panose="02020603050405020304" pitchFamily="18" charset="0"/>
            </a:endParaRPr>
          </a:p>
        </p:txBody>
      </p:sp>
      <p:sp>
        <p:nvSpPr>
          <p:cNvPr id="16" name="Rectangle 15"/>
          <p:cNvSpPr/>
          <p:nvPr/>
        </p:nvSpPr>
        <p:spPr>
          <a:xfrm>
            <a:off x="5910923" y="5498113"/>
            <a:ext cx="5569153" cy="369332"/>
          </a:xfrm>
          <a:prstGeom prst="rect">
            <a:avLst/>
          </a:prstGeom>
        </p:spPr>
        <p:txBody>
          <a:bodyPr wrap="none">
            <a:spAutoFit/>
          </a:bodyPr>
          <a:lstStyle/>
          <a:p>
            <a:r>
              <a:rPr lang="ar-SA" b="1" dirty="0">
                <a:latin typeface="Times New Roman" panose="02020603050405020304" pitchFamily="18" charset="0"/>
                <a:ea typeface="Times New Roman" panose="02020603050405020304" pitchFamily="18" charset="0"/>
                <a:cs typeface="B Nazanin" panose="00000400000000000000" pitchFamily="2" charset="-78"/>
              </a:rPr>
              <a:t>غ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تعيين شهريه ثابت و متغير دوره‌هاي داير </a:t>
            </a:r>
            <a:r>
              <a:rPr lang="ar-SA" b="1" dirty="0" smtClean="0">
                <a:latin typeface="Times New Roman" panose="02020603050405020304" pitchFamily="18" charset="0"/>
                <a:ea typeface="Times New Roman" panose="02020603050405020304" pitchFamily="18" charset="0"/>
                <a:cs typeface="B Nazanin" panose="00000400000000000000" pitchFamily="2" charset="-78"/>
              </a:rPr>
              <a:t>پرديس</a:t>
            </a:r>
            <a:r>
              <a:rPr lang="fa-IR" b="1" dirty="0" smtClean="0">
                <a:latin typeface="Times New Roman" panose="02020603050405020304" pitchFamily="18" charset="0"/>
                <a:ea typeface="Times New Roman" panose="02020603050405020304" pitchFamily="18" charset="0"/>
                <a:cs typeface="B Nazanin" panose="00000400000000000000" pitchFamily="2" charset="-78"/>
              </a:rPr>
              <a:t> </a:t>
            </a:r>
            <a:r>
              <a:rPr lang="ar-SA" b="1" dirty="0" smtClean="0">
                <a:latin typeface="Times New Roman" panose="02020603050405020304" pitchFamily="18" charset="0"/>
                <a:ea typeface="Times New Roman" panose="02020603050405020304" pitchFamily="18" charset="0"/>
                <a:cs typeface="B Nazanin" panose="00000400000000000000" pitchFamily="2" charset="-78"/>
              </a:rPr>
              <a:t>هاي </a:t>
            </a:r>
            <a:r>
              <a:rPr lang="ar-SA" b="1" dirty="0">
                <a:latin typeface="Times New Roman" panose="02020603050405020304" pitchFamily="18" charset="0"/>
                <a:ea typeface="Times New Roman" panose="02020603050405020304" pitchFamily="18" charset="0"/>
                <a:cs typeface="B Nazanin" panose="00000400000000000000" pitchFamily="2" charset="-78"/>
              </a:rPr>
              <a:t>دانشگاهي </a:t>
            </a:r>
            <a:endParaRPr lang="en-US" dirty="0"/>
          </a:p>
        </p:txBody>
      </p:sp>
      <p:sp>
        <p:nvSpPr>
          <p:cNvPr id="7" name="Slide Number Placeholder 6"/>
          <p:cNvSpPr>
            <a:spLocks noGrp="1"/>
          </p:cNvSpPr>
          <p:nvPr>
            <p:ph type="sldNum" sz="quarter" idx="12"/>
          </p:nvPr>
        </p:nvSpPr>
        <p:spPr/>
        <p:txBody>
          <a:bodyPr/>
          <a:lstStyle/>
          <a:p>
            <a:fld id="{E46756EB-FD9A-4BBA-9563-B3EDEDC9CB3D}" type="slidenum">
              <a:rPr lang="en-US" smtClean="0"/>
              <a:t>36</a:t>
            </a:fld>
            <a:endParaRPr lang="en-US"/>
          </a:p>
        </p:txBody>
      </p:sp>
    </p:spTree>
    <p:extLst>
      <p:ext uri="{BB962C8B-B14F-4D97-AF65-F5344CB8AC3E}">
        <p14:creationId xmlns:p14="http://schemas.microsoft.com/office/powerpoint/2010/main" val="32686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4" grpId="0"/>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7954" y="369883"/>
            <a:ext cx="7367154" cy="646331"/>
          </a:xfrm>
          <a:prstGeom prst="rect">
            <a:avLst/>
          </a:prstGeom>
          <a:noFill/>
        </p:spPr>
        <p:txBody>
          <a:bodyPr wrap="square" rtlCol="0">
            <a:spAutoFit/>
          </a:bodyPr>
          <a:lstStyle/>
          <a:p>
            <a:pPr algn="ctr" rtl="1"/>
            <a:r>
              <a:rPr lang="fa-IR" b="1" dirty="0" smtClean="0">
                <a:cs typeface="B Nazanin" panose="00000400000000000000" pitchFamily="2" charset="-78"/>
              </a:rPr>
              <a:t>قانون تشکیل هیئت های امنا دانشگاهها و موسسات آموزش عالی و پژوهشی</a:t>
            </a:r>
          </a:p>
          <a:p>
            <a:pPr algn="ctr" rtl="1"/>
            <a:r>
              <a:rPr lang="fa-IR" b="1" dirty="0" smtClean="0">
                <a:cs typeface="B Nazanin" panose="00000400000000000000" pitchFamily="2" charset="-78"/>
              </a:rPr>
              <a:t>مصوب 1367/12/23 شورای عالی انقلاب فرهنگی</a:t>
            </a:r>
            <a:endParaRPr lang="en-US" b="1" dirty="0" smtClean="0">
              <a:cs typeface="B Nazanin" panose="00000400000000000000" pitchFamily="2" charset="-78"/>
            </a:endParaRPr>
          </a:p>
        </p:txBody>
      </p:sp>
      <p:sp>
        <p:nvSpPr>
          <p:cNvPr id="2" name="Rectangle 1"/>
          <p:cNvSpPr/>
          <p:nvPr/>
        </p:nvSpPr>
        <p:spPr>
          <a:xfrm>
            <a:off x="6876666" y="1595258"/>
            <a:ext cx="4396350" cy="369332"/>
          </a:xfrm>
          <a:prstGeom prst="rect">
            <a:avLst/>
          </a:prstGeom>
          <a:noFill/>
        </p:spPr>
        <p:txBody>
          <a:bodyPr wrap="square" rtlCol="0">
            <a:spAutoFit/>
          </a:bodyPr>
          <a:lstStyle/>
          <a:p>
            <a:pPr algn="r" rtl="1"/>
            <a:r>
              <a:rPr lang="fa-IR" b="1" dirty="0">
                <a:cs typeface="B Nazanin" panose="00000400000000000000" pitchFamily="2" charset="-78"/>
              </a:rPr>
              <a:t>ماده 7- وظایف و اختیارات هیات امناء</a:t>
            </a:r>
            <a:r>
              <a:rPr lang="fa-IR" b="1" dirty="0" smtClean="0">
                <a:cs typeface="B Nazanin" panose="00000400000000000000" pitchFamily="2" charset="-78"/>
              </a:rPr>
              <a:t>:</a:t>
            </a:r>
          </a:p>
        </p:txBody>
      </p:sp>
      <p:sp>
        <p:nvSpPr>
          <p:cNvPr id="11" name="Rectangle 10"/>
          <p:cNvSpPr/>
          <p:nvPr/>
        </p:nvSpPr>
        <p:spPr>
          <a:xfrm>
            <a:off x="8520196" y="2174302"/>
            <a:ext cx="2569934" cy="369332"/>
          </a:xfrm>
          <a:prstGeom prst="rect">
            <a:avLst/>
          </a:prstGeom>
        </p:spPr>
        <p:txBody>
          <a:bodyPr wrap="none">
            <a:spAutoFit/>
          </a:bodyPr>
          <a:lstStyle/>
          <a:p>
            <a:pPr algn="justLow" rtl="1">
              <a:spcBef>
                <a:spcPts val="1200"/>
              </a:spcBef>
              <a:spcAft>
                <a:spcPts val="0"/>
              </a:spcAft>
            </a:pPr>
            <a:r>
              <a:rPr lang="ar-SA" b="1" dirty="0">
                <a:latin typeface="Times New Roman" panose="02020603050405020304" pitchFamily="18" charset="0"/>
                <a:ea typeface="Times New Roman" panose="02020603050405020304" pitchFamily="18" charset="0"/>
                <a:cs typeface="B Nazanin" panose="00000400000000000000" pitchFamily="2" charset="-78"/>
              </a:rPr>
              <a:t>الف </a:t>
            </a:r>
            <a:r>
              <a:rPr lang="ar-SA" b="1" dirty="0">
                <a:latin typeface="Times New Roman" panose="02020603050405020304" pitchFamily="18" charset="0"/>
                <a:ea typeface="Times New Roman" panose="02020603050405020304" pitchFamily="18" charset="0"/>
                <a:cs typeface="Lotus" panose="00000400000000000000" pitchFamily="2" charset="-78"/>
              </a:rPr>
              <a:t>–</a:t>
            </a:r>
            <a:r>
              <a:rPr lang="ar-SA" b="1" dirty="0">
                <a:latin typeface="Times New Roman" panose="02020603050405020304" pitchFamily="18" charset="0"/>
                <a:ea typeface="Times New Roman" panose="02020603050405020304" pitchFamily="18" charset="0"/>
                <a:cs typeface="B Nazanin" panose="00000400000000000000" pitchFamily="2" charset="-78"/>
              </a:rPr>
              <a:t> تصويب آيين‌نامه داخلي </a:t>
            </a:r>
            <a:endParaRPr lang="en-US" sz="160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5426532" y="2906278"/>
            <a:ext cx="5476179"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تعداد حداقل جلسات هیئت امنا در سال (به جزء جلسات فوق العاده)</a:t>
            </a:r>
            <a:endParaRPr lang="en-US" sz="1600" dirty="0">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7659514" y="3420104"/>
            <a:ext cx="3243197"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حداقل تعداد اعضای لازم جهت رسمیت</a:t>
            </a:r>
            <a:endParaRPr lang="en-US" sz="1600" dirty="0">
              <a:effectLst/>
              <a:latin typeface="Times New Roman" panose="02020603050405020304" pitchFamily="18" charset="0"/>
              <a:ea typeface="Times New Roman" panose="02020603050405020304" pitchFamily="18" charset="0"/>
            </a:endParaRPr>
          </a:p>
        </p:txBody>
      </p:sp>
      <p:sp>
        <p:nvSpPr>
          <p:cNvPr id="15" name="Rectangle 14"/>
          <p:cNvSpPr/>
          <p:nvPr/>
        </p:nvSpPr>
        <p:spPr>
          <a:xfrm>
            <a:off x="7460743" y="3950960"/>
            <a:ext cx="3441968"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فرآیند برگزاری جلسه و تصویب دستورات</a:t>
            </a:r>
            <a:endParaRPr lang="en-US" sz="1600" dirty="0">
              <a:effectLst/>
              <a:latin typeface="Times New Roman" panose="02020603050405020304" pitchFamily="18" charset="0"/>
              <a:ea typeface="Times New Roman" panose="02020603050405020304" pitchFamily="18" charset="0"/>
            </a:endParaRPr>
          </a:p>
        </p:txBody>
      </p:sp>
      <p:sp>
        <p:nvSpPr>
          <p:cNvPr id="17" name="Rectangle 16"/>
          <p:cNvSpPr/>
          <p:nvPr/>
        </p:nvSpPr>
        <p:spPr>
          <a:xfrm>
            <a:off x="5195539" y="4456881"/>
            <a:ext cx="5713424"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ارسال یک نسخه از مصوبات هیئت امنا توسط دبیر هیئت امنا برای اعضا</a:t>
            </a:r>
            <a:endParaRPr lang="en-US" sz="1600" dirty="0">
              <a:effectLst/>
              <a:latin typeface="Times New Roman" panose="02020603050405020304" pitchFamily="18" charset="0"/>
              <a:ea typeface="Times New Roman" panose="02020603050405020304" pitchFamily="18" charset="0"/>
            </a:endParaRPr>
          </a:p>
        </p:txBody>
      </p:sp>
      <p:sp>
        <p:nvSpPr>
          <p:cNvPr id="18" name="Rectangle 17"/>
          <p:cNvSpPr/>
          <p:nvPr/>
        </p:nvSpPr>
        <p:spPr>
          <a:xfrm>
            <a:off x="8507504" y="4981008"/>
            <a:ext cx="2395207"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تشکیل کمیسیون هیئت امنا</a:t>
            </a:r>
            <a:endParaRPr lang="en-US" sz="1600" dirty="0">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8052251" y="5518017"/>
            <a:ext cx="2850460" cy="369332"/>
          </a:xfrm>
          <a:prstGeom prst="rect">
            <a:avLst/>
          </a:prstGeom>
        </p:spPr>
        <p:txBody>
          <a:bodyPr wrap="none">
            <a:spAutoFit/>
          </a:bodyPr>
          <a:lstStyle/>
          <a:p>
            <a:pPr algn="justLow" rtl="1">
              <a:spcBef>
                <a:spcPts val="1200"/>
              </a:spcBef>
              <a:spcAft>
                <a:spcPts val="0"/>
              </a:spcAft>
            </a:pPr>
            <a:r>
              <a:rPr lang="fa-IR" b="1" dirty="0" smtClean="0">
                <a:latin typeface="Times New Roman" panose="02020603050405020304" pitchFamily="18" charset="0"/>
                <a:ea typeface="Times New Roman" panose="02020603050405020304" pitchFamily="18" charset="0"/>
                <a:cs typeface="B Nazanin" panose="00000400000000000000" pitchFamily="2" charset="-78"/>
              </a:rPr>
              <a:t>بررسی بودجه تفصیلی و تشکیلات</a:t>
            </a:r>
            <a:endParaRPr lang="en-US" sz="1600" dirty="0">
              <a:effectLst/>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E46756EB-FD9A-4BBA-9563-B3EDEDC9CB3D}" type="slidenum">
              <a:rPr lang="en-US" smtClean="0"/>
              <a:t>37</a:t>
            </a:fld>
            <a:endParaRPr lang="en-US"/>
          </a:p>
        </p:txBody>
      </p:sp>
    </p:spTree>
    <p:extLst>
      <p:ext uri="{BB962C8B-B14F-4D97-AF65-F5344CB8AC3E}">
        <p14:creationId xmlns:p14="http://schemas.microsoft.com/office/powerpoint/2010/main" val="40217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3" grpId="0"/>
      <p:bldP spid="15" grpId="0"/>
      <p:bldP spid="17" grpId="0"/>
      <p:bldP spid="18"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3" y="899162"/>
            <a:ext cx="10515600" cy="3416320"/>
          </a:xfrm>
          <a:noFill/>
        </p:spPr>
        <p:txBody>
          <a:bodyPr wrap="square" rtlCol="0">
            <a:spAutoFit/>
          </a:bodyPr>
          <a:lstStyle/>
          <a:p>
            <a:pPr algn="just" rtl="1">
              <a:lnSpc>
                <a:spcPct val="100000"/>
              </a:lnSpc>
            </a:pPr>
            <a:r>
              <a:rPr lang="fa-IR" sz="1800" b="1" dirty="0">
                <a:latin typeface="+mn-lt"/>
                <a:ea typeface="+mn-ea"/>
                <a:cs typeface="B Nazanin" panose="00000400000000000000" pitchFamily="2" charset="-78"/>
              </a:rPr>
              <a:t>ماده ٤٩ - دولت موظف است براى زمينه سازى و تربيت نيروى انسانى متخصص </a:t>
            </a:r>
            <a:r>
              <a:rPr lang="fa-IR" sz="1800" b="1" dirty="0" smtClean="0">
                <a:latin typeface="+mn-lt"/>
                <a:ea typeface="+mn-ea"/>
                <a:cs typeface="B Nazanin" panose="00000400000000000000" pitchFamily="2" charset="-78"/>
              </a:rPr>
              <a:t>و متعهد</a:t>
            </a:r>
            <a:r>
              <a:rPr lang="fa-IR" sz="1800" b="1" dirty="0">
                <a:latin typeface="+mn-lt"/>
                <a:ea typeface="+mn-ea"/>
                <a:cs typeface="B Nazanin" panose="00000400000000000000" pitchFamily="2" charset="-78"/>
              </a:rPr>
              <a:t>، دانش مدار، خلاق و </a:t>
            </a:r>
            <a:r>
              <a:rPr lang="fa-IR" sz="1800" b="1" dirty="0" smtClean="0">
                <a:latin typeface="+mn-lt"/>
                <a:ea typeface="+mn-ea"/>
                <a:cs typeface="B Nazanin" panose="00000400000000000000" pitchFamily="2" charset="-78"/>
              </a:rPr>
              <a:t>کارآفرین </a:t>
            </a:r>
            <a:r>
              <a:rPr lang="fa-IR" sz="1800" b="1" dirty="0">
                <a:latin typeface="+mn-lt"/>
                <a:ea typeface="+mn-ea"/>
                <a:cs typeface="B Nazanin" panose="00000400000000000000" pitchFamily="2" charset="-78"/>
              </a:rPr>
              <a:t>، منطبق با نيازهاى </a:t>
            </a:r>
            <a:r>
              <a:rPr lang="fa-IR" sz="1800" b="1" dirty="0" smtClean="0">
                <a:latin typeface="+mn-lt"/>
                <a:ea typeface="+mn-ea"/>
                <a:cs typeface="B Nazanin" panose="00000400000000000000" pitchFamily="2" charset="-78"/>
              </a:rPr>
              <a:t>نهضت نرم </a:t>
            </a:r>
            <a:r>
              <a:rPr lang="fa-IR" sz="1800" b="1" dirty="0">
                <a:latin typeface="+mn-lt"/>
                <a:ea typeface="+mn-ea"/>
                <a:cs typeface="B Nazanin" panose="00000400000000000000" pitchFamily="2" charset="-78"/>
              </a:rPr>
              <a:t>افزارى با </a:t>
            </a:r>
            <a:r>
              <a:rPr lang="fa-IR" sz="1800" b="1" dirty="0" smtClean="0">
                <a:latin typeface="+mn-lt"/>
                <a:ea typeface="+mn-ea"/>
                <a:cs typeface="B Nazanin" panose="00000400000000000000" pitchFamily="2" charset="-78"/>
              </a:rPr>
              <a:t>هدف توسعه </a:t>
            </a:r>
            <a:r>
              <a:rPr lang="fa-IR" sz="1800" b="1" dirty="0">
                <a:latin typeface="+mn-lt"/>
                <a:ea typeface="+mn-ea"/>
                <a:cs typeface="B Nazanin" panose="00000400000000000000" pitchFamily="2" charset="-78"/>
              </a:rPr>
              <a:t>کمى و </a:t>
            </a:r>
            <a:r>
              <a:rPr lang="fa-IR" sz="1800" b="1" dirty="0" smtClean="0">
                <a:latin typeface="+mn-lt"/>
                <a:ea typeface="+mn-ea"/>
                <a:cs typeface="B Nazanin" panose="00000400000000000000" pitchFamily="2" charset="-78"/>
              </a:rPr>
              <a:t>کيفى</a:t>
            </a:r>
            <a:r>
              <a:rPr lang="fa-IR" sz="1800" b="1" dirty="0">
                <a:latin typeface="+mn-lt"/>
                <a:ea typeface="+mn-ea"/>
                <a:cs typeface="B Nazanin" panose="00000400000000000000" pitchFamily="2" charset="-78"/>
              </a:rPr>
              <a:t>، از ابتداى برنامه چهارم اقدامات </a:t>
            </a:r>
            <a:r>
              <a:rPr lang="fa-IR" sz="1800" b="1" dirty="0" smtClean="0">
                <a:latin typeface="+mn-lt"/>
                <a:ea typeface="+mn-ea"/>
                <a:cs typeface="B Nazanin" panose="00000400000000000000" pitchFamily="2" charset="-78"/>
              </a:rPr>
              <a:t>ذیل </a:t>
            </a:r>
            <a:r>
              <a:rPr lang="fa-IR" sz="1800" b="1" dirty="0">
                <a:latin typeface="+mn-lt"/>
                <a:ea typeface="+mn-ea"/>
                <a:cs typeface="B Nazanin" panose="00000400000000000000" pitchFamily="2" charset="-78"/>
              </a:rPr>
              <a:t>را در </a:t>
            </a:r>
            <a:r>
              <a:rPr lang="fa-IR" sz="1800" b="1" dirty="0" smtClean="0">
                <a:latin typeface="+mn-lt"/>
                <a:ea typeface="+mn-ea"/>
                <a:cs typeface="B Nazanin" panose="00000400000000000000" pitchFamily="2" charset="-78"/>
              </a:rPr>
              <a:t>مأموریت </a:t>
            </a:r>
            <a:r>
              <a:rPr lang="fa-IR" sz="1800" b="1" dirty="0">
                <a:latin typeface="+mn-lt"/>
                <a:ea typeface="+mn-ea"/>
                <a:cs typeface="B Nazanin" panose="00000400000000000000" pitchFamily="2" charset="-78"/>
              </a:rPr>
              <a:t>ها و </a:t>
            </a:r>
            <a:r>
              <a:rPr lang="fa-IR" sz="1800" b="1" dirty="0" smtClean="0">
                <a:latin typeface="+mn-lt"/>
                <a:ea typeface="+mn-ea"/>
                <a:cs typeface="B Nazanin" panose="00000400000000000000" pitchFamily="2" charset="-78"/>
              </a:rPr>
              <a:t>ساختار دانشگاهها </a:t>
            </a:r>
            <a:r>
              <a:rPr lang="fa-IR" sz="1800" b="1" dirty="0">
                <a:latin typeface="+mn-lt"/>
                <a:ea typeface="+mn-ea"/>
                <a:cs typeface="B Nazanin" panose="00000400000000000000" pitchFamily="2" charset="-78"/>
              </a:rPr>
              <a:t>و مؤسسات آموزش عالى براى </a:t>
            </a:r>
            <a:r>
              <a:rPr lang="fa-IR" sz="1800" b="1" dirty="0" smtClean="0">
                <a:latin typeface="+mn-lt"/>
                <a:ea typeface="+mn-ea"/>
                <a:cs typeface="B Nazanin" panose="00000400000000000000" pitchFamily="2" charset="-78"/>
              </a:rPr>
              <a:t>پاسخگویی </a:t>
            </a:r>
            <a:r>
              <a:rPr lang="fa-IR" sz="1800" b="1" dirty="0">
                <a:latin typeface="+mn-lt"/>
                <a:ea typeface="+mn-ea"/>
                <a:cs typeface="B Nazanin" panose="00000400000000000000" pitchFamily="2" charset="-78"/>
              </a:rPr>
              <a:t>به نيازهاى بخش هاى </a:t>
            </a:r>
            <a:r>
              <a:rPr lang="fa-IR" sz="1800" b="1" dirty="0" smtClean="0">
                <a:latin typeface="+mn-lt"/>
                <a:ea typeface="+mn-ea"/>
                <a:cs typeface="B Nazanin" panose="00000400000000000000" pitchFamily="2" charset="-78"/>
              </a:rPr>
              <a:t>مختلف کشور </a:t>
            </a:r>
            <a:r>
              <a:rPr lang="fa-IR" sz="1800" b="1" dirty="0">
                <a:latin typeface="+mn-lt"/>
                <a:ea typeface="+mn-ea"/>
                <a:cs typeface="B Nazanin" panose="00000400000000000000" pitchFamily="2" charset="-78"/>
              </a:rPr>
              <a:t>به انجام </a:t>
            </a:r>
            <a:r>
              <a:rPr lang="fa-IR" sz="1800" b="1" dirty="0" smtClean="0">
                <a:latin typeface="+mn-lt"/>
                <a:ea typeface="+mn-ea"/>
                <a:cs typeface="B Nazanin" panose="00000400000000000000" pitchFamily="2" charset="-78"/>
              </a:rPr>
              <a:t>برساند:</a:t>
            </a:r>
            <a:r>
              <a:rPr lang="fa-IR" sz="1800" b="1" dirty="0">
                <a:latin typeface="+mn-lt"/>
                <a:ea typeface="+mn-ea"/>
                <a:cs typeface="B Nazanin" panose="00000400000000000000" pitchFamily="2" charset="-78"/>
              </a:rPr>
              <a:t/>
            </a:r>
            <a:br>
              <a:rPr lang="fa-IR" sz="1800" b="1" dirty="0">
                <a:latin typeface="+mn-lt"/>
                <a:ea typeface="+mn-ea"/>
                <a:cs typeface="B Nazanin" panose="00000400000000000000" pitchFamily="2" charset="-78"/>
              </a:rPr>
            </a:br>
            <a:r>
              <a:rPr lang="fa-IR" sz="1800" b="1" dirty="0">
                <a:latin typeface="+mn-lt"/>
                <a:ea typeface="+mn-ea"/>
                <a:cs typeface="B Nazanin" panose="00000400000000000000" pitchFamily="2" charset="-78"/>
              </a:rPr>
              <a:t>الف - دانشگاهها و مؤسسات آموزش عالى و پژوهشى دولتى و </a:t>
            </a:r>
            <a:r>
              <a:rPr lang="fa-IR" sz="1800" b="1" dirty="0" smtClean="0">
                <a:latin typeface="+mn-lt"/>
                <a:ea typeface="+mn-ea"/>
                <a:cs typeface="B Nazanin" panose="00000400000000000000" pitchFamily="2" charset="-78"/>
              </a:rPr>
              <a:t>همچنين فرهنگستان </a:t>
            </a:r>
            <a:r>
              <a:rPr lang="fa-IR" sz="1800" b="1" dirty="0">
                <a:latin typeface="+mn-lt"/>
                <a:ea typeface="+mn-ea"/>
                <a:cs typeface="B Nazanin" panose="00000400000000000000" pitchFamily="2" charset="-78"/>
              </a:rPr>
              <a:t>هاى تخصصى که داراى مجوز از شوراى گسترش آموزش </a:t>
            </a:r>
            <a:r>
              <a:rPr lang="fa-IR" sz="1800" b="1" dirty="0" smtClean="0">
                <a:latin typeface="+mn-lt"/>
                <a:ea typeface="+mn-ea"/>
                <a:cs typeface="B Nazanin" panose="00000400000000000000" pitchFamily="2" charset="-78"/>
              </a:rPr>
              <a:t>عالى وزارتخانه </a:t>
            </a:r>
            <a:r>
              <a:rPr lang="fa-IR" sz="1800" b="1" dirty="0">
                <a:latin typeface="+mn-lt"/>
                <a:ea typeface="+mn-ea"/>
                <a:cs typeface="B Nazanin" panose="00000400000000000000" pitchFamily="2" charset="-78"/>
              </a:rPr>
              <a:t>هاى علوم ، تحقيقات و فناورى و </a:t>
            </a:r>
            <a:r>
              <a:rPr lang="fa-IR" sz="1800" b="1" dirty="0" smtClean="0">
                <a:latin typeface="+mn-lt"/>
                <a:ea typeface="+mn-ea"/>
                <a:cs typeface="B Nazanin" panose="00000400000000000000" pitchFamily="2" charset="-78"/>
              </a:rPr>
              <a:t>بهداشت، </a:t>
            </a:r>
            <a:r>
              <a:rPr lang="fa-IR" sz="1800" b="1" dirty="0">
                <a:latin typeface="+mn-lt"/>
                <a:ea typeface="+mn-ea"/>
                <a:cs typeface="B Nazanin" panose="00000400000000000000" pitchFamily="2" charset="-78"/>
              </a:rPr>
              <a:t>درمان و آموزش پزشکى و </a:t>
            </a:r>
            <a:r>
              <a:rPr lang="fa-IR" sz="1800" b="1" dirty="0" smtClean="0">
                <a:latin typeface="+mn-lt"/>
                <a:ea typeface="+mn-ea"/>
                <a:cs typeface="B Nazanin" panose="00000400000000000000" pitchFamily="2" charset="-78"/>
              </a:rPr>
              <a:t>سایر مراجع </a:t>
            </a:r>
            <a:r>
              <a:rPr lang="fa-IR" sz="1800" b="1" dirty="0">
                <a:latin typeface="+mn-lt"/>
                <a:ea typeface="+mn-ea"/>
                <a:cs typeface="B Nazanin" panose="00000400000000000000" pitchFamily="2" charset="-78"/>
              </a:rPr>
              <a:t>قانونى ذى ربط مى باشند صرفاً براساس </a:t>
            </a:r>
            <a:r>
              <a:rPr lang="fa-IR" sz="1800" b="1" dirty="0" smtClean="0">
                <a:latin typeface="+mn-lt"/>
                <a:ea typeface="+mn-ea"/>
                <a:cs typeface="B Nazanin" panose="00000400000000000000" pitchFamily="2" charset="-78"/>
              </a:rPr>
              <a:t>آیين </a:t>
            </a:r>
            <a:r>
              <a:rPr lang="fa-IR" sz="1800" b="1" dirty="0">
                <a:latin typeface="+mn-lt"/>
                <a:ea typeface="+mn-ea"/>
                <a:cs typeface="B Nazanin" panose="00000400000000000000" pitchFamily="2" charset="-78"/>
              </a:rPr>
              <a:t>نامه ها و مقررات ادار ى، </a:t>
            </a:r>
            <a:r>
              <a:rPr lang="fa-IR" sz="1800" b="1" dirty="0" smtClean="0">
                <a:latin typeface="+mn-lt"/>
                <a:ea typeface="+mn-ea"/>
                <a:cs typeface="B Nazanin" panose="00000400000000000000" pitchFamily="2" charset="-78"/>
              </a:rPr>
              <a:t>مالى،</a:t>
            </a:r>
            <a:r>
              <a:rPr lang="fa-IR" sz="1800" b="1" dirty="0">
                <a:latin typeface="+mn-lt"/>
                <a:ea typeface="+mn-ea"/>
                <a:cs typeface="B Nazanin" panose="00000400000000000000" pitchFamily="2" charset="-78"/>
              </a:rPr>
              <a:t> </a:t>
            </a:r>
            <a:r>
              <a:rPr lang="fa-IR" sz="1800" b="1" dirty="0" smtClean="0">
                <a:latin typeface="+mn-lt"/>
                <a:ea typeface="+mn-ea"/>
                <a:cs typeface="B Nazanin" panose="00000400000000000000" pitchFamily="2" charset="-78"/>
              </a:rPr>
              <a:t>استخدامى </a:t>
            </a:r>
            <a:r>
              <a:rPr lang="fa-IR" sz="1800" b="1" dirty="0">
                <a:latin typeface="+mn-lt"/>
                <a:ea typeface="+mn-ea"/>
                <a:cs typeface="B Nazanin" panose="00000400000000000000" pitchFamily="2" charset="-78"/>
              </a:rPr>
              <a:t>و تشکيلاتى </a:t>
            </a:r>
            <a:r>
              <a:rPr lang="fa-IR" sz="1800" b="1" dirty="0" smtClean="0">
                <a:latin typeface="+mn-lt"/>
                <a:ea typeface="+mn-ea"/>
                <a:cs typeface="B Nazanin" panose="00000400000000000000" pitchFamily="2" charset="-78"/>
              </a:rPr>
              <a:t>خاص</a:t>
            </a:r>
            <a:r>
              <a:rPr lang="fa-IR" sz="1800" b="1" dirty="0">
                <a:latin typeface="+mn-lt"/>
                <a:ea typeface="+mn-ea"/>
                <a:cs typeface="B Nazanin" panose="00000400000000000000" pitchFamily="2" charset="-78"/>
              </a:rPr>
              <a:t>، مصوب هيأت هاى امناى مربوط که به </a:t>
            </a:r>
            <a:r>
              <a:rPr lang="fa-IR" sz="1800" b="1" dirty="0" smtClean="0">
                <a:latin typeface="+mn-lt"/>
                <a:ea typeface="+mn-ea"/>
                <a:cs typeface="B Nazanin" panose="00000400000000000000" pitchFamily="2" charset="-78"/>
              </a:rPr>
              <a:t>تأیید </a:t>
            </a:r>
            <a:r>
              <a:rPr lang="fa-IR" sz="1800" b="1" dirty="0">
                <a:latin typeface="+mn-lt"/>
                <a:ea typeface="+mn-ea"/>
                <a:cs typeface="B Nazanin" panose="00000400000000000000" pitchFamily="2" charset="-78"/>
              </a:rPr>
              <a:t>وزراى </a:t>
            </a:r>
            <a:r>
              <a:rPr lang="fa-IR" sz="1800" b="1" dirty="0" smtClean="0">
                <a:latin typeface="+mn-lt"/>
                <a:ea typeface="+mn-ea"/>
                <a:cs typeface="B Nazanin" panose="00000400000000000000" pitchFamily="2" charset="-78"/>
              </a:rPr>
              <a:t>علوم،</a:t>
            </a:r>
            <a:r>
              <a:rPr lang="fa-IR" sz="1800" b="1" dirty="0">
                <a:latin typeface="+mn-lt"/>
                <a:ea typeface="+mn-ea"/>
                <a:cs typeface="B Nazanin" panose="00000400000000000000" pitchFamily="2" charset="-78"/>
              </a:rPr>
              <a:t> </a:t>
            </a:r>
            <a:r>
              <a:rPr lang="fa-IR" sz="1800" b="1" dirty="0" smtClean="0">
                <a:latin typeface="+mn-lt"/>
                <a:ea typeface="+mn-ea"/>
                <a:cs typeface="B Nazanin" panose="00000400000000000000" pitchFamily="2" charset="-78"/>
              </a:rPr>
              <a:t>تحقيقات </a:t>
            </a:r>
            <a:r>
              <a:rPr lang="fa-IR" sz="1800" b="1" dirty="0">
                <a:latin typeface="+mn-lt"/>
                <a:ea typeface="+mn-ea"/>
                <a:cs typeface="B Nazanin" panose="00000400000000000000" pitchFamily="2" charset="-78"/>
              </a:rPr>
              <a:t>و فناورى و </a:t>
            </a:r>
            <a:r>
              <a:rPr lang="fa-IR" sz="1800" b="1" dirty="0" smtClean="0">
                <a:latin typeface="+mn-lt"/>
                <a:ea typeface="+mn-ea"/>
                <a:cs typeface="B Nazanin" panose="00000400000000000000" pitchFamily="2" charset="-78"/>
              </a:rPr>
              <a:t>بهداشت، </a:t>
            </a:r>
            <a:r>
              <a:rPr lang="fa-IR" sz="1800" b="1" dirty="0">
                <a:latin typeface="+mn-lt"/>
                <a:ea typeface="+mn-ea"/>
                <a:cs typeface="B Nazanin" panose="00000400000000000000" pitchFamily="2" charset="-78"/>
              </a:rPr>
              <a:t>درمان و آموزش پزشکى حسب مورد مى رسد، بدون </a:t>
            </a:r>
            <a:r>
              <a:rPr lang="fa-IR" sz="1800" b="1" dirty="0" smtClean="0">
                <a:latin typeface="+mn-lt"/>
                <a:ea typeface="+mn-ea"/>
                <a:cs typeface="B Nazanin" panose="00000400000000000000" pitchFamily="2" charset="-78"/>
              </a:rPr>
              <a:t>الزام </a:t>
            </a:r>
            <a:r>
              <a:rPr lang="fa-IR" sz="1800" b="1" dirty="0">
                <a:latin typeface="+mn-lt"/>
                <a:ea typeface="+mn-ea"/>
                <a:cs typeface="B Nazanin" panose="00000400000000000000" pitchFamily="2" charset="-78"/>
              </a:rPr>
              <a:t>به </a:t>
            </a:r>
            <a:r>
              <a:rPr lang="fa-IR" sz="1800" b="1" dirty="0" smtClean="0">
                <a:latin typeface="+mn-lt"/>
                <a:ea typeface="+mn-ea"/>
                <a:cs typeface="B Nazanin" panose="00000400000000000000" pitchFamily="2" charset="-78"/>
              </a:rPr>
              <a:t>رعایت </a:t>
            </a:r>
            <a:r>
              <a:rPr lang="fa-IR" sz="1800" b="1" dirty="0">
                <a:latin typeface="+mn-lt"/>
                <a:ea typeface="+mn-ea"/>
                <a:cs typeface="B Nazanin" panose="00000400000000000000" pitchFamily="2" charset="-78"/>
              </a:rPr>
              <a:t>قانون محاسبات </a:t>
            </a:r>
            <a:r>
              <a:rPr lang="fa-IR" sz="1800" b="1" dirty="0" smtClean="0">
                <a:latin typeface="+mn-lt"/>
                <a:ea typeface="+mn-ea"/>
                <a:cs typeface="B Nazanin" panose="00000400000000000000" pitchFamily="2" charset="-78"/>
              </a:rPr>
              <a:t>عمومى، </a:t>
            </a:r>
            <a:r>
              <a:rPr lang="fa-IR" sz="1800" b="1" dirty="0">
                <a:latin typeface="+mn-lt"/>
                <a:ea typeface="+mn-ea"/>
                <a:cs typeface="B Nazanin" panose="00000400000000000000" pitchFamily="2" charset="-78"/>
              </a:rPr>
              <a:t>قانون استخدام کشورى و </a:t>
            </a:r>
            <a:r>
              <a:rPr lang="fa-IR" sz="1800" b="1" dirty="0" smtClean="0">
                <a:latin typeface="+mn-lt"/>
                <a:ea typeface="+mn-ea"/>
                <a:cs typeface="B Nazanin" panose="00000400000000000000" pitchFamily="2" charset="-78"/>
              </a:rPr>
              <a:t>سایر </a:t>
            </a:r>
            <a:r>
              <a:rPr lang="fa-IR" sz="1800" b="1" dirty="0">
                <a:latin typeface="+mn-lt"/>
                <a:ea typeface="+mn-ea"/>
                <a:cs typeface="B Nazanin" panose="00000400000000000000" pitchFamily="2" charset="-78"/>
              </a:rPr>
              <a:t>قوانين </a:t>
            </a:r>
            <a:r>
              <a:rPr lang="fa-IR" sz="1800" b="1" dirty="0" smtClean="0">
                <a:latin typeface="+mn-lt"/>
                <a:ea typeface="+mn-ea"/>
                <a:cs typeface="B Nazanin" panose="00000400000000000000" pitchFamily="2" charset="-78"/>
              </a:rPr>
              <a:t>ومقررات </a:t>
            </a:r>
            <a:r>
              <a:rPr lang="fa-IR" sz="1800" b="1" dirty="0">
                <a:latin typeface="+mn-lt"/>
                <a:ea typeface="+mn-ea"/>
                <a:cs typeface="B Nazanin" panose="00000400000000000000" pitchFamily="2" charset="-78"/>
              </a:rPr>
              <a:t>عمومى ادارى و مالى و استخدامى اداره خواهند شد و تا زمانى که </a:t>
            </a:r>
            <a:r>
              <a:rPr lang="fa-IR" sz="1800" b="1" dirty="0" smtClean="0">
                <a:latin typeface="+mn-lt"/>
                <a:ea typeface="+mn-ea"/>
                <a:cs typeface="B Nazanin" panose="00000400000000000000" pitchFamily="2" charset="-78"/>
              </a:rPr>
              <a:t>آیين </a:t>
            </a:r>
            <a:r>
              <a:rPr lang="fa-IR" sz="1800" b="1" dirty="0">
                <a:latin typeface="+mn-lt"/>
                <a:ea typeface="+mn-ea"/>
                <a:cs typeface="B Nazanin" panose="00000400000000000000" pitchFamily="2" charset="-78"/>
              </a:rPr>
              <a:t>نامه </a:t>
            </a:r>
            <a:r>
              <a:rPr lang="fa-IR" sz="1800" b="1" dirty="0" smtClean="0">
                <a:latin typeface="+mn-lt"/>
                <a:ea typeface="+mn-ea"/>
                <a:cs typeface="B Nazanin" panose="00000400000000000000" pitchFamily="2" charset="-78"/>
              </a:rPr>
              <a:t>ها و </a:t>
            </a:r>
            <a:r>
              <a:rPr lang="fa-IR" sz="1800" b="1" dirty="0">
                <a:latin typeface="+mn-lt"/>
                <a:ea typeface="+mn-ea"/>
                <a:cs typeface="B Nazanin" panose="00000400000000000000" pitchFamily="2" charset="-78"/>
              </a:rPr>
              <a:t>مقررات موردنياز به </a:t>
            </a:r>
            <a:r>
              <a:rPr lang="fa-IR" sz="1800" b="1" dirty="0" smtClean="0">
                <a:latin typeface="+mn-lt"/>
                <a:ea typeface="+mn-ea"/>
                <a:cs typeface="B Nazanin" panose="00000400000000000000" pitchFamily="2" charset="-78"/>
              </a:rPr>
              <a:t>تصویب </a:t>
            </a:r>
            <a:r>
              <a:rPr lang="fa-IR" sz="1800" b="1" dirty="0">
                <a:latin typeface="+mn-lt"/>
                <a:ea typeface="+mn-ea"/>
                <a:cs typeface="B Nazanin" panose="00000400000000000000" pitchFamily="2" charset="-78"/>
              </a:rPr>
              <a:t>هيأت امناء نرسيده است طبق مقررات سابق </a:t>
            </a:r>
            <a:r>
              <a:rPr lang="fa-IR" sz="1800" b="1" dirty="0" smtClean="0">
                <a:latin typeface="+mn-lt"/>
                <a:ea typeface="+mn-ea"/>
                <a:cs typeface="B Nazanin" panose="00000400000000000000" pitchFamily="2" charset="-78"/>
              </a:rPr>
              <a:t>عمل خواهد </a:t>
            </a:r>
            <a:r>
              <a:rPr lang="fa-IR" sz="1800" b="1" dirty="0">
                <a:latin typeface="+mn-lt"/>
                <a:ea typeface="+mn-ea"/>
                <a:cs typeface="B Nazanin" panose="00000400000000000000" pitchFamily="2" charset="-78"/>
              </a:rPr>
              <a:t>شد.</a:t>
            </a:r>
            <a:br>
              <a:rPr lang="fa-IR" sz="1800" b="1" dirty="0">
                <a:latin typeface="+mn-lt"/>
                <a:ea typeface="+mn-ea"/>
                <a:cs typeface="B Nazanin" panose="00000400000000000000" pitchFamily="2" charset="-78"/>
              </a:rPr>
            </a:br>
            <a:r>
              <a:rPr lang="fa-IR" sz="1800" b="1" dirty="0">
                <a:latin typeface="+mn-lt"/>
                <a:ea typeface="+mn-ea"/>
                <a:cs typeface="B Nazanin" panose="00000400000000000000" pitchFamily="2" charset="-78"/>
              </a:rPr>
              <a:t>اعتبارات </a:t>
            </a:r>
            <a:r>
              <a:rPr lang="fa-IR" sz="1800" b="1" dirty="0" smtClean="0">
                <a:latin typeface="+mn-lt"/>
                <a:ea typeface="+mn-ea"/>
                <a:cs typeface="B Nazanin" panose="00000400000000000000" pitchFamily="2" charset="-78"/>
              </a:rPr>
              <a:t>هزینه </a:t>
            </a:r>
            <a:r>
              <a:rPr lang="fa-IR" sz="1800" b="1" dirty="0">
                <a:latin typeface="+mn-lt"/>
                <a:ea typeface="+mn-ea"/>
                <a:cs typeface="B Nazanin" panose="00000400000000000000" pitchFamily="2" charset="-78"/>
              </a:rPr>
              <a:t>اى از محل بودجه عمومى دولت براساس قيمت تمام شده </a:t>
            </a:r>
            <a:r>
              <a:rPr lang="fa-IR" sz="1800" b="1" dirty="0" smtClean="0">
                <a:latin typeface="+mn-lt"/>
                <a:ea typeface="+mn-ea"/>
                <a:cs typeface="B Nazanin" panose="00000400000000000000" pitchFamily="2" charset="-78"/>
              </a:rPr>
              <a:t>به دستگاههاى اجرایی </a:t>
            </a:r>
            <a:r>
              <a:rPr lang="fa-IR" sz="1800" b="1" dirty="0">
                <a:latin typeface="+mn-lt"/>
                <a:ea typeface="+mn-ea"/>
                <a:cs typeface="B Nazanin" panose="00000400000000000000" pitchFamily="2" charset="-78"/>
              </a:rPr>
              <a:t>ی</a:t>
            </a:r>
            <a:r>
              <a:rPr lang="fa-IR" sz="1800" b="1" dirty="0" smtClean="0">
                <a:latin typeface="+mn-lt"/>
                <a:ea typeface="+mn-ea"/>
                <a:cs typeface="B Nazanin" panose="00000400000000000000" pitchFamily="2" charset="-78"/>
              </a:rPr>
              <a:t>ادشده </a:t>
            </a:r>
            <a:r>
              <a:rPr lang="fa-IR" sz="1800" b="1" dirty="0">
                <a:latin typeface="+mn-lt"/>
                <a:ea typeface="+mn-ea"/>
                <a:cs typeface="B Nazanin" panose="00000400000000000000" pitchFamily="2" charset="-78"/>
              </a:rPr>
              <a:t>اختصاص مى </a:t>
            </a:r>
            <a:r>
              <a:rPr lang="fa-IR" sz="1800" b="1" dirty="0" smtClean="0">
                <a:latin typeface="+mn-lt"/>
                <a:ea typeface="+mn-ea"/>
                <a:cs typeface="B Nazanin" panose="00000400000000000000" pitchFamily="2" charset="-78"/>
              </a:rPr>
              <a:t>یابد</a:t>
            </a:r>
            <a:r>
              <a:rPr lang="fa-IR" sz="1800" b="1" dirty="0">
                <a:latin typeface="+mn-lt"/>
                <a:ea typeface="+mn-ea"/>
                <a:cs typeface="B Nazanin" panose="00000400000000000000" pitchFamily="2" charset="-78"/>
              </a:rPr>
              <a:t>.</a:t>
            </a:r>
            <a:br>
              <a:rPr lang="fa-IR" sz="1800" b="1" dirty="0">
                <a:latin typeface="+mn-lt"/>
                <a:ea typeface="+mn-ea"/>
                <a:cs typeface="B Nazanin" panose="00000400000000000000" pitchFamily="2" charset="-78"/>
              </a:rPr>
            </a:br>
            <a:r>
              <a:rPr lang="fa-IR" sz="1800" b="1" dirty="0">
                <a:latin typeface="+mn-lt"/>
                <a:ea typeface="+mn-ea"/>
                <a:cs typeface="B Nazanin" panose="00000400000000000000" pitchFamily="2" charset="-78"/>
              </a:rPr>
              <a:t>اعتبارات </a:t>
            </a:r>
            <a:r>
              <a:rPr lang="fa-IR" sz="1800" b="1" dirty="0" smtClean="0">
                <a:latin typeface="+mn-lt"/>
                <a:ea typeface="+mn-ea"/>
                <a:cs typeface="B Nazanin" panose="00000400000000000000" pitchFamily="2" charset="-78"/>
              </a:rPr>
              <a:t>هزینه اى، </a:t>
            </a:r>
            <a:r>
              <a:rPr lang="fa-IR" sz="1800" b="1" dirty="0">
                <a:latin typeface="+mn-lt"/>
                <a:ea typeface="+mn-ea"/>
                <a:cs typeface="B Nazanin" panose="00000400000000000000" pitchFamily="2" charset="-78"/>
              </a:rPr>
              <a:t>تملک </a:t>
            </a:r>
            <a:r>
              <a:rPr lang="fa-IR" sz="1800" b="1" dirty="0" smtClean="0">
                <a:latin typeface="+mn-lt"/>
                <a:ea typeface="+mn-ea"/>
                <a:cs typeface="B Nazanin" panose="00000400000000000000" pitchFamily="2" charset="-78"/>
              </a:rPr>
              <a:t>دارایی </a:t>
            </a:r>
            <a:r>
              <a:rPr lang="fa-IR" sz="1800" b="1" dirty="0">
                <a:latin typeface="+mn-lt"/>
                <a:ea typeface="+mn-ea"/>
                <a:cs typeface="B Nazanin" panose="00000400000000000000" pitchFamily="2" charset="-78"/>
              </a:rPr>
              <a:t>هاى </a:t>
            </a:r>
            <a:r>
              <a:rPr lang="fa-IR" sz="1800" b="1" dirty="0" smtClean="0">
                <a:latin typeface="+mn-lt"/>
                <a:ea typeface="+mn-ea"/>
                <a:cs typeface="B Nazanin" panose="00000400000000000000" pitchFamily="2" charset="-78"/>
              </a:rPr>
              <a:t>سرمایه </a:t>
            </a:r>
            <a:r>
              <a:rPr lang="fa-IR" sz="1800" b="1" dirty="0">
                <a:latin typeface="+mn-lt"/>
                <a:ea typeface="+mn-ea"/>
                <a:cs typeface="B Nazanin" panose="00000400000000000000" pitchFamily="2" charset="-78"/>
              </a:rPr>
              <a:t>اى و اختصاصى </a:t>
            </a:r>
            <a:r>
              <a:rPr lang="fa-IR" sz="1800" b="1" dirty="0" smtClean="0">
                <a:latin typeface="+mn-lt"/>
                <a:ea typeface="+mn-ea"/>
                <a:cs typeface="B Nazanin" panose="00000400000000000000" pitchFamily="2" charset="-78"/>
              </a:rPr>
              <a:t>این </a:t>
            </a:r>
            <a:r>
              <a:rPr lang="fa-IR" sz="1800" b="1" dirty="0">
                <a:latin typeface="+mn-lt"/>
                <a:ea typeface="+mn-ea"/>
                <a:cs typeface="B Nazanin" panose="00000400000000000000" pitchFamily="2" charset="-78"/>
              </a:rPr>
              <a:t>مؤسسات کمک </a:t>
            </a:r>
            <a:r>
              <a:rPr lang="fa-IR" sz="1800" b="1" dirty="0" smtClean="0">
                <a:latin typeface="+mn-lt"/>
                <a:ea typeface="+mn-ea"/>
                <a:cs typeface="B Nazanin" panose="00000400000000000000" pitchFamily="2" charset="-78"/>
              </a:rPr>
              <a:t>تلقى شده </a:t>
            </a:r>
            <a:r>
              <a:rPr lang="fa-IR" sz="1800" b="1" dirty="0">
                <a:latin typeface="+mn-lt"/>
                <a:ea typeface="+mn-ea"/>
                <a:cs typeface="B Nazanin" panose="00000400000000000000" pitchFamily="2" charset="-78"/>
              </a:rPr>
              <a:t>و پس از پرداخت به </a:t>
            </a:r>
            <a:r>
              <a:rPr lang="fa-IR" sz="1800" b="1" dirty="0" smtClean="0">
                <a:latin typeface="+mn-lt"/>
                <a:ea typeface="+mn-ea"/>
                <a:cs typeface="B Nazanin" panose="00000400000000000000" pitchFamily="2" charset="-78"/>
              </a:rPr>
              <a:t>هزینه </a:t>
            </a:r>
            <a:r>
              <a:rPr lang="fa-IR" sz="1800" b="1" dirty="0">
                <a:latin typeface="+mn-lt"/>
                <a:ea typeface="+mn-ea"/>
                <a:cs typeface="B Nazanin" panose="00000400000000000000" pitchFamily="2" charset="-78"/>
              </a:rPr>
              <a:t>قطعى منظور مى گردد.</a:t>
            </a:r>
            <a:endParaRPr lang="en-US" sz="1800" b="1" dirty="0">
              <a:latin typeface="+mn-lt"/>
              <a:ea typeface="+mn-ea"/>
              <a:cs typeface="B Nazanin" panose="00000400000000000000" pitchFamily="2" charset="-78"/>
            </a:endParaRPr>
          </a:p>
        </p:txBody>
      </p:sp>
      <p:sp>
        <p:nvSpPr>
          <p:cNvPr id="3" name="Rectangle 2"/>
          <p:cNvSpPr/>
          <p:nvPr/>
        </p:nvSpPr>
        <p:spPr>
          <a:xfrm>
            <a:off x="6463181" y="513166"/>
            <a:ext cx="4750018"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قانون برنامه پنجساله </a:t>
            </a:r>
            <a:r>
              <a:rPr lang="fa-IR" b="1" dirty="0" smtClean="0">
                <a:latin typeface="Calibri" panose="020F0502020204030204" pitchFamily="34" charset="0"/>
                <a:ea typeface="Calibri" panose="020F0502020204030204" pitchFamily="34" charset="0"/>
                <a:cs typeface="B Nazanin" panose="00000400000000000000" pitchFamily="2" charset="-78"/>
              </a:rPr>
              <a:t>چهارم</a:t>
            </a:r>
            <a:r>
              <a:rPr lang="ar-SA" b="1" dirty="0" smtClean="0">
                <a:latin typeface="Calibri" panose="020F0502020204030204" pitchFamily="34" charset="0"/>
                <a:ea typeface="Calibri" panose="020F0502020204030204" pitchFamily="34" charset="0"/>
                <a:cs typeface="B Nazanin" panose="00000400000000000000" pitchFamily="2" charset="-78"/>
              </a:rPr>
              <a:t> </a:t>
            </a:r>
            <a:r>
              <a:rPr lang="ar-SA" b="1" dirty="0">
                <a:latin typeface="Calibri" panose="020F0502020204030204" pitchFamily="34" charset="0"/>
                <a:ea typeface="Calibri" panose="020F0502020204030204" pitchFamily="34" charset="0"/>
                <a:cs typeface="B Nazanin" panose="00000400000000000000" pitchFamily="2" charset="-78"/>
              </a:rPr>
              <a:t>توسعه جمهوری اسلامی ایران </a:t>
            </a:r>
            <a:endParaRPr lang="en-US" b="1" dirty="0"/>
          </a:p>
        </p:txBody>
      </p:sp>
      <p:sp>
        <p:nvSpPr>
          <p:cNvPr id="5" name="Slide Number Placeholder 4"/>
          <p:cNvSpPr>
            <a:spLocks noGrp="1"/>
          </p:cNvSpPr>
          <p:nvPr>
            <p:ph type="sldNum" sz="quarter" idx="12"/>
          </p:nvPr>
        </p:nvSpPr>
        <p:spPr/>
        <p:txBody>
          <a:bodyPr/>
          <a:lstStyle/>
          <a:p>
            <a:fld id="{E46756EB-FD9A-4BBA-9563-B3EDEDC9CB3D}" type="slidenum">
              <a:rPr lang="en-US" smtClean="0"/>
              <a:t>38</a:t>
            </a:fld>
            <a:endParaRPr lang="en-US"/>
          </a:p>
        </p:txBody>
      </p:sp>
    </p:spTree>
    <p:extLst>
      <p:ext uri="{BB962C8B-B14F-4D97-AF65-F5344CB8AC3E}">
        <p14:creationId xmlns:p14="http://schemas.microsoft.com/office/powerpoint/2010/main" val="29221431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3" y="899162"/>
            <a:ext cx="10515600" cy="3416320"/>
          </a:xfrm>
          <a:noFill/>
        </p:spPr>
        <p:txBody>
          <a:bodyPr wrap="square" rtlCol="0">
            <a:spAutoFit/>
          </a:bodyPr>
          <a:lstStyle/>
          <a:p>
            <a:pPr algn="r" rtl="1">
              <a:lnSpc>
                <a:spcPct val="100000"/>
              </a:lnSpc>
            </a:pPr>
            <a:r>
              <a:rPr lang="fa-IR" sz="1800" b="1" dirty="0">
                <a:latin typeface="+mn-lt"/>
                <a:ea typeface="+mn-ea"/>
                <a:cs typeface="B Nazanin" panose="00000400000000000000" pitchFamily="2" charset="-78"/>
              </a:rPr>
              <a:t>ماده ٤٩ - دولت موظف است براى زمينه سازى و تربيت نيروى انسانى متخصص </a:t>
            </a:r>
            <a:r>
              <a:rPr lang="fa-IR" sz="1800" b="1" dirty="0" smtClean="0">
                <a:latin typeface="+mn-lt"/>
                <a:ea typeface="+mn-ea"/>
                <a:cs typeface="B Nazanin" panose="00000400000000000000" pitchFamily="2" charset="-78"/>
              </a:rPr>
              <a:t>و متعهد</a:t>
            </a:r>
            <a:r>
              <a:rPr lang="fa-IR" sz="1800" b="1" dirty="0">
                <a:latin typeface="+mn-lt"/>
                <a:ea typeface="+mn-ea"/>
                <a:cs typeface="B Nazanin" panose="00000400000000000000" pitchFamily="2" charset="-78"/>
              </a:rPr>
              <a:t>، دانش مدار، خلاق و </a:t>
            </a:r>
            <a:r>
              <a:rPr lang="fa-IR" sz="1800" b="1" dirty="0" smtClean="0">
                <a:latin typeface="+mn-lt"/>
                <a:ea typeface="+mn-ea"/>
                <a:cs typeface="B Nazanin" panose="00000400000000000000" pitchFamily="2" charset="-78"/>
              </a:rPr>
              <a:t>کارآفرین </a:t>
            </a:r>
            <a:r>
              <a:rPr lang="fa-IR" sz="1800" b="1" dirty="0">
                <a:latin typeface="+mn-lt"/>
                <a:ea typeface="+mn-ea"/>
                <a:cs typeface="B Nazanin" panose="00000400000000000000" pitchFamily="2" charset="-78"/>
              </a:rPr>
              <a:t>، منطبق با نيازهاى </a:t>
            </a:r>
            <a:r>
              <a:rPr lang="fa-IR" sz="1800" b="1" dirty="0" smtClean="0">
                <a:latin typeface="+mn-lt"/>
                <a:ea typeface="+mn-ea"/>
                <a:cs typeface="B Nazanin" panose="00000400000000000000" pitchFamily="2" charset="-78"/>
              </a:rPr>
              <a:t>نهضت نرم </a:t>
            </a:r>
            <a:r>
              <a:rPr lang="fa-IR" sz="1800" b="1" dirty="0">
                <a:latin typeface="+mn-lt"/>
                <a:ea typeface="+mn-ea"/>
                <a:cs typeface="B Nazanin" panose="00000400000000000000" pitchFamily="2" charset="-78"/>
              </a:rPr>
              <a:t>افزارى با </a:t>
            </a:r>
            <a:r>
              <a:rPr lang="fa-IR" sz="1800" b="1" dirty="0" smtClean="0">
                <a:latin typeface="+mn-lt"/>
                <a:ea typeface="+mn-ea"/>
                <a:cs typeface="B Nazanin" panose="00000400000000000000" pitchFamily="2" charset="-78"/>
              </a:rPr>
              <a:t>هدف توسعه </a:t>
            </a:r>
            <a:r>
              <a:rPr lang="fa-IR" sz="1800" b="1" dirty="0">
                <a:latin typeface="+mn-lt"/>
                <a:ea typeface="+mn-ea"/>
                <a:cs typeface="B Nazanin" panose="00000400000000000000" pitchFamily="2" charset="-78"/>
              </a:rPr>
              <a:t>کمى و </a:t>
            </a:r>
            <a:r>
              <a:rPr lang="fa-IR" sz="1800" b="1" dirty="0" smtClean="0">
                <a:latin typeface="+mn-lt"/>
                <a:ea typeface="+mn-ea"/>
                <a:cs typeface="B Nazanin" panose="00000400000000000000" pitchFamily="2" charset="-78"/>
              </a:rPr>
              <a:t>کيفى</a:t>
            </a:r>
            <a:r>
              <a:rPr lang="fa-IR" sz="1800" b="1" dirty="0">
                <a:latin typeface="+mn-lt"/>
                <a:ea typeface="+mn-ea"/>
                <a:cs typeface="B Nazanin" panose="00000400000000000000" pitchFamily="2" charset="-78"/>
              </a:rPr>
              <a:t>، از ابتداى برنامه چهارم اقدامات </a:t>
            </a:r>
            <a:r>
              <a:rPr lang="fa-IR" sz="1800" b="1" dirty="0" smtClean="0">
                <a:latin typeface="+mn-lt"/>
                <a:ea typeface="+mn-ea"/>
                <a:cs typeface="B Nazanin" panose="00000400000000000000" pitchFamily="2" charset="-78"/>
              </a:rPr>
              <a:t>ذیل </a:t>
            </a:r>
            <a:r>
              <a:rPr lang="fa-IR" sz="1800" b="1" dirty="0">
                <a:latin typeface="+mn-lt"/>
                <a:ea typeface="+mn-ea"/>
                <a:cs typeface="B Nazanin" panose="00000400000000000000" pitchFamily="2" charset="-78"/>
              </a:rPr>
              <a:t>را در </a:t>
            </a:r>
            <a:r>
              <a:rPr lang="fa-IR" sz="1800" b="1" dirty="0" smtClean="0">
                <a:latin typeface="+mn-lt"/>
                <a:ea typeface="+mn-ea"/>
                <a:cs typeface="B Nazanin" panose="00000400000000000000" pitchFamily="2" charset="-78"/>
              </a:rPr>
              <a:t>مأموریت </a:t>
            </a:r>
            <a:r>
              <a:rPr lang="fa-IR" sz="1800" b="1" dirty="0">
                <a:latin typeface="+mn-lt"/>
                <a:ea typeface="+mn-ea"/>
                <a:cs typeface="B Nazanin" panose="00000400000000000000" pitchFamily="2" charset="-78"/>
              </a:rPr>
              <a:t>ها و </a:t>
            </a:r>
            <a:r>
              <a:rPr lang="fa-IR" sz="1800" b="1" dirty="0" smtClean="0">
                <a:latin typeface="+mn-lt"/>
                <a:ea typeface="+mn-ea"/>
                <a:cs typeface="B Nazanin" panose="00000400000000000000" pitchFamily="2" charset="-78"/>
              </a:rPr>
              <a:t>ساختار دانشگاهها </a:t>
            </a:r>
            <a:r>
              <a:rPr lang="fa-IR" sz="1800" b="1" dirty="0">
                <a:latin typeface="+mn-lt"/>
                <a:ea typeface="+mn-ea"/>
                <a:cs typeface="B Nazanin" panose="00000400000000000000" pitchFamily="2" charset="-78"/>
              </a:rPr>
              <a:t>و مؤسسات آموزش عالى براى </a:t>
            </a:r>
            <a:r>
              <a:rPr lang="fa-IR" sz="1800" b="1" dirty="0" smtClean="0">
                <a:latin typeface="+mn-lt"/>
                <a:ea typeface="+mn-ea"/>
                <a:cs typeface="B Nazanin" panose="00000400000000000000" pitchFamily="2" charset="-78"/>
              </a:rPr>
              <a:t>پاسخگویی </a:t>
            </a:r>
            <a:r>
              <a:rPr lang="fa-IR" sz="1800" b="1" dirty="0">
                <a:latin typeface="+mn-lt"/>
                <a:ea typeface="+mn-ea"/>
                <a:cs typeface="B Nazanin" panose="00000400000000000000" pitchFamily="2" charset="-78"/>
              </a:rPr>
              <a:t>به نيازهاى بخش هاى </a:t>
            </a:r>
            <a:r>
              <a:rPr lang="fa-IR" sz="1800" b="1" dirty="0" smtClean="0">
                <a:latin typeface="+mn-lt"/>
                <a:ea typeface="+mn-ea"/>
                <a:cs typeface="B Nazanin" panose="00000400000000000000" pitchFamily="2" charset="-78"/>
              </a:rPr>
              <a:t>مختلف کشور </a:t>
            </a:r>
            <a:r>
              <a:rPr lang="fa-IR" sz="1800" b="1" dirty="0">
                <a:latin typeface="+mn-lt"/>
                <a:ea typeface="+mn-ea"/>
                <a:cs typeface="B Nazanin" panose="00000400000000000000" pitchFamily="2" charset="-78"/>
              </a:rPr>
              <a:t>به انجام </a:t>
            </a:r>
            <a:r>
              <a:rPr lang="fa-IR" sz="1800" b="1" dirty="0" smtClean="0">
                <a:latin typeface="+mn-lt"/>
                <a:ea typeface="+mn-ea"/>
                <a:cs typeface="B Nazanin" panose="00000400000000000000" pitchFamily="2" charset="-78"/>
              </a:rPr>
              <a:t>برساند:</a:t>
            </a:r>
            <a:r>
              <a:rPr lang="fa-IR" sz="1800" b="1" dirty="0">
                <a:latin typeface="+mn-lt"/>
                <a:ea typeface="+mn-ea"/>
                <a:cs typeface="B Nazanin" panose="00000400000000000000" pitchFamily="2" charset="-78"/>
              </a:rPr>
              <a:t/>
            </a:r>
            <a:br>
              <a:rPr lang="fa-IR" sz="1800" b="1" dirty="0">
                <a:latin typeface="+mn-lt"/>
                <a:ea typeface="+mn-ea"/>
                <a:cs typeface="B Nazanin" panose="00000400000000000000" pitchFamily="2" charset="-78"/>
              </a:rPr>
            </a:br>
            <a:r>
              <a:rPr lang="fa-IR" sz="1800" b="1" dirty="0">
                <a:latin typeface="+mn-lt"/>
                <a:ea typeface="+mn-ea"/>
                <a:cs typeface="B Nazanin" panose="00000400000000000000" pitchFamily="2" charset="-78"/>
              </a:rPr>
              <a:t>الف - </a:t>
            </a:r>
            <a:r>
              <a:rPr lang="fa-IR" sz="1800" b="1" dirty="0">
                <a:solidFill>
                  <a:schemeClr val="accent2">
                    <a:lumMod val="75000"/>
                  </a:schemeClr>
                </a:solidFill>
                <a:latin typeface="+mn-lt"/>
                <a:ea typeface="+mn-ea"/>
                <a:cs typeface="B Nazanin" panose="00000400000000000000" pitchFamily="2" charset="-78"/>
              </a:rPr>
              <a:t>دانشگاهها و مؤسسات آموزش عالى و پژوهشى دولتى و </a:t>
            </a:r>
            <a:r>
              <a:rPr lang="fa-IR" sz="1800" b="1" dirty="0" smtClean="0">
                <a:solidFill>
                  <a:schemeClr val="accent2">
                    <a:lumMod val="75000"/>
                  </a:schemeClr>
                </a:solidFill>
                <a:latin typeface="+mn-lt"/>
                <a:ea typeface="+mn-ea"/>
                <a:cs typeface="B Nazanin" panose="00000400000000000000" pitchFamily="2" charset="-78"/>
              </a:rPr>
              <a:t>همچنين فرهنگستان </a:t>
            </a:r>
            <a:r>
              <a:rPr lang="fa-IR" sz="1800" b="1" dirty="0">
                <a:solidFill>
                  <a:schemeClr val="accent2">
                    <a:lumMod val="75000"/>
                  </a:schemeClr>
                </a:solidFill>
                <a:latin typeface="+mn-lt"/>
                <a:ea typeface="+mn-ea"/>
                <a:cs typeface="B Nazanin" panose="00000400000000000000" pitchFamily="2" charset="-78"/>
              </a:rPr>
              <a:t>هاى تخصصى که داراى مجوز از شوراى گسترش </a:t>
            </a:r>
            <a:r>
              <a:rPr lang="fa-IR" sz="1800" b="1" dirty="0">
                <a:latin typeface="+mn-lt"/>
                <a:ea typeface="+mn-ea"/>
                <a:cs typeface="B Nazanin" panose="00000400000000000000" pitchFamily="2" charset="-78"/>
              </a:rPr>
              <a:t>آموزش </a:t>
            </a:r>
            <a:r>
              <a:rPr lang="fa-IR" sz="1800" b="1" dirty="0" smtClean="0">
                <a:latin typeface="+mn-lt"/>
                <a:ea typeface="+mn-ea"/>
                <a:cs typeface="B Nazanin" panose="00000400000000000000" pitchFamily="2" charset="-78"/>
              </a:rPr>
              <a:t>عالى وزارتخانه </a:t>
            </a:r>
            <a:r>
              <a:rPr lang="fa-IR" sz="1800" b="1" dirty="0">
                <a:latin typeface="+mn-lt"/>
                <a:ea typeface="+mn-ea"/>
                <a:cs typeface="B Nazanin" panose="00000400000000000000" pitchFamily="2" charset="-78"/>
              </a:rPr>
              <a:t>هاى علوم ، تحقيقات و فناورى و </a:t>
            </a:r>
            <a:r>
              <a:rPr lang="fa-IR" sz="1800" b="1" dirty="0" smtClean="0">
                <a:latin typeface="+mn-lt"/>
                <a:ea typeface="+mn-ea"/>
                <a:cs typeface="B Nazanin" panose="00000400000000000000" pitchFamily="2" charset="-78"/>
              </a:rPr>
              <a:t>بهداشت، </a:t>
            </a:r>
            <a:r>
              <a:rPr lang="fa-IR" sz="1800" b="1" dirty="0">
                <a:latin typeface="+mn-lt"/>
                <a:ea typeface="+mn-ea"/>
                <a:cs typeface="B Nazanin" panose="00000400000000000000" pitchFamily="2" charset="-78"/>
              </a:rPr>
              <a:t>درمان و آموزش پزشکى و </a:t>
            </a:r>
            <a:r>
              <a:rPr lang="fa-IR" sz="1800" b="1" dirty="0" smtClean="0">
                <a:latin typeface="+mn-lt"/>
                <a:ea typeface="+mn-ea"/>
                <a:cs typeface="B Nazanin" panose="00000400000000000000" pitchFamily="2" charset="-78"/>
              </a:rPr>
              <a:t>سایر مراجع </a:t>
            </a:r>
            <a:r>
              <a:rPr lang="fa-IR" sz="1800" b="1" dirty="0">
                <a:latin typeface="+mn-lt"/>
                <a:ea typeface="+mn-ea"/>
                <a:cs typeface="B Nazanin" panose="00000400000000000000" pitchFamily="2" charset="-78"/>
              </a:rPr>
              <a:t>قانونى ذى ربط مى باشند صرفاً براساس </a:t>
            </a:r>
            <a:r>
              <a:rPr lang="fa-IR" sz="1800" b="1" dirty="0" smtClean="0">
                <a:latin typeface="+mn-lt"/>
                <a:ea typeface="+mn-ea"/>
                <a:cs typeface="B Nazanin" panose="00000400000000000000" pitchFamily="2" charset="-78"/>
              </a:rPr>
              <a:t>آیين </a:t>
            </a:r>
            <a:r>
              <a:rPr lang="fa-IR" sz="1800" b="1" dirty="0">
                <a:latin typeface="+mn-lt"/>
                <a:ea typeface="+mn-ea"/>
                <a:cs typeface="B Nazanin" panose="00000400000000000000" pitchFamily="2" charset="-78"/>
              </a:rPr>
              <a:t>نامه ها و مقررات </a:t>
            </a:r>
            <a:r>
              <a:rPr lang="fa-IR" sz="1800" b="1" dirty="0" smtClean="0">
                <a:latin typeface="+mn-lt"/>
                <a:ea typeface="+mn-ea"/>
                <a:cs typeface="B Nazanin" panose="00000400000000000000" pitchFamily="2" charset="-78"/>
              </a:rPr>
              <a:t>ادارى</a:t>
            </a:r>
            <a:r>
              <a:rPr lang="fa-IR" sz="1800" b="1" dirty="0">
                <a:latin typeface="+mn-lt"/>
                <a:ea typeface="+mn-ea"/>
                <a:cs typeface="B Nazanin" panose="00000400000000000000" pitchFamily="2" charset="-78"/>
              </a:rPr>
              <a:t>، </a:t>
            </a:r>
            <a:r>
              <a:rPr lang="fa-IR" sz="1800" b="1" dirty="0" smtClean="0">
                <a:latin typeface="+mn-lt"/>
                <a:ea typeface="+mn-ea"/>
                <a:cs typeface="B Nazanin" panose="00000400000000000000" pitchFamily="2" charset="-78"/>
              </a:rPr>
              <a:t>مالى،</a:t>
            </a:r>
            <a:r>
              <a:rPr lang="fa-IR" sz="1800" b="1" dirty="0">
                <a:latin typeface="+mn-lt"/>
                <a:ea typeface="+mn-ea"/>
                <a:cs typeface="B Nazanin" panose="00000400000000000000" pitchFamily="2" charset="-78"/>
              </a:rPr>
              <a:t> </a:t>
            </a:r>
            <a:r>
              <a:rPr lang="fa-IR" sz="1800" b="1" dirty="0" smtClean="0">
                <a:latin typeface="+mn-lt"/>
                <a:ea typeface="+mn-ea"/>
                <a:cs typeface="B Nazanin" panose="00000400000000000000" pitchFamily="2" charset="-78"/>
              </a:rPr>
              <a:t>استخدامى </a:t>
            </a:r>
            <a:r>
              <a:rPr lang="fa-IR" sz="1800" b="1" dirty="0">
                <a:latin typeface="+mn-lt"/>
                <a:ea typeface="+mn-ea"/>
                <a:cs typeface="B Nazanin" panose="00000400000000000000" pitchFamily="2" charset="-78"/>
              </a:rPr>
              <a:t>و تشکيلاتى </a:t>
            </a:r>
            <a:r>
              <a:rPr lang="fa-IR" sz="1800" b="1" dirty="0" smtClean="0">
                <a:latin typeface="+mn-lt"/>
                <a:ea typeface="+mn-ea"/>
                <a:cs typeface="B Nazanin" panose="00000400000000000000" pitchFamily="2" charset="-78"/>
              </a:rPr>
              <a:t>خاص</a:t>
            </a:r>
            <a:r>
              <a:rPr lang="fa-IR" sz="1800" b="1" dirty="0">
                <a:latin typeface="+mn-lt"/>
                <a:ea typeface="+mn-ea"/>
                <a:cs typeface="B Nazanin" panose="00000400000000000000" pitchFamily="2" charset="-78"/>
              </a:rPr>
              <a:t>، مصوب هيأت هاى امناى مربوط که به </a:t>
            </a:r>
            <a:r>
              <a:rPr lang="fa-IR" sz="1800" b="1" dirty="0" smtClean="0">
                <a:latin typeface="+mn-lt"/>
                <a:ea typeface="+mn-ea"/>
                <a:cs typeface="B Nazanin" panose="00000400000000000000" pitchFamily="2" charset="-78"/>
              </a:rPr>
              <a:t>تأیید </a:t>
            </a:r>
            <a:r>
              <a:rPr lang="fa-IR" sz="1800" b="1" dirty="0">
                <a:latin typeface="+mn-lt"/>
                <a:ea typeface="+mn-ea"/>
                <a:cs typeface="B Nazanin" panose="00000400000000000000" pitchFamily="2" charset="-78"/>
              </a:rPr>
              <a:t>وزراى </a:t>
            </a:r>
            <a:r>
              <a:rPr lang="fa-IR" sz="1800" b="1" dirty="0" smtClean="0">
                <a:latin typeface="+mn-lt"/>
                <a:ea typeface="+mn-ea"/>
                <a:cs typeface="B Nazanin" panose="00000400000000000000" pitchFamily="2" charset="-78"/>
              </a:rPr>
              <a:t>علوم،</a:t>
            </a:r>
            <a:r>
              <a:rPr lang="fa-IR" sz="1800" b="1" dirty="0">
                <a:latin typeface="+mn-lt"/>
                <a:ea typeface="+mn-ea"/>
                <a:cs typeface="B Nazanin" panose="00000400000000000000" pitchFamily="2" charset="-78"/>
              </a:rPr>
              <a:t> </a:t>
            </a:r>
            <a:r>
              <a:rPr lang="fa-IR" sz="1800" b="1" dirty="0" smtClean="0">
                <a:latin typeface="+mn-lt"/>
                <a:ea typeface="+mn-ea"/>
                <a:cs typeface="B Nazanin" panose="00000400000000000000" pitchFamily="2" charset="-78"/>
              </a:rPr>
              <a:t>تحقيقات </a:t>
            </a:r>
            <a:r>
              <a:rPr lang="fa-IR" sz="1800" b="1" dirty="0">
                <a:latin typeface="+mn-lt"/>
                <a:ea typeface="+mn-ea"/>
                <a:cs typeface="B Nazanin" panose="00000400000000000000" pitchFamily="2" charset="-78"/>
              </a:rPr>
              <a:t>و فناورى و </a:t>
            </a:r>
            <a:r>
              <a:rPr lang="fa-IR" sz="1800" b="1" dirty="0" smtClean="0">
                <a:latin typeface="+mn-lt"/>
                <a:ea typeface="+mn-ea"/>
                <a:cs typeface="B Nazanin" panose="00000400000000000000" pitchFamily="2" charset="-78"/>
              </a:rPr>
              <a:t>بهداشت، </a:t>
            </a:r>
            <a:r>
              <a:rPr lang="fa-IR" sz="1800" b="1" dirty="0">
                <a:latin typeface="+mn-lt"/>
                <a:ea typeface="+mn-ea"/>
                <a:cs typeface="B Nazanin" panose="00000400000000000000" pitchFamily="2" charset="-78"/>
              </a:rPr>
              <a:t>درمان و آموزش پزشکى حسب مورد مى رسد، </a:t>
            </a:r>
            <a:r>
              <a:rPr lang="fa-IR" sz="1800" b="1" dirty="0">
                <a:solidFill>
                  <a:schemeClr val="accent2">
                    <a:lumMod val="75000"/>
                  </a:schemeClr>
                </a:solidFill>
                <a:latin typeface="+mn-lt"/>
                <a:ea typeface="+mn-ea"/>
                <a:cs typeface="B Nazanin" panose="00000400000000000000" pitchFamily="2" charset="-78"/>
              </a:rPr>
              <a:t>بدون </a:t>
            </a:r>
            <a:r>
              <a:rPr lang="fa-IR" sz="1800" b="1" dirty="0" smtClean="0">
                <a:solidFill>
                  <a:schemeClr val="accent2">
                    <a:lumMod val="75000"/>
                  </a:schemeClr>
                </a:solidFill>
                <a:latin typeface="+mn-lt"/>
                <a:ea typeface="+mn-ea"/>
                <a:cs typeface="B Nazanin" panose="00000400000000000000" pitchFamily="2" charset="-78"/>
              </a:rPr>
              <a:t>الزام </a:t>
            </a:r>
            <a:r>
              <a:rPr lang="fa-IR" sz="1800" b="1" dirty="0">
                <a:solidFill>
                  <a:schemeClr val="accent2">
                    <a:lumMod val="75000"/>
                  </a:schemeClr>
                </a:solidFill>
                <a:latin typeface="+mn-lt"/>
                <a:ea typeface="+mn-ea"/>
                <a:cs typeface="B Nazanin" panose="00000400000000000000" pitchFamily="2" charset="-78"/>
              </a:rPr>
              <a:t>به </a:t>
            </a:r>
            <a:r>
              <a:rPr lang="fa-IR" sz="1800" b="1" dirty="0" smtClean="0">
                <a:solidFill>
                  <a:schemeClr val="accent2">
                    <a:lumMod val="75000"/>
                  </a:schemeClr>
                </a:solidFill>
                <a:latin typeface="+mn-lt"/>
                <a:ea typeface="+mn-ea"/>
                <a:cs typeface="B Nazanin" panose="00000400000000000000" pitchFamily="2" charset="-78"/>
              </a:rPr>
              <a:t>رعایت </a:t>
            </a:r>
            <a:r>
              <a:rPr lang="fa-IR" sz="1800" b="1" dirty="0">
                <a:solidFill>
                  <a:schemeClr val="accent2">
                    <a:lumMod val="75000"/>
                  </a:schemeClr>
                </a:solidFill>
                <a:latin typeface="+mn-lt"/>
                <a:ea typeface="+mn-ea"/>
                <a:cs typeface="B Nazanin" panose="00000400000000000000" pitchFamily="2" charset="-78"/>
              </a:rPr>
              <a:t>قانون محاسبات </a:t>
            </a:r>
            <a:r>
              <a:rPr lang="fa-IR" sz="1800" b="1" dirty="0" smtClean="0">
                <a:solidFill>
                  <a:schemeClr val="accent2">
                    <a:lumMod val="75000"/>
                  </a:schemeClr>
                </a:solidFill>
                <a:latin typeface="+mn-lt"/>
                <a:ea typeface="+mn-ea"/>
                <a:cs typeface="B Nazanin" panose="00000400000000000000" pitchFamily="2" charset="-78"/>
              </a:rPr>
              <a:t>عمومى، </a:t>
            </a:r>
            <a:r>
              <a:rPr lang="fa-IR" sz="1800" b="1" dirty="0">
                <a:solidFill>
                  <a:schemeClr val="accent2">
                    <a:lumMod val="75000"/>
                  </a:schemeClr>
                </a:solidFill>
                <a:latin typeface="+mn-lt"/>
                <a:ea typeface="+mn-ea"/>
                <a:cs typeface="B Nazanin" panose="00000400000000000000" pitchFamily="2" charset="-78"/>
              </a:rPr>
              <a:t>قانون استخدام کشورى و </a:t>
            </a:r>
            <a:r>
              <a:rPr lang="fa-IR" sz="1800" b="1" dirty="0" smtClean="0">
                <a:solidFill>
                  <a:schemeClr val="accent2">
                    <a:lumMod val="75000"/>
                  </a:schemeClr>
                </a:solidFill>
                <a:latin typeface="+mn-lt"/>
                <a:ea typeface="+mn-ea"/>
                <a:cs typeface="B Nazanin" panose="00000400000000000000" pitchFamily="2" charset="-78"/>
              </a:rPr>
              <a:t>سایر </a:t>
            </a:r>
            <a:r>
              <a:rPr lang="fa-IR" sz="1800" b="1" dirty="0">
                <a:solidFill>
                  <a:schemeClr val="accent2">
                    <a:lumMod val="75000"/>
                  </a:schemeClr>
                </a:solidFill>
                <a:latin typeface="+mn-lt"/>
                <a:ea typeface="+mn-ea"/>
                <a:cs typeface="B Nazanin" panose="00000400000000000000" pitchFamily="2" charset="-78"/>
              </a:rPr>
              <a:t>قوانين </a:t>
            </a:r>
            <a:r>
              <a:rPr lang="fa-IR" sz="1800" b="1" dirty="0" smtClean="0">
                <a:solidFill>
                  <a:schemeClr val="accent2">
                    <a:lumMod val="75000"/>
                  </a:schemeClr>
                </a:solidFill>
                <a:latin typeface="+mn-lt"/>
                <a:ea typeface="+mn-ea"/>
                <a:cs typeface="B Nazanin" panose="00000400000000000000" pitchFamily="2" charset="-78"/>
              </a:rPr>
              <a:t>ومقررات </a:t>
            </a:r>
            <a:r>
              <a:rPr lang="fa-IR" sz="1800" b="1" dirty="0">
                <a:solidFill>
                  <a:schemeClr val="accent2">
                    <a:lumMod val="75000"/>
                  </a:schemeClr>
                </a:solidFill>
                <a:latin typeface="+mn-lt"/>
                <a:ea typeface="+mn-ea"/>
                <a:cs typeface="B Nazanin" panose="00000400000000000000" pitchFamily="2" charset="-78"/>
              </a:rPr>
              <a:t>عمومى ادارى و مالى و استخدامى </a:t>
            </a:r>
            <a:r>
              <a:rPr lang="fa-IR" sz="1800" b="1" dirty="0">
                <a:latin typeface="+mn-lt"/>
                <a:ea typeface="+mn-ea"/>
                <a:cs typeface="B Nazanin" panose="00000400000000000000" pitchFamily="2" charset="-78"/>
              </a:rPr>
              <a:t>اداره خواهند شد و تا زمانى که </a:t>
            </a:r>
            <a:r>
              <a:rPr lang="fa-IR" sz="1800" b="1" dirty="0" smtClean="0">
                <a:latin typeface="+mn-lt"/>
                <a:ea typeface="+mn-ea"/>
                <a:cs typeface="B Nazanin" panose="00000400000000000000" pitchFamily="2" charset="-78"/>
              </a:rPr>
              <a:t>آیين </a:t>
            </a:r>
            <a:r>
              <a:rPr lang="fa-IR" sz="1800" b="1" dirty="0">
                <a:latin typeface="+mn-lt"/>
                <a:ea typeface="+mn-ea"/>
                <a:cs typeface="B Nazanin" panose="00000400000000000000" pitchFamily="2" charset="-78"/>
              </a:rPr>
              <a:t>نامه </a:t>
            </a:r>
            <a:r>
              <a:rPr lang="fa-IR" sz="1800" b="1" dirty="0" smtClean="0">
                <a:latin typeface="+mn-lt"/>
                <a:ea typeface="+mn-ea"/>
                <a:cs typeface="B Nazanin" panose="00000400000000000000" pitchFamily="2" charset="-78"/>
              </a:rPr>
              <a:t>ها و </a:t>
            </a:r>
            <a:r>
              <a:rPr lang="fa-IR" sz="1800" b="1" dirty="0">
                <a:latin typeface="+mn-lt"/>
                <a:ea typeface="+mn-ea"/>
                <a:cs typeface="B Nazanin" panose="00000400000000000000" pitchFamily="2" charset="-78"/>
              </a:rPr>
              <a:t>مقررات موردنياز به </a:t>
            </a:r>
            <a:r>
              <a:rPr lang="fa-IR" sz="1800" b="1" dirty="0" smtClean="0">
                <a:latin typeface="+mn-lt"/>
                <a:ea typeface="+mn-ea"/>
                <a:cs typeface="B Nazanin" panose="00000400000000000000" pitchFamily="2" charset="-78"/>
              </a:rPr>
              <a:t>تصویب </a:t>
            </a:r>
            <a:r>
              <a:rPr lang="fa-IR" sz="1800" b="1" dirty="0">
                <a:latin typeface="+mn-lt"/>
                <a:ea typeface="+mn-ea"/>
                <a:cs typeface="B Nazanin" panose="00000400000000000000" pitchFamily="2" charset="-78"/>
              </a:rPr>
              <a:t>هيأت امناء نرسيده است طبق مقررات سابق </a:t>
            </a:r>
            <a:r>
              <a:rPr lang="fa-IR" sz="1800" b="1" dirty="0" smtClean="0">
                <a:latin typeface="+mn-lt"/>
                <a:ea typeface="+mn-ea"/>
                <a:cs typeface="B Nazanin" panose="00000400000000000000" pitchFamily="2" charset="-78"/>
              </a:rPr>
              <a:t>عمل خواهد </a:t>
            </a:r>
            <a:r>
              <a:rPr lang="fa-IR" sz="1800" b="1" dirty="0">
                <a:latin typeface="+mn-lt"/>
                <a:ea typeface="+mn-ea"/>
                <a:cs typeface="B Nazanin" panose="00000400000000000000" pitchFamily="2" charset="-78"/>
              </a:rPr>
              <a:t>شد.</a:t>
            </a:r>
            <a:br>
              <a:rPr lang="fa-IR" sz="1800" b="1" dirty="0">
                <a:latin typeface="+mn-lt"/>
                <a:ea typeface="+mn-ea"/>
                <a:cs typeface="B Nazanin" panose="00000400000000000000" pitchFamily="2" charset="-78"/>
              </a:rPr>
            </a:br>
            <a:r>
              <a:rPr lang="fa-IR" sz="1800" b="1" dirty="0">
                <a:latin typeface="+mn-lt"/>
                <a:ea typeface="+mn-ea"/>
                <a:cs typeface="B Nazanin" panose="00000400000000000000" pitchFamily="2" charset="-78"/>
              </a:rPr>
              <a:t>اعتبارات </a:t>
            </a:r>
            <a:r>
              <a:rPr lang="fa-IR" sz="1800" b="1" dirty="0" smtClean="0">
                <a:latin typeface="+mn-lt"/>
                <a:ea typeface="+mn-ea"/>
                <a:cs typeface="B Nazanin" panose="00000400000000000000" pitchFamily="2" charset="-78"/>
              </a:rPr>
              <a:t>هزینه </a:t>
            </a:r>
            <a:r>
              <a:rPr lang="fa-IR" sz="1800" b="1" dirty="0">
                <a:latin typeface="+mn-lt"/>
                <a:ea typeface="+mn-ea"/>
                <a:cs typeface="B Nazanin" panose="00000400000000000000" pitchFamily="2" charset="-78"/>
              </a:rPr>
              <a:t>اى از محل بودجه عمومى دولت براساس قيمت تمام شده </a:t>
            </a:r>
            <a:r>
              <a:rPr lang="fa-IR" sz="1800" b="1" dirty="0" smtClean="0">
                <a:latin typeface="+mn-lt"/>
                <a:ea typeface="+mn-ea"/>
                <a:cs typeface="B Nazanin" panose="00000400000000000000" pitchFamily="2" charset="-78"/>
              </a:rPr>
              <a:t>به دستگاههاى اجرایی </a:t>
            </a:r>
            <a:r>
              <a:rPr lang="fa-IR" sz="1800" b="1" dirty="0">
                <a:latin typeface="+mn-lt"/>
                <a:ea typeface="+mn-ea"/>
                <a:cs typeface="B Nazanin" panose="00000400000000000000" pitchFamily="2" charset="-78"/>
              </a:rPr>
              <a:t>ی</a:t>
            </a:r>
            <a:r>
              <a:rPr lang="fa-IR" sz="1800" b="1" dirty="0" smtClean="0">
                <a:latin typeface="+mn-lt"/>
                <a:ea typeface="+mn-ea"/>
                <a:cs typeface="B Nazanin" panose="00000400000000000000" pitchFamily="2" charset="-78"/>
              </a:rPr>
              <a:t>ادشده </a:t>
            </a:r>
            <a:r>
              <a:rPr lang="fa-IR" sz="1800" b="1" dirty="0">
                <a:latin typeface="+mn-lt"/>
                <a:ea typeface="+mn-ea"/>
                <a:cs typeface="B Nazanin" panose="00000400000000000000" pitchFamily="2" charset="-78"/>
              </a:rPr>
              <a:t>اختصاص مى </a:t>
            </a:r>
            <a:r>
              <a:rPr lang="fa-IR" sz="1800" b="1" dirty="0" smtClean="0">
                <a:latin typeface="+mn-lt"/>
                <a:ea typeface="+mn-ea"/>
                <a:cs typeface="B Nazanin" panose="00000400000000000000" pitchFamily="2" charset="-78"/>
              </a:rPr>
              <a:t>یابد</a:t>
            </a:r>
            <a:r>
              <a:rPr lang="fa-IR" sz="1800" b="1" dirty="0">
                <a:latin typeface="+mn-lt"/>
                <a:ea typeface="+mn-ea"/>
                <a:cs typeface="B Nazanin" panose="00000400000000000000" pitchFamily="2" charset="-78"/>
              </a:rPr>
              <a:t>.</a:t>
            </a:r>
            <a:br>
              <a:rPr lang="fa-IR" sz="1800" b="1" dirty="0">
                <a:latin typeface="+mn-lt"/>
                <a:ea typeface="+mn-ea"/>
                <a:cs typeface="B Nazanin" panose="00000400000000000000" pitchFamily="2" charset="-78"/>
              </a:rPr>
            </a:br>
            <a:r>
              <a:rPr lang="fa-IR" sz="1800" b="1" dirty="0">
                <a:solidFill>
                  <a:schemeClr val="accent2">
                    <a:lumMod val="75000"/>
                  </a:schemeClr>
                </a:solidFill>
                <a:latin typeface="+mn-lt"/>
                <a:ea typeface="+mn-ea"/>
                <a:cs typeface="B Nazanin" panose="00000400000000000000" pitchFamily="2" charset="-78"/>
              </a:rPr>
              <a:t>اعتبارات </a:t>
            </a:r>
            <a:r>
              <a:rPr lang="fa-IR" sz="1800" b="1" dirty="0" smtClean="0">
                <a:solidFill>
                  <a:schemeClr val="accent2">
                    <a:lumMod val="75000"/>
                  </a:schemeClr>
                </a:solidFill>
                <a:latin typeface="+mn-lt"/>
                <a:ea typeface="+mn-ea"/>
                <a:cs typeface="B Nazanin" panose="00000400000000000000" pitchFamily="2" charset="-78"/>
              </a:rPr>
              <a:t>هزینه اى، </a:t>
            </a:r>
            <a:r>
              <a:rPr lang="fa-IR" sz="1800" b="1" dirty="0">
                <a:solidFill>
                  <a:schemeClr val="accent2">
                    <a:lumMod val="75000"/>
                  </a:schemeClr>
                </a:solidFill>
                <a:latin typeface="+mn-lt"/>
                <a:ea typeface="+mn-ea"/>
                <a:cs typeface="B Nazanin" panose="00000400000000000000" pitchFamily="2" charset="-78"/>
              </a:rPr>
              <a:t>تملک </a:t>
            </a:r>
            <a:r>
              <a:rPr lang="fa-IR" sz="1800" b="1" dirty="0" smtClean="0">
                <a:solidFill>
                  <a:schemeClr val="accent2">
                    <a:lumMod val="75000"/>
                  </a:schemeClr>
                </a:solidFill>
                <a:latin typeface="+mn-lt"/>
                <a:ea typeface="+mn-ea"/>
                <a:cs typeface="B Nazanin" panose="00000400000000000000" pitchFamily="2" charset="-78"/>
              </a:rPr>
              <a:t>دارایی </a:t>
            </a:r>
            <a:r>
              <a:rPr lang="fa-IR" sz="1800" b="1" dirty="0">
                <a:solidFill>
                  <a:schemeClr val="accent2">
                    <a:lumMod val="75000"/>
                  </a:schemeClr>
                </a:solidFill>
                <a:latin typeface="+mn-lt"/>
                <a:ea typeface="+mn-ea"/>
                <a:cs typeface="B Nazanin" panose="00000400000000000000" pitchFamily="2" charset="-78"/>
              </a:rPr>
              <a:t>هاى </a:t>
            </a:r>
            <a:r>
              <a:rPr lang="fa-IR" sz="1800" b="1" dirty="0" smtClean="0">
                <a:solidFill>
                  <a:schemeClr val="accent2">
                    <a:lumMod val="75000"/>
                  </a:schemeClr>
                </a:solidFill>
                <a:latin typeface="+mn-lt"/>
                <a:ea typeface="+mn-ea"/>
                <a:cs typeface="B Nazanin" panose="00000400000000000000" pitchFamily="2" charset="-78"/>
              </a:rPr>
              <a:t>سرمایه </a:t>
            </a:r>
            <a:r>
              <a:rPr lang="fa-IR" sz="1800" b="1" dirty="0">
                <a:solidFill>
                  <a:schemeClr val="accent2">
                    <a:lumMod val="75000"/>
                  </a:schemeClr>
                </a:solidFill>
                <a:latin typeface="+mn-lt"/>
                <a:ea typeface="+mn-ea"/>
                <a:cs typeface="B Nazanin" panose="00000400000000000000" pitchFamily="2" charset="-78"/>
              </a:rPr>
              <a:t>اى و اختصاصى </a:t>
            </a:r>
            <a:r>
              <a:rPr lang="fa-IR" sz="1800" b="1" dirty="0" smtClean="0">
                <a:solidFill>
                  <a:schemeClr val="accent2">
                    <a:lumMod val="75000"/>
                  </a:schemeClr>
                </a:solidFill>
                <a:latin typeface="+mn-lt"/>
                <a:ea typeface="+mn-ea"/>
                <a:cs typeface="B Nazanin" panose="00000400000000000000" pitchFamily="2" charset="-78"/>
              </a:rPr>
              <a:t>این </a:t>
            </a:r>
            <a:r>
              <a:rPr lang="fa-IR" sz="1800" b="1" dirty="0">
                <a:solidFill>
                  <a:schemeClr val="accent2">
                    <a:lumMod val="75000"/>
                  </a:schemeClr>
                </a:solidFill>
                <a:latin typeface="+mn-lt"/>
                <a:ea typeface="+mn-ea"/>
                <a:cs typeface="B Nazanin" panose="00000400000000000000" pitchFamily="2" charset="-78"/>
              </a:rPr>
              <a:t>مؤسسات کمک </a:t>
            </a:r>
            <a:r>
              <a:rPr lang="fa-IR" sz="1800" b="1" dirty="0" smtClean="0">
                <a:solidFill>
                  <a:schemeClr val="accent2">
                    <a:lumMod val="75000"/>
                  </a:schemeClr>
                </a:solidFill>
                <a:latin typeface="+mn-lt"/>
                <a:ea typeface="+mn-ea"/>
                <a:cs typeface="B Nazanin" panose="00000400000000000000" pitchFamily="2" charset="-78"/>
              </a:rPr>
              <a:t>تلقى شده </a:t>
            </a:r>
            <a:r>
              <a:rPr lang="fa-IR" sz="1800" b="1" dirty="0">
                <a:solidFill>
                  <a:schemeClr val="accent2">
                    <a:lumMod val="75000"/>
                  </a:schemeClr>
                </a:solidFill>
                <a:latin typeface="+mn-lt"/>
                <a:ea typeface="+mn-ea"/>
                <a:cs typeface="B Nazanin" panose="00000400000000000000" pitchFamily="2" charset="-78"/>
              </a:rPr>
              <a:t>و پس از پرداخت به </a:t>
            </a:r>
            <a:r>
              <a:rPr lang="fa-IR" sz="1800" b="1" dirty="0" smtClean="0">
                <a:solidFill>
                  <a:schemeClr val="accent2">
                    <a:lumMod val="75000"/>
                  </a:schemeClr>
                </a:solidFill>
                <a:latin typeface="+mn-lt"/>
                <a:ea typeface="+mn-ea"/>
                <a:cs typeface="B Nazanin" panose="00000400000000000000" pitchFamily="2" charset="-78"/>
              </a:rPr>
              <a:t>هزینه </a:t>
            </a:r>
            <a:r>
              <a:rPr lang="fa-IR" sz="1800" b="1" dirty="0">
                <a:solidFill>
                  <a:schemeClr val="accent2">
                    <a:lumMod val="75000"/>
                  </a:schemeClr>
                </a:solidFill>
                <a:latin typeface="+mn-lt"/>
                <a:ea typeface="+mn-ea"/>
                <a:cs typeface="B Nazanin" panose="00000400000000000000" pitchFamily="2" charset="-78"/>
              </a:rPr>
              <a:t>قطعى منظور مى گردد.</a:t>
            </a:r>
            <a:endParaRPr lang="en-US" sz="1800" b="1" dirty="0">
              <a:solidFill>
                <a:schemeClr val="accent2">
                  <a:lumMod val="75000"/>
                </a:schemeClr>
              </a:solidFill>
              <a:latin typeface="+mn-lt"/>
              <a:ea typeface="+mn-ea"/>
              <a:cs typeface="B Nazanin" panose="00000400000000000000" pitchFamily="2" charset="-78"/>
            </a:endParaRPr>
          </a:p>
        </p:txBody>
      </p:sp>
      <p:sp>
        <p:nvSpPr>
          <p:cNvPr id="3" name="Rectangle 2"/>
          <p:cNvSpPr/>
          <p:nvPr/>
        </p:nvSpPr>
        <p:spPr>
          <a:xfrm>
            <a:off x="6463181" y="513166"/>
            <a:ext cx="4750018"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قانون برنامه پنجساله </a:t>
            </a:r>
            <a:r>
              <a:rPr lang="fa-IR" b="1" dirty="0" smtClean="0">
                <a:latin typeface="Calibri" panose="020F0502020204030204" pitchFamily="34" charset="0"/>
                <a:ea typeface="Calibri" panose="020F0502020204030204" pitchFamily="34" charset="0"/>
                <a:cs typeface="B Nazanin" panose="00000400000000000000" pitchFamily="2" charset="-78"/>
              </a:rPr>
              <a:t>چهارم</a:t>
            </a:r>
            <a:r>
              <a:rPr lang="ar-SA" b="1" dirty="0" smtClean="0">
                <a:latin typeface="Calibri" panose="020F0502020204030204" pitchFamily="34" charset="0"/>
                <a:ea typeface="Calibri" panose="020F0502020204030204" pitchFamily="34" charset="0"/>
                <a:cs typeface="B Nazanin" panose="00000400000000000000" pitchFamily="2" charset="-78"/>
              </a:rPr>
              <a:t> </a:t>
            </a:r>
            <a:r>
              <a:rPr lang="ar-SA" b="1" dirty="0">
                <a:latin typeface="Calibri" panose="020F0502020204030204" pitchFamily="34" charset="0"/>
                <a:ea typeface="Calibri" panose="020F0502020204030204" pitchFamily="34" charset="0"/>
                <a:cs typeface="B Nazanin" panose="00000400000000000000" pitchFamily="2" charset="-78"/>
              </a:rPr>
              <a:t>توسعه جمهوری اسلامی ایران </a:t>
            </a:r>
            <a:endParaRPr lang="en-US" b="1" dirty="0"/>
          </a:p>
        </p:txBody>
      </p:sp>
      <p:sp>
        <p:nvSpPr>
          <p:cNvPr id="4" name="Rectangle 3"/>
          <p:cNvSpPr/>
          <p:nvPr/>
        </p:nvSpPr>
        <p:spPr>
          <a:xfrm>
            <a:off x="6600517" y="5128652"/>
            <a:ext cx="4666662"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قانون برنامه پنجساله </a:t>
            </a:r>
            <a:r>
              <a:rPr lang="fa-IR" b="1" dirty="0" smtClean="0">
                <a:latin typeface="Calibri" panose="020F0502020204030204" pitchFamily="34" charset="0"/>
                <a:ea typeface="Calibri" panose="020F0502020204030204" pitchFamily="34" charset="0"/>
                <a:cs typeface="B Nazanin" panose="00000400000000000000" pitchFamily="2" charset="-78"/>
              </a:rPr>
              <a:t>پنجم</a:t>
            </a:r>
            <a:r>
              <a:rPr lang="ar-SA" b="1" dirty="0" smtClean="0">
                <a:latin typeface="Calibri" panose="020F0502020204030204" pitchFamily="34" charset="0"/>
                <a:ea typeface="Calibri" panose="020F0502020204030204" pitchFamily="34" charset="0"/>
                <a:cs typeface="B Nazanin" panose="00000400000000000000" pitchFamily="2" charset="-78"/>
              </a:rPr>
              <a:t> </a:t>
            </a:r>
            <a:r>
              <a:rPr lang="ar-SA" b="1" dirty="0">
                <a:latin typeface="Calibri" panose="020F0502020204030204" pitchFamily="34" charset="0"/>
                <a:ea typeface="Calibri" panose="020F0502020204030204" pitchFamily="34" charset="0"/>
                <a:cs typeface="B Nazanin" panose="00000400000000000000" pitchFamily="2" charset="-78"/>
              </a:rPr>
              <a:t>توسعه جمهوری اسلامی ایران </a:t>
            </a:r>
            <a:endParaRPr lang="en-US" b="1" dirty="0"/>
          </a:p>
        </p:txBody>
      </p:sp>
      <p:sp>
        <p:nvSpPr>
          <p:cNvPr id="5" name="Rectangle 4"/>
          <p:cNvSpPr/>
          <p:nvPr/>
        </p:nvSpPr>
        <p:spPr>
          <a:xfrm>
            <a:off x="2430379" y="5254674"/>
            <a:ext cx="1902571" cy="369332"/>
          </a:xfrm>
          <a:prstGeom prst="rect">
            <a:avLst/>
          </a:prstGeom>
          <a:noFill/>
        </p:spPr>
        <p:txBody>
          <a:bodyPr wrap="square" rtlCol="0">
            <a:spAutoFit/>
          </a:bodyPr>
          <a:lstStyle/>
          <a:p>
            <a:pPr algn="r" rtl="1"/>
            <a:r>
              <a:rPr lang="fa-IR" b="1" u="sng" dirty="0" smtClean="0">
                <a:cs typeface="B Nazanin" panose="00000400000000000000" pitchFamily="2" charset="-78"/>
              </a:rPr>
              <a:t>بند ب ماده 20</a:t>
            </a:r>
            <a:endParaRPr lang="en-US" b="1" u="sng" dirty="0">
              <a:cs typeface="B Nazanin" panose="00000400000000000000" pitchFamily="2" charset="-78"/>
            </a:endParaRPr>
          </a:p>
        </p:txBody>
      </p:sp>
      <p:sp>
        <p:nvSpPr>
          <p:cNvPr id="6" name="Rectangle 5"/>
          <p:cNvSpPr/>
          <p:nvPr/>
        </p:nvSpPr>
        <p:spPr>
          <a:xfrm>
            <a:off x="7668967" y="6019436"/>
            <a:ext cx="3536546" cy="369332"/>
          </a:xfrm>
          <a:prstGeom prst="rect">
            <a:avLst/>
          </a:prstGeom>
        </p:spPr>
        <p:txBody>
          <a:bodyPr wrap="none">
            <a:spAutoFit/>
          </a:bodyPr>
          <a:lstStyle/>
          <a:p>
            <a:r>
              <a:rPr lang="fa-IR" b="1" dirty="0">
                <a:latin typeface="Calibri" panose="020F0502020204030204" pitchFamily="34" charset="0"/>
                <a:ea typeface="Calibri" panose="020F0502020204030204" pitchFamily="34" charset="0"/>
                <a:cs typeface="B Nazanin" panose="00000400000000000000" pitchFamily="2" charset="-78"/>
              </a:rPr>
              <a:t>قانون احکام دائمی </a:t>
            </a:r>
            <a:r>
              <a:rPr lang="fa-IR" b="1" dirty="0" smtClean="0">
                <a:latin typeface="Calibri" panose="020F0502020204030204" pitchFamily="34" charset="0"/>
                <a:ea typeface="Calibri" panose="020F0502020204030204" pitchFamily="34" charset="0"/>
                <a:cs typeface="B Nazanin" panose="00000400000000000000" pitchFamily="2" charset="-78"/>
              </a:rPr>
              <a:t>برنامه های </a:t>
            </a:r>
            <a:r>
              <a:rPr lang="fa-IR" b="1" dirty="0">
                <a:latin typeface="Calibri" panose="020F0502020204030204" pitchFamily="34" charset="0"/>
                <a:ea typeface="Calibri" panose="020F0502020204030204" pitchFamily="34" charset="0"/>
                <a:cs typeface="B Nazanin" panose="00000400000000000000" pitchFamily="2" charset="-78"/>
              </a:rPr>
              <a:t>توسعه کشور</a:t>
            </a:r>
            <a:endParaRPr lang="en-US" b="1" dirty="0">
              <a:latin typeface="Calibri" panose="020F0502020204030204" pitchFamily="34" charset="0"/>
              <a:ea typeface="Calibri" panose="020F0502020204030204" pitchFamily="34" charset="0"/>
              <a:cs typeface="B Nazanin" panose="00000400000000000000" pitchFamily="2" charset="-78"/>
            </a:endParaRPr>
          </a:p>
        </p:txBody>
      </p:sp>
      <p:sp>
        <p:nvSpPr>
          <p:cNvPr id="7" name="Rectangle 6"/>
          <p:cNvSpPr/>
          <p:nvPr/>
        </p:nvSpPr>
        <p:spPr>
          <a:xfrm>
            <a:off x="3308683" y="6019436"/>
            <a:ext cx="1024267" cy="369332"/>
          </a:xfrm>
          <a:prstGeom prst="rect">
            <a:avLst/>
          </a:prstGeom>
          <a:noFill/>
        </p:spPr>
        <p:txBody>
          <a:bodyPr wrap="square" rtlCol="0">
            <a:spAutoFit/>
          </a:bodyPr>
          <a:lstStyle/>
          <a:p>
            <a:pPr algn="r" rtl="1"/>
            <a:r>
              <a:rPr lang="fa-IR" b="1" u="sng" dirty="0" smtClean="0">
                <a:cs typeface="B Nazanin" panose="00000400000000000000" pitchFamily="2" charset="-78"/>
              </a:rPr>
              <a:t>ماده 1</a:t>
            </a:r>
            <a:endParaRPr lang="en-US" b="1" u="sng" dirty="0">
              <a:cs typeface="B Nazanin" panose="00000400000000000000" pitchFamily="2" charset="-78"/>
            </a:endParaRPr>
          </a:p>
        </p:txBody>
      </p:sp>
      <p:sp>
        <p:nvSpPr>
          <p:cNvPr id="9" name="Slide Number Placeholder 8"/>
          <p:cNvSpPr>
            <a:spLocks noGrp="1"/>
          </p:cNvSpPr>
          <p:nvPr>
            <p:ph type="sldNum" sz="quarter" idx="12"/>
          </p:nvPr>
        </p:nvSpPr>
        <p:spPr/>
        <p:txBody>
          <a:bodyPr/>
          <a:lstStyle/>
          <a:p>
            <a:fld id="{E46756EB-FD9A-4BBA-9563-B3EDEDC9CB3D}" type="slidenum">
              <a:rPr lang="en-US" smtClean="0"/>
              <a:t>39</a:t>
            </a:fld>
            <a:endParaRPr lang="en-US"/>
          </a:p>
        </p:txBody>
      </p:sp>
    </p:spTree>
    <p:extLst>
      <p:ext uri="{BB962C8B-B14F-4D97-AF65-F5344CB8AC3E}">
        <p14:creationId xmlns:p14="http://schemas.microsoft.com/office/powerpoint/2010/main" val="301942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668999" y="2743483"/>
            <a:ext cx="893726" cy="461665"/>
          </a:xfrm>
          <a:prstGeom prst="rect">
            <a:avLst/>
          </a:prstGeom>
        </p:spPr>
        <p:txBody>
          <a:bodyPr wrap="square">
            <a:spAutoFit/>
          </a:bodyPr>
          <a:lstStyle/>
          <a:p>
            <a:pPr algn="r" rtl="1"/>
            <a:r>
              <a:rPr lang="fa-IR" sz="2400" b="1" dirty="0" smtClean="0">
                <a:cs typeface="B Nazanin" panose="00000400000000000000" pitchFamily="2" charset="-78"/>
              </a:rPr>
              <a:t>بودجه</a:t>
            </a:r>
            <a:endParaRPr lang="en-US" sz="2400" b="1" dirty="0">
              <a:cs typeface="B Nazanin" panose="00000400000000000000" pitchFamily="2" charset="-78"/>
            </a:endParaRPr>
          </a:p>
        </p:txBody>
      </p:sp>
    </p:spTree>
    <p:extLst>
      <p:ext uri="{BB962C8B-B14F-4D97-AF65-F5344CB8AC3E}">
        <p14:creationId xmlns:p14="http://schemas.microsoft.com/office/powerpoint/2010/main" val="36397804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42754" y="417302"/>
            <a:ext cx="3188693" cy="369332"/>
          </a:xfrm>
          <a:prstGeom prst="rect">
            <a:avLst/>
          </a:prstGeom>
        </p:spPr>
        <p:txBody>
          <a:bodyPr wrap="none">
            <a:spAutoFit/>
          </a:bodyPr>
          <a:lstStyle/>
          <a:p>
            <a:r>
              <a:rPr lang="fa-IR" dirty="0">
                <a:latin typeface="Calibri" panose="020F0502020204030204" pitchFamily="34" charset="0"/>
                <a:ea typeface="Calibri" panose="020F0502020204030204" pitchFamily="34" charset="0"/>
                <a:cs typeface="B Nazanin" panose="00000400000000000000" pitchFamily="2" charset="-78"/>
              </a:rPr>
              <a:t>قانون احکام دائمی </a:t>
            </a:r>
            <a:r>
              <a:rPr lang="fa-IR" dirty="0" smtClean="0">
                <a:latin typeface="Calibri" panose="020F0502020204030204" pitchFamily="34" charset="0"/>
                <a:ea typeface="Calibri" panose="020F0502020204030204" pitchFamily="34" charset="0"/>
                <a:cs typeface="B Nazanin" panose="00000400000000000000" pitchFamily="2" charset="-78"/>
              </a:rPr>
              <a:t>برنامه های </a:t>
            </a:r>
            <a:r>
              <a:rPr lang="fa-IR" dirty="0">
                <a:latin typeface="Calibri" panose="020F0502020204030204" pitchFamily="34" charset="0"/>
                <a:ea typeface="Calibri" panose="020F0502020204030204" pitchFamily="34" charset="0"/>
                <a:cs typeface="B Nazanin" panose="00000400000000000000" pitchFamily="2" charset="-78"/>
              </a:rPr>
              <a:t>توسعه کشور</a:t>
            </a:r>
            <a:endParaRPr lang="en-US" dirty="0">
              <a:latin typeface="Calibri" panose="020F0502020204030204" pitchFamily="34" charset="0"/>
              <a:ea typeface="Calibri" panose="020F0502020204030204" pitchFamily="34" charset="0"/>
              <a:cs typeface="B Nazanin" panose="00000400000000000000" pitchFamily="2" charset="-78"/>
            </a:endParaRPr>
          </a:p>
        </p:txBody>
      </p:sp>
      <p:sp>
        <p:nvSpPr>
          <p:cNvPr id="7" name="Rectangle 6"/>
          <p:cNvSpPr/>
          <p:nvPr/>
        </p:nvSpPr>
        <p:spPr>
          <a:xfrm>
            <a:off x="10584040" y="1031006"/>
            <a:ext cx="647934" cy="369332"/>
          </a:xfrm>
          <a:prstGeom prst="rect">
            <a:avLst/>
          </a:prstGeom>
        </p:spPr>
        <p:txBody>
          <a:bodyPr wrap="none">
            <a:spAutoFit/>
          </a:bodyPr>
          <a:lstStyle/>
          <a:p>
            <a:r>
              <a:rPr lang="fa-IR" b="1" dirty="0" smtClean="0">
                <a:latin typeface="Calibri" panose="020F0502020204030204" pitchFamily="34" charset="0"/>
                <a:ea typeface="Calibri" panose="020F0502020204030204" pitchFamily="34" charset="0"/>
                <a:cs typeface="B Nazanin" panose="00000400000000000000" pitchFamily="2" charset="-78"/>
              </a:rPr>
              <a:t>ماده 1</a:t>
            </a:r>
            <a:endParaRPr lang="en-US" b="1" dirty="0">
              <a:latin typeface="Calibri" panose="020F0502020204030204" pitchFamily="34" charset="0"/>
              <a:ea typeface="Calibri" panose="020F0502020204030204" pitchFamily="34" charset="0"/>
              <a:cs typeface="B Nazanin" panose="00000400000000000000" pitchFamily="2" charset="-78"/>
            </a:endParaRPr>
          </a:p>
        </p:txBody>
      </p:sp>
      <p:sp>
        <p:nvSpPr>
          <p:cNvPr id="8" name="Rectangle 7"/>
          <p:cNvSpPr/>
          <p:nvPr/>
        </p:nvSpPr>
        <p:spPr>
          <a:xfrm>
            <a:off x="542925" y="5466475"/>
            <a:ext cx="11105146" cy="646331"/>
          </a:xfrm>
          <a:prstGeom prst="rect">
            <a:avLst/>
          </a:prstGeom>
          <a:noFill/>
        </p:spPr>
        <p:txBody>
          <a:bodyPr wrap="square" rtlCol="0">
            <a:spAutoFit/>
          </a:bodyPr>
          <a:lstStyle/>
          <a:p>
            <a:pPr algn="r" rtl="1"/>
            <a:r>
              <a:rPr lang="fa-IR" dirty="0" smtClean="0">
                <a:cs typeface="B Nazanin" panose="00000400000000000000" pitchFamily="2" charset="-78"/>
              </a:rPr>
              <a:t>تبصره3- هیأت </a:t>
            </a:r>
            <a:r>
              <a:rPr lang="fa-IR" dirty="0">
                <a:cs typeface="B Nazanin" panose="00000400000000000000" pitchFamily="2" charset="-78"/>
              </a:rPr>
              <a:t>امنا بر اساس </a:t>
            </a:r>
            <a:r>
              <a:rPr lang="fa-IR" dirty="0" smtClean="0">
                <a:cs typeface="B Nazanin" panose="00000400000000000000" pitchFamily="2" charset="-78"/>
              </a:rPr>
              <a:t>ماده (۱۱) قانون </a:t>
            </a:r>
            <a:r>
              <a:rPr lang="fa-IR" dirty="0">
                <a:cs typeface="B Nazanin" panose="00000400000000000000" pitchFamily="2" charset="-78"/>
              </a:rPr>
              <a:t>الحاق برخی مواد به قانون تنظیم بخشی از مقررات مالی </a:t>
            </a:r>
            <a:r>
              <a:rPr lang="fa-IR" dirty="0" smtClean="0">
                <a:cs typeface="B Nazanin" panose="00000400000000000000" pitchFamily="2" charset="-78"/>
              </a:rPr>
              <a:t>دولت(۲) </a:t>
            </a:r>
            <a:r>
              <a:rPr lang="fa-IR" dirty="0">
                <a:cs typeface="B Nazanin" panose="00000400000000000000" pitchFamily="2" charset="-78"/>
              </a:rPr>
              <a:t>مصوب </a:t>
            </a:r>
            <a:r>
              <a:rPr lang="fa-IR" dirty="0" smtClean="0">
                <a:cs typeface="B Nazanin" panose="00000400000000000000" pitchFamily="2" charset="-78"/>
              </a:rPr>
              <a:t>۱۳۹۳ نمی </a:t>
            </a:r>
            <a:r>
              <a:rPr lang="fa-IR" dirty="0">
                <a:cs typeface="B Nazanin" panose="00000400000000000000" pitchFamily="2" charset="-78"/>
              </a:rPr>
              <a:t>تواند علاوه بر آنچه که از محل منابع عمومی و درآمدهای اختصاصی برای دانشگاهها و مراکز مزبور پادار می شود تعهد </a:t>
            </a:r>
            <a:r>
              <a:rPr lang="fa-IR" dirty="0" smtClean="0">
                <a:cs typeface="B Nazanin" panose="00000400000000000000" pitchFamily="2" charset="-78"/>
              </a:rPr>
              <a:t>جدیدی برای </a:t>
            </a:r>
            <a:r>
              <a:rPr lang="fa-IR" dirty="0">
                <a:cs typeface="B Nazanin" panose="00000400000000000000" pitchFamily="2" charset="-78"/>
              </a:rPr>
              <a:t>سال تصمیم گیری و سالهای بعد مصوب کند.</a:t>
            </a:r>
            <a:endParaRPr lang="en-US" dirty="0">
              <a:cs typeface="B Nazanin" panose="00000400000000000000" pitchFamily="2" charset="-78"/>
            </a:endParaRPr>
          </a:p>
        </p:txBody>
      </p:sp>
      <p:sp>
        <p:nvSpPr>
          <p:cNvPr id="5" name="Slide Number Placeholder 4"/>
          <p:cNvSpPr>
            <a:spLocks noGrp="1"/>
          </p:cNvSpPr>
          <p:nvPr>
            <p:ph type="sldNum" sz="quarter" idx="12"/>
          </p:nvPr>
        </p:nvSpPr>
        <p:spPr/>
        <p:txBody>
          <a:bodyPr/>
          <a:lstStyle/>
          <a:p>
            <a:fld id="{E46756EB-FD9A-4BBA-9563-B3EDEDC9CB3D}" type="slidenum">
              <a:rPr lang="en-US" smtClean="0"/>
              <a:t>40</a:t>
            </a:fld>
            <a:endParaRPr lang="en-US"/>
          </a:p>
        </p:txBody>
      </p:sp>
      <p:sp>
        <p:nvSpPr>
          <p:cNvPr id="11" name="Rectangle 10"/>
          <p:cNvSpPr/>
          <p:nvPr/>
        </p:nvSpPr>
        <p:spPr>
          <a:xfrm>
            <a:off x="457401" y="1407667"/>
            <a:ext cx="11105146" cy="2550698"/>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دانشگاهها مراکز و موسسات آموزش عالی و پژوهشی و فرهنگستانها و پارک های علم و فناوری که دارای مجوز از شورای گسترش آموزش عالی وزارتخانه های علوم، تحقیقات و فناوری و بهداشت، درمان و آموزش پزشکی و سایر مراجع قانونی ذی ربط می باشند، بدون رعایت قوانین و مقررات عمومی حاکم بر دستگاههای دولتی بویژه قانون محاسبات عمومی کشور، قانون مدیریت خدمات کشوری، قانون برگزاری مناقصات و اصلاحات و الحاقات بعدی آنها و فقط در چارچوب مصوبات و آیین نامه های مالی، معاملاتی، اداری، استخدامی و تشکیلاتی مصوب هیئت امنا که حسب مورد به تایید وزیران علوم، تحقیقات و فناوری و بهداشت، درمان و آموزش پزشکی و در مورد فرهنگستانها به تایید رئیس جمهور و در مورد دانشگاهها و مراکز آموزش عالی و تحقیقاتی وابسته به نیروهای مسلح به تایید رئیس ستاد کل نیروهای مسلح می رسد، عمل می کنند.</a:t>
            </a:r>
          </a:p>
        </p:txBody>
      </p:sp>
      <p:cxnSp>
        <p:nvCxnSpPr>
          <p:cNvPr id="12" name="Straight Connector 11"/>
          <p:cNvCxnSpPr/>
          <p:nvPr/>
        </p:nvCxnSpPr>
        <p:spPr>
          <a:xfrm flipH="1">
            <a:off x="542925" y="1897713"/>
            <a:ext cx="3727939" cy="26337"/>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892420" y="2286000"/>
            <a:ext cx="3003305" cy="48795"/>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4391025" y="3122182"/>
            <a:ext cx="1266826" cy="11543"/>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644770" y="3084930"/>
            <a:ext cx="3003305" cy="48795"/>
          </a:xfrm>
          <a:prstGeom prst="line">
            <a:avLst/>
          </a:prstGeom>
          <a:ln w="50800" cmpd="sng">
            <a:solidFill>
              <a:srgbClr val="FFFF00"/>
            </a:solidFill>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457401" y="4294605"/>
            <a:ext cx="11105146" cy="646331"/>
          </a:xfrm>
          <a:prstGeom prst="rect">
            <a:avLst/>
          </a:prstGeom>
          <a:noFill/>
        </p:spPr>
        <p:txBody>
          <a:bodyPr wrap="square" rtlCol="0">
            <a:spAutoFit/>
          </a:bodyPr>
          <a:lstStyle/>
          <a:p>
            <a:pPr algn="r" rtl="1"/>
            <a:r>
              <a:rPr lang="fa-IR" dirty="0" smtClean="0">
                <a:cs typeface="B Nazanin" panose="00000400000000000000" pitchFamily="2" charset="-78"/>
              </a:rPr>
              <a:t>تبصره1- اعتبارات اختصاص یافته از منابع عمومی دولت به این مراکز و موسسات، کمک تلقی و بعد از پرداخت، به هزینه قطعی منظور می شود و براساس بودجه تفصیلی مصوب هیدت امنا و با مسئولیت آنها قابل هزینه است. </a:t>
            </a:r>
            <a:endParaRPr lang="en-US" dirty="0">
              <a:cs typeface="B Nazanin" panose="00000400000000000000" pitchFamily="2" charset="-78"/>
            </a:endParaRPr>
          </a:p>
        </p:txBody>
      </p:sp>
    </p:spTree>
    <p:extLst>
      <p:ext uri="{BB962C8B-B14F-4D97-AF65-F5344CB8AC3E}">
        <p14:creationId xmlns:p14="http://schemas.microsoft.com/office/powerpoint/2010/main" val="95100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613894" y="1253471"/>
            <a:ext cx="5695790" cy="410882"/>
          </a:xfrm>
          <a:prstGeom prst="rect">
            <a:avLst/>
          </a:prstGeom>
        </p:spPr>
        <p:txBody>
          <a:bodyPr wrap="none">
            <a:spAutoFit/>
          </a:bodyPr>
          <a:lstStyle/>
          <a:p>
            <a:pPr algn="r" rtl="1">
              <a:lnSpc>
                <a:spcPct val="115000"/>
              </a:lnSpc>
              <a:spcAft>
                <a:spcPts val="1000"/>
              </a:spcAft>
            </a:pPr>
            <a:r>
              <a:rPr lang="ar-SA" b="1" dirty="0">
                <a:latin typeface="Calibri" panose="020F0502020204030204" pitchFamily="34" charset="0"/>
                <a:ea typeface="Calibri" panose="020F0502020204030204" pitchFamily="34" charset="0"/>
                <a:cs typeface="B Nazanin" panose="00000400000000000000" pitchFamily="2" charset="-78"/>
              </a:rPr>
              <a:t>قانون الحاق برخی مواد به قانون تنظیم بخشی از مقررات مالی دولت (2)</a:t>
            </a:r>
            <a:endParaRPr lang="en-US" b="1" dirty="0">
              <a:latin typeface="Calibri" panose="020F0502020204030204" pitchFamily="34" charset="0"/>
              <a:ea typeface="Calibri" panose="020F0502020204030204" pitchFamily="34" charset="0"/>
              <a:cs typeface="B Nazanin" panose="00000400000000000000" pitchFamily="2" charset="-78"/>
            </a:endParaRPr>
          </a:p>
        </p:txBody>
      </p:sp>
      <p:sp>
        <p:nvSpPr>
          <p:cNvPr id="9" name="Rectangle 8"/>
          <p:cNvSpPr/>
          <p:nvPr/>
        </p:nvSpPr>
        <p:spPr>
          <a:xfrm>
            <a:off x="1028701" y="2006351"/>
            <a:ext cx="10162309" cy="3534301"/>
          </a:xfrm>
          <a:prstGeom prst="rect">
            <a:avLst/>
          </a:prstGeom>
        </p:spPr>
        <p:txBody>
          <a:bodyPr wrap="square">
            <a:spAutoFit/>
          </a:bodyPr>
          <a:lstStyle/>
          <a:p>
            <a:pPr algn="r" rtl="1">
              <a:lnSpc>
                <a:spcPct val="115000"/>
              </a:lnSpc>
              <a:spcAft>
                <a:spcPts val="1000"/>
              </a:spcAft>
            </a:pPr>
            <a:r>
              <a:rPr lang="ar-SA" b="1" dirty="0">
                <a:latin typeface="Calibri" panose="020F0502020204030204" pitchFamily="34" charset="0"/>
                <a:ea typeface="Calibri" panose="020F0502020204030204" pitchFamily="34" charset="0"/>
                <a:cs typeface="B Nazanin" panose="00000400000000000000" pitchFamily="2" charset="-78"/>
              </a:rPr>
              <a:t> </a:t>
            </a:r>
            <a:r>
              <a:rPr lang="ar-SA" b="1" dirty="0" smtClean="0">
                <a:latin typeface="Calibri" panose="020F0502020204030204" pitchFamily="34" charset="0"/>
                <a:ea typeface="Calibri" panose="020F0502020204030204" pitchFamily="34" charset="0"/>
                <a:cs typeface="B Nazanin" panose="00000400000000000000" pitchFamily="2" charset="-78"/>
              </a:rPr>
              <a:t>ماده28</a:t>
            </a:r>
            <a:endParaRPr lang="en-US" b="1"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B Nazanin" panose="00000400000000000000" pitchFamily="2" charset="-78"/>
              </a:rPr>
              <a:t>ی ـ دستگاههای اجرائی دارای ردیف در قوانین بودجه سنواتی موظفند تا پایان اردیبهشت هر سال بر اساس اعتبار ابلاغی اعم از هزینه‌ای، مالی و تملک دارایی‌های سرمایه‌ای جدید، متن پیشنهادی موافقتنامه مربوط را براساس الزامات قوانین برنامه‌های توسعه و قوانین بودجه سنواتی و سایر قوانین و مقررات مربوط در چهارچوب فرمها، شرایط و دستورالعمل‌های ابلاغی سازمان مدیریت و برنامه‌ریزی کشور ارائه نمایند. سازمان مدیریت و برنامه‌ریزی کشور موظف است در صورت موافقت با متن پیشنهادی، ظرف مدت پانزده روز نسبت به امضای موافقتنامه و ابلاغ آن اقدام نماید و در صورت عدم موافقت با متن پیشنهادی، ظرف مدت پانزده روز نسبت به اصلاح و ابلاغ موافقتنامه نهائی که لازم‌الاجراء است، به نحوی که مغایر قانون نباشد، اقدام کند.</a:t>
            </a:r>
            <a:endParaRPr lang="en-US" dirty="0">
              <a:latin typeface="Calibri" panose="020F0502020204030204" pitchFamily="34" charset="0"/>
              <a:ea typeface="Calibri" panose="020F0502020204030204" pitchFamily="34" charset="0"/>
              <a:cs typeface="B Nazanin" panose="00000400000000000000" pitchFamily="2" charset="-78"/>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B Nazanin" panose="00000400000000000000" pitchFamily="2" charset="-78"/>
              </a:rPr>
              <a:t>تبصره ـ در خصوص دانشگاهها و مؤسسات آموزش عالی و پژوهشی که دارای مجوز از شورای گسترش آموزش عالی وزارتخانه‌های علوم، تحقیقات و فناوری و بهداشت، درمان و آموزش پزشکی و سایر مراجع قانونی ذی‌ربط می‌باشند، برای اعتبارات هزینه‌ای، بودجه تفصیلی مورد تأیید هیأت‌‌‌‌ امناء، ملاک عمل می‌باشد</a:t>
            </a:r>
            <a:r>
              <a:rPr lang="ar-SA" dirty="0" smtClean="0">
                <a:latin typeface="Calibri" panose="020F0502020204030204" pitchFamily="34" charset="0"/>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B Nazanin" panose="00000400000000000000" pitchFamily="2" charset="-78"/>
            </a:endParaRPr>
          </a:p>
        </p:txBody>
      </p:sp>
      <p:cxnSp>
        <p:nvCxnSpPr>
          <p:cNvPr id="10" name="Straight Connector 9"/>
          <p:cNvCxnSpPr/>
          <p:nvPr/>
        </p:nvCxnSpPr>
        <p:spPr>
          <a:xfrm flipH="1" flipV="1">
            <a:off x="4293086" y="2839453"/>
            <a:ext cx="1816769" cy="12031"/>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flipV="1">
            <a:off x="4848726" y="3773501"/>
            <a:ext cx="1816769" cy="12031"/>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flipV="1">
            <a:off x="1455821" y="5233737"/>
            <a:ext cx="3982454" cy="12032"/>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sp>
        <p:nvSpPr>
          <p:cNvPr id="4" name="Slide Number Placeholder 3"/>
          <p:cNvSpPr>
            <a:spLocks noGrp="1"/>
          </p:cNvSpPr>
          <p:nvPr>
            <p:ph type="sldNum" sz="quarter" idx="12"/>
          </p:nvPr>
        </p:nvSpPr>
        <p:spPr/>
        <p:txBody>
          <a:bodyPr/>
          <a:lstStyle/>
          <a:p>
            <a:fld id="{E46756EB-FD9A-4BBA-9563-B3EDEDC9CB3D}" type="slidenum">
              <a:rPr lang="en-US" smtClean="0"/>
              <a:t>41</a:t>
            </a:fld>
            <a:endParaRPr lang="en-US"/>
          </a:p>
        </p:txBody>
      </p:sp>
    </p:spTree>
    <p:extLst>
      <p:ext uri="{BB962C8B-B14F-4D97-AF65-F5344CB8AC3E}">
        <p14:creationId xmlns:p14="http://schemas.microsoft.com/office/powerpoint/2010/main" val="320951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613894" y="1253471"/>
            <a:ext cx="5695790" cy="410882"/>
          </a:xfrm>
          <a:prstGeom prst="rect">
            <a:avLst/>
          </a:prstGeom>
        </p:spPr>
        <p:txBody>
          <a:bodyPr wrap="none">
            <a:spAutoFit/>
          </a:bodyPr>
          <a:lstStyle/>
          <a:p>
            <a:pPr algn="r" rtl="1">
              <a:lnSpc>
                <a:spcPct val="115000"/>
              </a:lnSpc>
              <a:spcAft>
                <a:spcPts val="1000"/>
              </a:spcAft>
            </a:pPr>
            <a:r>
              <a:rPr lang="ar-SA" b="1" dirty="0">
                <a:latin typeface="Calibri" panose="020F0502020204030204" pitchFamily="34" charset="0"/>
                <a:ea typeface="Calibri" panose="020F0502020204030204" pitchFamily="34" charset="0"/>
                <a:cs typeface="B Nazanin" panose="00000400000000000000" pitchFamily="2" charset="-78"/>
              </a:rPr>
              <a:t>قانون الحاق برخی مواد به قانون تنظیم بخشی از مقررات مالی دولت (2)</a:t>
            </a:r>
            <a:endParaRPr lang="en-US" b="1" dirty="0">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p:cNvSpPr/>
          <p:nvPr/>
        </p:nvSpPr>
        <p:spPr>
          <a:xfrm>
            <a:off x="577517" y="1886035"/>
            <a:ext cx="10926314" cy="1370119"/>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B Nazanin" panose="00000400000000000000" pitchFamily="2" charset="-78"/>
              </a:rPr>
              <a:t> </a:t>
            </a:r>
            <a:r>
              <a:rPr lang="ar-SA" dirty="0" smtClean="0">
                <a:latin typeface="Calibri" panose="020F0502020204030204" pitchFamily="34" charset="0"/>
                <a:ea typeface="Calibri" panose="020F0502020204030204" pitchFamily="34" charset="0"/>
                <a:cs typeface="B Nazanin" panose="00000400000000000000" pitchFamily="2" charset="-78"/>
              </a:rPr>
              <a:t>ماده28</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r>
              <a:rPr lang="ar-SA" dirty="0">
                <a:latin typeface="Calibri" panose="020F0502020204030204" pitchFamily="34" charset="0"/>
                <a:ea typeface="Calibri" panose="020F0502020204030204" pitchFamily="34" charset="0"/>
                <a:cs typeface="B Nazanin" panose="00000400000000000000" pitchFamily="2" charset="-78"/>
              </a:rPr>
              <a:t>ع ـ مبالغی که به هر یک از دانشگاهها و مؤسسات آموزش عالی و پژوهشی تحت پوشش وزارتخانه‌های علوم، تحقیقات و فناوری و بهداشت، درمان و آموزش پزشکی از محل اعتبارات هزینه‌ای و تملک دارایی‌های سرمایه‌ای ذیل ردیفهای متمرکز پرداخت می‌شود، پس از ابلاغ به‌عنوان کمک به سرجمع اعتبارات آنها افزوده می‌شود تا مطابق شرح عملیات مندرج در موافقتنامه براساس قوانین و مقررات مربوط هزینه کنند</a:t>
            </a:r>
            <a:r>
              <a:rPr lang="ar-SA" dirty="0" smtClean="0">
                <a:latin typeface="Calibri" panose="020F0502020204030204" pitchFamily="34" charset="0"/>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B Nazanin" panose="00000400000000000000" pitchFamily="2" charset="-78"/>
            </a:endParaRPr>
          </a:p>
        </p:txBody>
      </p:sp>
      <p:cxnSp>
        <p:nvCxnSpPr>
          <p:cNvPr id="6" name="Straight Connector 5"/>
          <p:cNvCxnSpPr/>
          <p:nvPr/>
        </p:nvCxnSpPr>
        <p:spPr>
          <a:xfrm flipH="1">
            <a:off x="577517" y="3019926"/>
            <a:ext cx="3031958" cy="12032"/>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4788568" y="3256154"/>
            <a:ext cx="5426243" cy="7628"/>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sp>
        <p:nvSpPr>
          <p:cNvPr id="4" name="Slide Number Placeholder 3"/>
          <p:cNvSpPr>
            <a:spLocks noGrp="1"/>
          </p:cNvSpPr>
          <p:nvPr>
            <p:ph type="sldNum" sz="quarter" idx="12"/>
          </p:nvPr>
        </p:nvSpPr>
        <p:spPr/>
        <p:txBody>
          <a:bodyPr/>
          <a:lstStyle/>
          <a:p>
            <a:fld id="{E46756EB-FD9A-4BBA-9563-B3EDEDC9CB3D}" type="slidenum">
              <a:rPr lang="en-US" smtClean="0"/>
              <a:t>42</a:t>
            </a:fld>
            <a:endParaRPr lang="en-US"/>
          </a:p>
        </p:txBody>
      </p:sp>
    </p:spTree>
    <p:extLst>
      <p:ext uri="{BB962C8B-B14F-4D97-AF65-F5344CB8AC3E}">
        <p14:creationId xmlns:p14="http://schemas.microsoft.com/office/powerpoint/2010/main" val="40153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93411" y="2352826"/>
            <a:ext cx="3114956" cy="461665"/>
          </a:xfrm>
          <a:prstGeom prst="rect">
            <a:avLst/>
          </a:prstGeom>
        </p:spPr>
        <p:txBody>
          <a:bodyPr wrap="none">
            <a:spAutoFit/>
          </a:bodyPr>
          <a:lstStyle/>
          <a:p>
            <a:pPr algn="r" rtl="1"/>
            <a:r>
              <a:rPr lang="en-US" sz="2400" b="1" dirty="0" err="1">
                <a:cs typeface="B Nazanin" panose="00000400000000000000" pitchFamily="2" charset="-78"/>
              </a:rPr>
              <a:t>بودجه</a:t>
            </a:r>
            <a:r>
              <a:rPr lang="en-US" sz="2400" b="1" dirty="0">
                <a:cs typeface="B Nazanin" panose="00000400000000000000" pitchFamily="2" charset="-78"/>
              </a:rPr>
              <a:t> </a:t>
            </a:r>
            <a:r>
              <a:rPr lang="en-US" sz="2400" b="1" dirty="0" err="1">
                <a:cs typeface="B Nazanin" panose="00000400000000000000" pitchFamily="2" charset="-78"/>
              </a:rPr>
              <a:t>آموزش</a:t>
            </a:r>
            <a:r>
              <a:rPr lang="en-US" sz="2400" b="1" dirty="0">
                <a:cs typeface="B Nazanin" panose="00000400000000000000" pitchFamily="2" charset="-78"/>
              </a:rPr>
              <a:t> </a:t>
            </a:r>
            <a:r>
              <a:rPr lang="en-US" sz="2400" b="1" dirty="0" err="1">
                <a:cs typeface="B Nazanin" panose="00000400000000000000" pitchFamily="2" charset="-78"/>
              </a:rPr>
              <a:t>عالی</a:t>
            </a:r>
            <a:r>
              <a:rPr lang="en-US" sz="2400" b="1" dirty="0">
                <a:cs typeface="B Nazanin" panose="00000400000000000000" pitchFamily="2" charset="-78"/>
              </a:rPr>
              <a:t> </a:t>
            </a:r>
            <a:r>
              <a:rPr lang="en-US" sz="2400" b="1" dirty="0" err="1" smtClean="0">
                <a:cs typeface="B Nazanin" panose="00000400000000000000" pitchFamily="2" charset="-78"/>
              </a:rPr>
              <a:t>در</a:t>
            </a:r>
            <a:r>
              <a:rPr lang="fa-IR" sz="2400" b="1" dirty="0" smtClean="0">
                <a:cs typeface="B Nazanin" panose="00000400000000000000" pitchFamily="2" charset="-78"/>
              </a:rPr>
              <a:t>کشور</a:t>
            </a:r>
            <a:endParaRPr lang="en-US" sz="2400" b="1" dirty="0">
              <a:cs typeface="B Nazanin" panose="00000400000000000000" pitchFamily="2" charset="-78"/>
            </a:endParaRPr>
          </a:p>
        </p:txBody>
      </p:sp>
    </p:spTree>
    <p:extLst>
      <p:ext uri="{BB962C8B-B14F-4D97-AF65-F5344CB8AC3E}">
        <p14:creationId xmlns:p14="http://schemas.microsoft.com/office/powerpoint/2010/main" val="85636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053092" y="819301"/>
            <a:ext cx="936475" cy="461665"/>
          </a:xfrm>
          <a:prstGeom prst="rect">
            <a:avLst/>
          </a:prstGeom>
        </p:spPr>
        <p:txBody>
          <a:bodyPr wrap="none">
            <a:spAutoFit/>
          </a:bodyPr>
          <a:lstStyle/>
          <a:p>
            <a:pPr algn="r" rtl="1"/>
            <a:r>
              <a:rPr lang="fa-IR" sz="2400" b="1" dirty="0" smtClean="0">
                <a:cs typeface="B Nazanin" panose="00000400000000000000" pitchFamily="2" charset="-78"/>
              </a:rPr>
              <a:t>متمرکز</a:t>
            </a:r>
            <a:endParaRPr lang="en-US" sz="2400" b="1" dirty="0">
              <a:cs typeface="B Nazanin" panose="00000400000000000000" pitchFamily="2" charset="-78"/>
            </a:endParaRPr>
          </a:p>
        </p:txBody>
      </p:sp>
      <p:sp>
        <p:nvSpPr>
          <p:cNvPr id="3" name="Rectangle 2"/>
          <p:cNvSpPr/>
          <p:nvPr/>
        </p:nvSpPr>
        <p:spPr>
          <a:xfrm>
            <a:off x="8266016" y="1571776"/>
            <a:ext cx="1723550" cy="461665"/>
          </a:xfrm>
          <a:prstGeom prst="rect">
            <a:avLst/>
          </a:prstGeom>
        </p:spPr>
        <p:txBody>
          <a:bodyPr wrap="none">
            <a:spAutoFit/>
          </a:bodyPr>
          <a:lstStyle/>
          <a:p>
            <a:pPr algn="r" rtl="1"/>
            <a:r>
              <a:rPr lang="fa-IR" sz="2400" b="1" dirty="0" smtClean="0">
                <a:cs typeface="B Nazanin" panose="00000400000000000000" pitchFamily="2" charset="-78"/>
              </a:rPr>
              <a:t>براساس فرمول</a:t>
            </a:r>
            <a:endParaRPr lang="en-US" sz="2400" b="1" dirty="0">
              <a:cs typeface="B Nazanin" panose="00000400000000000000" pitchFamily="2" charset="-78"/>
            </a:endParaRPr>
          </a:p>
        </p:txBody>
      </p:sp>
      <p:sp>
        <p:nvSpPr>
          <p:cNvPr id="4" name="Rectangle 3"/>
          <p:cNvSpPr/>
          <p:nvPr/>
        </p:nvSpPr>
        <p:spPr>
          <a:xfrm>
            <a:off x="8751727" y="2324251"/>
            <a:ext cx="1237839" cy="461665"/>
          </a:xfrm>
          <a:prstGeom prst="rect">
            <a:avLst/>
          </a:prstGeom>
        </p:spPr>
        <p:txBody>
          <a:bodyPr wrap="none">
            <a:spAutoFit/>
          </a:bodyPr>
          <a:lstStyle/>
          <a:p>
            <a:pPr algn="r" rtl="1"/>
            <a:r>
              <a:rPr lang="fa-IR" sz="2400" b="1" dirty="0" smtClean="0">
                <a:cs typeface="B Nazanin" panose="00000400000000000000" pitchFamily="2" charset="-78"/>
              </a:rPr>
              <a:t>داده محور</a:t>
            </a:r>
            <a:endParaRPr lang="en-US" sz="2400" b="1" dirty="0">
              <a:cs typeface="B Nazanin" panose="00000400000000000000" pitchFamily="2" charset="-78"/>
            </a:endParaRPr>
          </a:p>
        </p:txBody>
      </p:sp>
      <p:sp>
        <p:nvSpPr>
          <p:cNvPr id="5" name="Rectangle 4"/>
          <p:cNvSpPr/>
          <p:nvPr/>
        </p:nvSpPr>
        <p:spPr>
          <a:xfrm>
            <a:off x="6178882" y="2324251"/>
            <a:ext cx="1515159" cy="461665"/>
          </a:xfrm>
          <a:prstGeom prst="rect">
            <a:avLst/>
          </a:prstGeom>
        </p:spPr>
        <p:txBody>
          <a:bodyPr wrap="none">
            <a:spAutoFit/>
          </a:bodyPr>
          <a:lstStyle/>
          <a:p>
            <a:pPr algn="r" rtl="1"/>
            <a:r>
              <a:rPr lang="fa-IR" sz="2400" b="1" dirty="0" smtClean="0">
                <a:cs typeface="B Nazanin" panose="00000400000000000000" pitchFamily="2" charset="-78"/>
              </a:rPr>
              <a:t>ستانده محور</a:t>
            </a:r>
            <a:endParaRPr lang="en-US" sz="2400" b="1" dirty="0">
              <a:cs typeface="B Nazanin" panose="00000400000000000000" pitchFamily="2" charset="-78"/>
            </a:endParaRPr>
          </a:p>
        </p:txBody>
      </p:sp>
      <p:sp>
        <p:nvSpPr>
          <p:cNvPr id="6" name="Rectangle 5"/>
          <p:cNvSpPr/>
          <p:nvPr/>
        </p:nvSpPr>
        <p:spPr>
          <a:xfrm>
            <a:off x="4295995" y="3486301"/>
            <a:ext cx="3765774" cy="461665"/>
          </a:xfrm>
          <a:prstGeom prst="rect">
            <a:avLst/>
          </a:prstGeom>
        </p:spPr>
        <p:txBody>
          <a:bodyPr wrap="none">
            <a:spAutoFit/>
          </a:bodyPr>
          <a:lstStyle/>
          <a:p>
            <a:pPr algn="r" rtl="1"/>
            <a:r>
              <a:rPr lang="fa-IR" sz="2400" b="1" dirty="0" smtClean="0">
                <a:cs typeface="B Nazanin" panose="00000400000000000000" pitchFamily="2" charset="-78"/>
              </a:rPr>
              <a:t>با رعایت ماهیت حقوقی دانشگاهها</a:t>
            </a:r>
            <a:endParaRPr lang="en-US" sz="2400" b="1" dirty="0">
              <a:cs typeface="B Nazanin" panose="00000400000000000000" pitchFamily="2" charset="-78"/>
            </a:endParaRPr>
          </a:p>
        </p:txBody>
      </p:sp>
      <p:sp>
        <p:nvSpPr>
          <p:cNvPr id="8" name="Rectangle 7"/>
          <p:cNvSpPr/>
          <p:nvPr/>
        </p:nvSpPr>
        <p:spPr>
          <a:xfrm>
            <a:off x="5729758" y="5008068"/>
            <a:ext cx="1770036" cy="461665"/>
          </a:xfrm>
          <a:prstGeom prst="rect">
            <a:avLst/>
          </a:prstGeom>
        </p:spPr>
        <p:txBody>
          <a:bodyPr wrap="none">
            <a:spAutoFit/>
          </a:bodyPr>
          <a:lstStyle/>
          <a:p>
            <a:pPr algn="r" rtl="1"/>
            <a:r>
              <a:rPr lang="fa-IR" sz="2400" b="1" dirty="0" smtClean="0">
                <a:cs typeface="B Nazanin" panose="00000400000000000000" pitchFamily="2" charset="-78"/>
              </a:rPr>
              <a:t>ارتقاء بهره وری</a:t>
            </a:r>
            <a:endParaRPr lang="en-US" sz="2400" b="1" dirty="0">
              <a:cs typeface="B Nazanin" panose="00000400000000000000" pitchFamily="2" charset="-78"/>
            </a:endParaRPr>
          </a:p>
        </p:txBody>
      </p:sp>
    </p:spTree>
    <p:extLst>
      <p:ext uri="{BB962C8B-B14F-4D97-AF65-F5344CB8AC3E}">
        <p14:creationId xmlns:p14="http://schemas.microsoft.com/office/powerpoint/2010/main" val="348461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5" grpId="0"/>
      <p:bldP spid="6"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4540250" y="228600"/>
            <a:ext cx="6889750" cy="800100"/>
          </a:xfrm>
          <a:prstGeom prst="rect">
            <a:avLst/>
          </a:prstGeom>
          <a:noFill/>
          <a:ln w="9525">
            <a:noFill/>
            <a:miter lim="800000"/>
            <a:headEnd/>
            <a:tailEnd/>
          </a:ln>
        </p:spPr>
        <p:txBody>
          <a:bodyPr lIns="91089" tIns="45692" rIns="91089" bIns="45692" anchor="ctr"/>
          <a:lstStyle/>
          <a:p>
            <a:pPr algn="ctr" rtl="1" eaLnBrk="1" hangingPunct="1">
              <a:lnSpc>
                <a:spcPct val="150000"/>
              </a:lnSpc>
              <a:defRPr/>
            </a:pPr>
            <a:r>
              <a:rPr lang="fa-IR" sz="3600" b="1" dirty="0">
                <a:solidFill>
                  <a:schemeClr val="accent1"/>
                </a:solidFill>
                <a:effectLst>
                  <a:outerShdw blurRad="38100" dist="38100" dir="2700000" algn="tl">
                    <a:srgbClr val="000000"/>
                  </a:outerShdw>
                </a:effectLst>
                <a:cs typeface="B Nazanin" pitchFamily="2" charset="-78"/>
              </a:rPr>
              <a:t>اهداف طراحی </a:t>
            </a:r>
            <a:r>
              <a:rPr lang="ar-SA" sz="3600" b="1" dirty="0">
                <a:solidFill>
                  <a:schemeClr val="accent1"/>
                </a:solidFill>
                <a:effectLst>
                  <a:outerShdw blurRad="38100" dist="38100" dir="2700000" algn="tl">
                    <a:srgbClr val="000000"/>
                  </a:outerShdw>
                </a:effectLst>
                <a:cs typeface="B Nazanin" pitchFamily="2" charset="-78"/>
              </a:rPr>
              <a:t>مدل تعیین و توزیع بودجه</a:t>
            </a:r>
            <a:endParaRPr lang="bg-BG" sz="3600" b="1" dirty="0">
              <a:solidFill>
                <a:schemeClr val="accent1"/>
              </a:solidFill>
              <a:effectLst>
                <a:outerShdw blurRad="38100" dist="38100" dir="2700000" algn="tl">
                  <a:srgbClr val="000000"/>
                </a:outerShdw>
              </a:effectLst>
              <a:cs typeface="B Nazanin" pitchFamily="2" charset="-78"/>
            </a:endParaRPr>
          </a:p>
        </p:txBody>
      </p:sp>
      <p:pic>
        <p:nvPicPr>
          <p:cNvPr id="5" name="Picture 2"/>
          <p:cNvPicPr>
            <a:picLocks noChangeArrowheads="1"/>
          </p:cNvPicPr>
          <p:nvPr/>
        </p:nvPicPr>
        <p:blipFill>
          <a:blip r:embed="rId2"/>
          <a:srcRect/>
          <a:stretch>
            <a:fillRect/>
          </a:stretch>
        </p:blipFill>
        <p:spPr bwMode="auto">
          <a:xfrm>
            <a:off x="9448800" y="1206500"/>
            <a:ext cx="2667000" cy="2743200"/>
          </a:xfrm>
          <a:prstGeom prst="rect">
            <a:avLst/>
          </a:prstGeom>
          <a:solidFill>
            <a:schemeClr val="bg1">
              <a:lumMod val="75000"/>
            </a:schemeClr>
          </a:solidFill>
          <a:ln>
            <a:noFill/>
          </a:ln>
        </p:spPr>
      </p:pic>
      <p:pic>
        <p:nvPicPr>
          <p:cNvPr id="9" name="Picture 2"/>
          <p:cNvPicPr>
            <a:picLocks noChangeArrowheads="1"/>
          </p:cNvPicPr>
          <p:nvPr/>
        </p:nvPicPr>
        <p:blipFill>
          <a:blip r:embed="rId2"/>
          <a:srcRect/>
          <a:stretch>
            <a:fillRect/>
          </a:stretch>
        </p:blipFill>
        <p:spPr bwMode="auto">
          <a:xfrm>
            <a:off x="6432550" y="1228725"/>
            <a:ext cx="2667000" cy="2743200"/>
          </a:xfrm>
          <a:prstGeom prst="rect">
            <a:avLst/>
          </a:prstGeom>
          <a:solidFill>
            <a:schemeClr val="bg1">
              <a:lumMod val="75000"/>
            </a:schemeClr>
          </a:solidFill>
          <a:ln>
            <a:noFill/>
          </a:ln>
        </p:spPr>
      </p:pic>
      <p:sp>
        <p:nvSpPr>
          <p:cNvPr id="10" name="Rectangle 9"/>
          <p:cNvSpPr/>
          <p:nvPr/>
        </p:nvSpPr>
        <p:spPr>
          <a:xfrm>
            <a:off x="6477000" y="1563688"/>
            <a:ext cx="2563813" cy="2030412"/>
          </a:xfrm>
          <a:prstGeom prst="rect">
            <a:avLst/>
          </a:prstGeom>
        </p:spPr>
        <p:txBody>
          <a:bodyPr>
            <a:spAutoFit/>
          </a:bodyPr>
          <a:lstStyle/>
          <a:p>
            <a:pPr algn="ctr" defTabSz="1212850" eaLnBrk="1" hangingPunct="1">
              <a:lnSpc>
                <a:spcPct val="150000"/>
              </a:lnSpc>
              <a:buFont typeface="Arial" pitchFamily="34" charset="0"/>
              <a:buNone/>
              <a:defRPr/>
            </a:pPr>
            <a:r>
              <a:rPr lang="ar-SA" sz="2800" b="1" dirty="0">
                <a:solidFill>
                  <a:schemeClr val="bg1"/>
                </a:solidFill>
                <a:effectLst>
                  <a:outerShdw blurRad="38100" dist="38100" dir="2700000" algn="tl">
                    <a:srgbClr val="000000"/>
                  </a:outerShdw>
                </a:effectLst>
                <a:latin typeface="Lato"/>
                <a:cs typeface="B Nazanin" pitchFamily="2" charset="-78"/>
              </a:rPr>
              <a:t>شفافیت</a:t>
            </a:r>
            <a:r>
              <a:rPr lang="bg-BG" sz="2800" b="1" dirty="0">
                <a:solidFill>
                  <a:schemeClr val="bg1"/>
                </a:solidFill>
                <a:effectLst>
                  <a:outerShdw blurRad="38100" dist="38100" dir="2700000" algn="tl">
                    <a:srgbClr val="000000"/>
                  </a:outerShdw>
                </a:effectLst>
                <a:latin typeface="Lato"/>
                <a:cs typeface="B Nazanin" pitchFamily="2" charset="-78"/>
              </a:rPr>
              <a:t> </a:t>
            </a:r>
          </a:p>
          <a:p>
            <a:pPr algn="ctr" defTabSz="1212850" eaLnBrk="1" hangingPunct="1">
              <a:lnSpc>
                <a:spcPct val="150000"/>
              </a:lnSpc>
              <a:buFont typeface="Arial" pitchFamily="34" charset="0"/>
              <a:buNone/>
              <a:defRPr/>
            </a:pPr>
            <a:r>
              <a:rPr lang="ar-SA" sz="2800" b="1" dirty="0">
                <a:solidFill>
                  <a:schemeClr val="bg1"/>
                </a:solidFill>
                <a:effectLst>
                  <a:outerShdw blurRad="38100" dist="38100" dir="2700000" algn="tl">
                    <a:srgbClr val="000000"/>
                  </a:outerShdw>
                </a:effectLst>
                <a:latin typeface="Lato"/>
                <a:cs typeface="B Nazanin" pitchFamily="2" charset="-78"/>
              </a:rPr>
              <a:t>در بودجه ریزی دانشگاه ها</a:t>
            </a:r>
            <a:r>
              <a:rPr lang="bg-BG" sz="2800" b="1" dirty="0">
                <a:solidFill>
                  <a:schemeClr val="bg1"/>
                </a:solidFill>
                <a:effectLst>
                  <a:outerShdw blurRad="38100" dist="38100" dir="2700000" algn="tl">
                    <a:srgbClr val="000000"/>
                  </a:outerShdw>
                </a:effectLst>
                <a:latin typeface="Lato"/>
                <a:cs typeface="B Nazanin" pitchFamily="2" charset="-78"/>
              </a:rPr>
              <a:t> </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nvGrpSpPr>
          <p:cNvPr id="21" name="Group 20"/>
          <p:cNvGrpSpPr>
            <a:grpSpLocks/>
          </p:cNvGrpSpPr>
          <p:nvPr/>
        </p:nvGrpSpPr>
        <p:grpSpPr bwMode="auto">
          <a:xfrm>
            <a:off x="3432175" y="1322388"/>
            <a:ext cx="2663825" cy="2743200"/>
            <a:chOff x="3419307" y="1321740"/>
            <a:chExt cx="2664183" cy="2743438"/>
          </a:xfrm>
        </p:grpSpPr>
        <p:pic>
          <p:nvPicPr>
            <p:cNvPr id="4119"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19307" y="1321740"/>
              <a:ext cx="2664183" cy="27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3492342" y="1624978"/>
              <a:ext cx="2565745" cy="1901990"/>
            </a:xfrm>
            <a:prstGeom prst="rect">
              <a:avLst/>
            </a:prstGeom>
          </p:spPr>
          <p:txBody>
            <a:bodyPr>
              <a:spAutoFit/>
            </a:bodyPr>
            <a:lstStyle/>
            <a:p>
              <a:pPr algn="ctr" defTabSz="1212850" eaLnBrk="1" hangingPunct="1">
                <a:spcBef>
                  <a:spcPct val="20000"/>
                </a:spcBef>
                <a:buFont typeface="Arial" pitchFamily="34" charset="0"/>
                <a:buNone/>
                <a:defRPr/>
              </a:pPr>
              <a:r>
                <a:rPr lang="ar-SA" sz="2800" b="1" dirty="0">
                  <a:solidFill>
                    <a:schemeClr val="bg1"/>
                  </a:solidFill>
                  <a:effectLst>
                    <a:outerShdw blurRad="38100" dist="38100" dir="2700000" algn="tl">
                      <a:srgbClr val="000000"/>
                    </a:outerShdw>
                  </a:effectLst>
                  <a:latin typeface="Lato"/>
                  <a:cs typeface="B Nazanin" pitchFamily="2" charset="-78"/>
                </a:rPr>
                <a:t>رفتارسازی</a:t>
              </a:r>
              <a:r>
                <a:rPr lang="bg-BG" sz="2800" b="1" dirty="0">
                  <a:solidFill>
                    <a:schemeClr val="bg1"/>
                  </a:solidFill>
                  <a:effectLst>
                    <a:outerShdw blurRad="38100" dist="38100" dir="2700000" algn="tl">
                      <a:srgbClr val="000000"/>
                    </a:outerShdw>
                  </a:effectLst>
                  <a:latin typeface="Lato"/>
                  <a:cs typeface="B Nazanin" pitchFamily="2" charset="-78"/>
                </a:rPr>
                <a:t> </a:t>
              </a:r>
            </a:p>
            <a:p>
              <a:pPr algn="ctr" defTabSz="1212850" eaLnBrk="1" hangingPunct="1">
                <a:spcBef>
                  <a:spcPct val="20000"/>
                </a:spcBef>
                <a:buFont typeface="Arial" pitchFamily="34" charset="0"/>
                <a:buNone/>
                <a:defRPr/>
              </a:pPr>
              <a:r>
                <a:rPr lang="ar-SA" sz="2800" b="1" dirty="0">
                  <a:solidFill>
                    <a:schemeClr val="bg1"/>
                  </a:solidFill>
                  <a:effectLst>
                    <a:outerShdw blurRad="38100" dist="38100" dir="2700000" algn="tl">
                      <a:srgbClr val="000000"/>
                    </a:outerShdw>
                  </a:effectLst>
                  <a:latin typeface="Lato"/>
                  <a:cs typeface="B Nazanin" pitchFamily="2" charset="-78"/>
                </a:rPr>
                <a:t>دانشگاه در جهت توجه به شاخص های عملکردی</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grpSp>
        <p:nvGrpSpPr>
          <p:cNvPr id="23" name="Group 22"/>
          <p:cNvGrpSpPr>
            <a:grpSpLocks/>
          </p:cNvGrpSpPr>
          <p:nvPr/>
        </p:nvGrpSpPr>
        <p:grpSpPr bwMode="auto">
          <a:xfrm>
            <a:off x="9525000" y="4125913"/>
            <a:ext cx="2667000" cy="2743200"/>
            <a:chOff x="8934832" y="4125791"/>
            <a:chExt cx="2666589" cy="2743438"/>
          </a:xfrm>
        </p:grpSpPr>
        <p:pic>
          <p:nvPicPr>
            <p:cNvPr id="411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34832" y="4125791"/>
              <a:ext cx="2664183" cy="27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974514" y="4562391"/>
              <a:ext cx="2626907" cy="1754340"/>
            </a:xfrm>
            <a:prstGeom prst="rect">
              <a:avLst/>
            </a:prstGeom>
          </p:spPr>
          <p:txBody>
            <a:bodyPr>
              <a:spAutoFit/>
            </a:bodyPr>
            <a:lstStyle/>
            <a:p>
              <a:pPr algn="ctr" defTabSz="1212850" eaLnBrk="1" hangingPunct="1">
                <a:lnSpc>
                  <a:spcPct val="150000"/>
                </a:lnSpc>
                <a:buFont typeface="Arial" pitchFamily="34" charset="0"/>
                <a:buNone/>
                <a:defRPr/>
              </a:pPr>
              <a:r>
                <a:rPr lang="ar-SA" sz="2400" b="1" dirty="0">
                  <a:solidFill>
                    <a:schemeClr val="bg1"/>
                  </a:solidFill>
                  <a:effectLst>
                    <a:outerShdw blurRad="38100" dist="38100" dir="2700000" algn="tl">
                      <a:srgbClr val="000000"/>
                    </a:outerShdw>
                  </a:effectLst>
                  <a:latin typeface="Lato"/>
                  <a:cs typeface="B Nazanin" pitchFamily="2" charset="-78"/>
                </a:rPr>
                <a:t>توجه به مدیریت</a:t>
              </a:r>
              <a:r>
                <a:rPr lang="bg-BG" sz="2400" b="1" dirty="0">
                  <a:solidFill>
                    <a:schemeClr val="bg1"/>
                  </a:solidFill>
                  <a:effectLst>
                    <a:outerShdw blurRad="38100" dist="38100" dir="2700000" algn="tl">
                      <a:srgbClr val="000000"/>
                    </a:outerShdw>
                  </a:effectLst>
                  <a:latin typeface="Lato"/>
                  <a:cs typeface="B Nazanin" pitchFamily="2" charset="-78"/>
                </a:rPr>
                <a:t> </a:t>
              </a:r>
            </a:p>
            <a:p>
              <a:pPr algn="ctr" defTabSz="1212850" eaLnBrk="1" hangingPunct="1">
                <a:lnSpc>
                  <a:spcPct val="150000"/>
                </a:lnSpc>
                <a:buFont typeface="Arial" pitchFamily="34" charset="0"/>
                <a:buNone/>
                <a:defRPr/>
              </a:pPr>
              <a:r>
                <a:rPr lang="ar-SA" sz="2400" b="1" dirty="0">
                  <a:solidFill>
                    <a:schemeClr val="bg1"/>
                  </a:solidFill>
                  <a:effectLst>
                    <a:outerShdw blurRad="38100" dist="38100" dir="2700000" algn="tl">
                      <a:srgbClr val="000000"/>
                    </a:outerShdw>
                  </a:effectLst>
                  <a:latin typeface="Lato"/>
                  <a:cs typeface="B Nazanin" pitchFamily="2" charset="-78"/>
                </a:rPr>
                <a:t>هزینه ها با شفاف شدن فرآیند تعیین بودجه</a:t>
              </a:r>
              <a:endParaRPr lang="bg-BG" sz="2400" b="1" dirty="0">
                <a:solidFill>
                  <a:schemeClr val="bg1"/>
                </a:solidFill>
                <a:effectLst>
                  <a:outerShdw blurRad="38100" dist="38100" dir="2700000" algn="tl">
                    <a:srgbClr val="000000"/>
                  </a:outerShdw>
                </a:effectLst>
                <a:latin typeface="Lato"/>
                <a:cs typeface="B Nazanin" pitchFamily="2" charset="-78"/>
              </a:endParaRPr>
            </a:p>
          </p:txBody>
        </p:sp>
      </p:grpSp>
      <p:grpSp>
        <p:nvGrpSpPr>
          <p:cNvPr id="24" name="Group 23"/>
          <p:cNvGrpSpPr>
            <a:grpSpLocks/>
          </p:cNvGrpSpPr>
          <p:nvPr/>
        </p:nvGrpSpPr>
        <p:grpSpPr bwMode="auto">
          <a:xfrm>
            <a:off x="6399213" y="4038600"/>
            <a:ext cx="2668587" cy="2743200"/>
            <a:chOff x="5625070" y="4261040"/>
            <a:chExt cx="2668203" cy="2743200"/>
          </a:xfrm>
        </p:grpSpPr>
        <p:pic>
          <p:nvPicPr>
            <p:cNvPr id="15" name="Picture 2"/>
            <p:cNvPicPr>
              <a:picLocks noChangeArrowheads="1"/>
            </p:cNvPicPr>
            <p:nvPr/>
          </p:nvPicPr>
          <p:blipFill>
            <a:blip r:embed="rId2"/>
            <a:srcRect/>
            <a:stretch>
              <a:fillRect/>
            </a:stretch>
          </p:blipFill>
          <p:spPr bwMode="auto">
            <a:xfrm>
              <a:off x="5625070" y="4261040"/>
              <a:ext cx="2666616" cy="2743200"/>
            </a:xfrm>
            <a:prstGeom prst="rect">
              <a:avLst/>
            </a:prstGeom>
            <a:solidFill>
              <a:schemeClr val="bg1">
                <a:lumMod val="75000"/>
              </a:schemeClr>
            </a:solidFill>
            <a:ln>
              <a:noFill/>
            </a:ln>
          </p:spPr>
        </p:pic>
        <p:sp>
          <p:nvSpPr>
            <p:cNvPr id="16" name="Rectangle 15"/>
            <p:cNvSpPr/>
            <p:nvPr/>
          </p:nvSpPr>
          <p:spPr>
            <a:xfrm>
              <a:off x="5728242" y="4724590"/>
              <a:ext cx="2565031" cy="1816100"/>
            </a:xfrm>
            <a:prstGeom prst="rect">
              <a:avLst/>
            </a:prstGeom>
          </p:spPr>
          <p:txBody>
            <a:bodyPr>
              <a:spAutoFit/>
            </a:bodyPr>
            <a:lstStyle/>
            <a:p>
              <a:pPr algn="ctr" defTabSz="1212850" eaLnBrk="1" hangingPunct="1">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تهیه بانک های اطلاعاتی لازم و اعتبار بخشی به مراکز تولید داده</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grpSp>
        <p:nvGrpSpPr>
          <p:cNvPr id="25" name="Group 24"/>
          <p:cNvGrpSpPr>
            <a:grpSpLocks/>
          </p:cNvGrpSpPr>
          <p:nvPr/>
        </p:nvGrpSpPr>
        <p:grpSpPr bwMode="auto">
          <a:xfrm>
            <a:off x="112713" y="4219575"/>
            <a:ext cx="2708275" cy="2743200"/>
            <a:chOff x="1905000" y="4067628"/>
            <a:chExt cx="2707702" cy="2743200"/>
          </a:xfrm>
        </p:grpSpPr>
        <p:pic>
          <p:nvPicPr>
            <p:cNvPr id="17" name="Picture 2"/>
            <p:cNvPicPr>
              <a:picLocks noChangeArrowheads="1"/>
            </p:cNvPicPr>
            <p:nvPr/>
          </p:nvPicPr>
          <p:blipFill>
            <a:blip r:embed="rId2"/>
            <a:srcRect/>
            <a:stretch>
              <a:fillRect/>
            </a:stretch>
          </p:blipFill>
          <p:spPr bwMode="auto">
            <a:xfrm>
              <a:off x="1905000" y="4067628"/>
              <a:ext cx="2666436" cy="2743200"/>
            </a:xfrm>
            <a:prstGeom prst="rect">
              <a:avLst/>
            </a:prstGeom>
            <a:solidFill>
              <a:schemeClr val="bg1">
                <a:lumMod val="75000"/>
              </a:schemeClr>
            </a:solidFill>
            <a:ln>
              <a:noFill/>
            </a:ln>
          </p:spPr>
        </p:pic>
        <p:sp>
          <p:nvSpPr>
            <p:cNvPr id="18" name="Rectangle 17"/>
            <p:cNvSpPr/>
            <p:nvPr/>
          </p:nvSpPr>
          <p:spPr>
            <a:xfrm>
              <a:off x="2047845" y="4589916"/>
              <a:ext cx="2564857" cy="1384300"/>
            </a:xfrm>
            <a:prstGeom prst="rect">
              <a:avLst/>
            </a:prstGeom>
          </p:spPr>
          <p:txBody>
            <a:bodyPr>
              <a:spAutoFit/>
            </a:bodyPr>
            <a:lstStyle/>
            <a:p>
              <a:pPr algn="ctr" defTabSz="1212850" eaLnBrk="1" hangingPunct="1">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ایجاد زمینه بهره برداری از خرد جمعی</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grpSp>
        <p:nvGrpSpPr>
          <p:cNvPr id="22" name="Group 21"/>
          <p:cNvGrpSpPr>
            <a:grpSpLocks/>
          </p:cNvGrpSpPr>
          <p:nvPr/>
        </p:nvGrpSpPr>
        <p:grpSpPr bwMode="auto">
          <a:xfrm>
            <a:off x="285750" y="1382713"/>
            <a:ext cx="2665413" cy="2743200"/>
            <a:chOff x="285513" y="1382353"/>
            <a:chExt cx="2666182" cy="2743438"/>
          </a:xfrm>
        </p:grpSpPr>
        <p:pic>
          <p:nvPicPr>
            <p:cNvPr id="4111"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7512" y="1382353"/>
              <a:ext cx="2664183" cy="27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p:nvPr/>
          </p:nvSpPr>
          <p:spPr>
            <a:xfrm>
              <a:off x="285513" y="1988831"/>
              <a:ext cx="2564553" cy="1384420"/>
            </a:xfrm>
            <a:prstGeom prst="rect">
              <a:avLst/>
            </a:prstGeom>
          </p:spPr>
          <p:txBody>
            <a:bodyPr>
              <a:spAutoFit/>
            </a:bodyPr>
            <a:lstStyle/>
            <a:p>
              <a:pPr algn="ctr" defTabSz="1212850" eaLnBrk="1" hangingPunct="1">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ایجاد فضای مشارکت در تعیین بودجه</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grpSp>
        <p:nvGrpSpPr>
          <p:cNvPr id="26" name="Group 25"/>
          <p:cNvGrpSpPr>
            <a:grpSpLocks/>
          </p:cNvGrpSpPr>
          <p:nvPr/>
        </p:nvGrpSpPr>
        <p:grpSpPr bwMode="auto">
          <a:xfrm>
            <a:off x="3540125" y="4219575"/>
            <a:ext cx="2708275" cy="2743200"/>
            <a:chOff x="1905000" y="4067628"/>
            <a:chExt cx="2707702" cy="2743200"/>
          </a:xfrm>
        </p:grpSpPr>
        <p:pic>
          <p:nvPicPr>
            <p:cNvPr id="27" name="Picture 2"/>
            <p:cNvPicPr>
              <a:picLocks noChangeArrowheads="1"/>
            </p:cNvPicPr>
            <p:nvPr/>
          </p:nvPicPr>
          <p:blipFill>
            <a:blip r:embed="rId2"/>
            <a:srcRect/>
            <a:stretch>
              <a:fillRect/>
            </a:stretch>
          </p:blipFill>
          <p:spPr bwMode="auto">
            <a:xfrm>
              <a:off x="1905000" y="4067628"/>
              <a:ext cx="2666436" cy="2743200"/>
            </a:xfrm>
            <a:prstGeom prst="rect">
              <a:avLst/>
            </a:prstGeom>
            <a:solidFill>
              <a:schemeClr val="bg1">
                <a:lumMod val="75000"/>
              </a:schemeClr>
            </a:solidFill>
            <a:ln>
              <a:noFill/>
            </a:ln>
          </p:spPr>
        </p:pic>
        <p:sp>
          <p:nvSpPr>
            <p:cNvPr id="28" name="Rectangle 27"/>
            <p:cNvSpPr/>
            <p:nvPr/>
          </p:nvSpPr>
          <p:spPr>
            <a:xfrm>
              <a:off x="2047845" y="4589916"/>
              <a:ext cx="2564857" cy="1816100"/>
            </a:xfrm>
            <a:prstGeom prst="rect">
              <a:avLst/>
            </a:prstGeom>
          </p:spPr>
          <p:txBody>
            <a:bodyPr>
              <a:spAutoFit/>
            </a:bodyPr>
            <a:lstStyle/>
            <a:p>
              <a:pPr algn="ctr" defTabSz="1212850" eaLnBrk="1" hangingPunct="1">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استفاده از ابزار بودجه در جهت استقرار شاخص های کلان</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grpSp>
      <p:sp>
        <p:nvSpPr>
          <p:cNvPr id="29" name="Rectangle 28"/>
          <p:cNvSpPr/>
          <p:nvPr/>
        </p:nvSpPr>
        <p:spPr>
          <a:xfrm>
            <a:off x="9845675" y="1676400"/>
            <a:ext cx="1927225" cy="1417638"/>
          </a:xfrm>
          <a:prstGeom prst="rect">
            <a:avLst/>
          </a:prstGeom>
        </p:spPr>
        <p:txBody>
          <a:bodyPr wrap="none">
            <a:spAutoFit/>
          </a:bodyPr>
          <a:lstStyle/>
          <a:p>
            <a:pPr algn="ctr" defTabSz="1212850" eaLnBrk="1" hangingPunct="1">
              <a:lnSpc>
                <a:spcPct val="150000"/>
              </a:lnSpc>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افزایش کارایی</a:t>
            </a:r>
          </a:p>
          <a:p>
            <a:pPr algn="ctr" defTabSz="1212850" eaLnBrk="1" hangingPunct="1">
              <a:lnSpc>
                <a:spcPct val="150000"/>
              </a:lnSpc>
              <a:spcBef>
                <a:spcPct val="20000"/>
              </a:spcBef>
              <a:buFont typeface="Arial" pitchFamily="34" charset="0"/>
              <a:buNone/>
              <a:defRPr/>
            </a:pPr>
            <a:r>
              <a:rPr lang="fa-IR" sz="2800" b="1" dirty="0">
                <a:solidFill>
                  <a:schemeClr val="bg1"/>
                </a:solidFill>
                <a:effectLst>
                  <a:outerShdw blurRad="38100" dist="38100" dir="2700000" algn="tl">
                    <a:srgbClr val="000000"/>
                  </a:outerShdw>
                </a:effectLst>
                <a:latin typeface="Lato"/>
                <a:cs typeface="B Nazanin" pitchFamily="2" charset="-78"/>
              </a:rPr>
              <a:t> و بهره وری</a:t>
            </a:r>
            <a:endParaRPr lang="bg-BG" sz="2800" b="1" dirty="0">
              <a:solidFill>
                <a:schemeClr val="accent1"/>
              </a:solidFill>
              <a:effectLst>
                <a:outerShdw blurRad="38100" dist="38100" dir="2700000" algn="tl">
                  <a:srgbClr val="000000"/>
                </a:outerShdw>
              </a:effectLst>
              <a:latin typeface="Lato"/>
              <a:cs typeface="B Nazanin" pitchFamily="2" charset="-78"/>
            </a:endParaRPr>
          </a:p>
        </p:txBody>
      </p:sp>
    </p:spTree>
    <p:extLst>
      <p:ext uri="{BB962C8B-B14F-4D97-AF65-F5344CB8AC3E}">
        <p14:creationId xmlns:p14="http://schemas.microsoft.com/office/powerpoint/2010/main" val="2923400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7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strVal val="#ppt_w*0.70"/>
                                          </p:val>
                                        </p:tav>
                                        <p:tav tm="100000">
                                          <p:val>
                                            <p:strVal val="#ppt_w"/>
                                          </p:val>
                                        </p:tav>
                                      </p:tavLst>
                                    </p:anim>
                                    <p:anim calcmode="lin" valueType="num">
                                      <p:cBhvr>
                                        <p:cTn id="19" dur="500" fill="hold"/>
                                        <p:tgtEl>
                                          <p:spTgt spid="9"/>
                                        </p:tgtEl>
                                        <p:attrNameLst>
                                          <p:attrName>ppt_h</p:attrName>
                                        </p:attrNameLst>
                                      </p:cBhvr>
                                      <p:tavLst>
                                        <p:tav tm="0">
                                          <p:val>
                                            <p:strVal val="#ppt_h"/>
                                          </p:val>
                                        </p:tav>
                                        <p:tav tm="100000">
                                          <p:val>
                                            <p:strVal val="#ppt_h"/>
                                          </p:val>
                                        </p:tav>
                                      </p:tavLst>
                                    </p:anim>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5"/>
          <p:cNvSpPr txBox="1">
            <a:spLocks noChangeArrowheads="1"/>
          </p:cNvSpPr>
          <p:nvPr/>
        </p:nvSpPr>
        <p:spPr bwMode="auto">
          <a:xfrm>
            <a:off x="4038600" y="609600"/>
            <a:ext cx="7423150" cy="871538"/>
          </a:xfrm>
          <a:prstGeom prst="rect">
            <a:avLst/>
          </a:prstGeom>
          <a:noFill/>
          <a:ln w="9525">
            <a:noFill/>
            <a:miter lim="800000"/>
            <a:headEnd/>
            <a:tailEnd/>
          </a:ln>
        </p:spPr>
        <p:txBody>
          <a:bodyPr lIns="91089" tIns="45692" rIns="91089" bIns="45692" anchor="ctr"/>
          <a:lstStyle/>
          <a:p>
            <a:pPr algn="ctr" rtl="1" eaLnBrk="1" hangingPunct="1">
              <a:lnSpc>
                <a:spcPct val="150000"/>
              </a:lnSpc>
              <a:defRPr/>
            </a:pPr>
            <a:r>
              <a:rPr lang="fa-IR" sz="3200" b="1" i="1" dirty="0">
                <a:solidFill>
                  <a:schemeClr val="accent1"/>
                </a:solidFill>
                <a:effectLst>
                  <a:outerShdw blurRad="38100" dist="38100" dir="2700000" algn="tl">
                    <a:srgbClr val="000000"/>
                  </a:outerShdw>
                </a:effectLst>
                <a:cs typeface="B Nazanin" pitchFamily="2" charset="-78"/>
              </a:rPr>
              <a:t>مراحل کلی فرآیند تعیین و توزیع اعتبار دانشگاه ها</a:t>
            </a:r>
            <a:endParaRPr lang="bg-BG" sz="3200" b="1" i="1" dirty="0">
              <a:solidFill>
                <a:schemeClr val="accent1"/>
              </a:solidFill>
              <a:effectLst>
                <a:outerShdw blurRad="38100" dist="38100" dir="2700000" algn="tl">
                  <a:srgbClr val="000000"/>
                </a:outerShdw>
              </a:effectLst>
              <a:cs typeface="B Nazanin" pitchFamily="2" charset="-78"/>
            </a:endParaRPr>
          </a:p>
        </p:txBody>
      </p:sp>
      <p:sp>
        <p:nvSpPr>
          <p:cNvPr id="20" name="Text Box 4"/>
          <p:cNvSpPr txBox="1">
            <a:spLocks noChangeArrowheads="1"/>
          </p:cNvSpPr>
          <p:nvPr/>
        </p:nvSpPr>
        <p:spPr bwMode="auto">
          <a:xfrm>
            <a:off x="914400" y="1600200"/>
            <a:ext cx="104203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2800" dirty="0" smtClean="0">
                <a:solidFill>
                  <a:schemeClr val="tx1">
                    <a:lumMod val="95000"/>
                    <a:lumOff val="5000"/>
                  </a:schemeClr>
                </a:solidFill>
                <a:cs typeface="B Nazanin" panose="00000400000000000000" pitchFamily="2" charset="-78"/>
              </a:rPr>
              <a:t>تعریف گروه های عمده آموزشی</a:t>
            </a:r>
          </a:p>
          <a:p>
            <a:pPr marL="514350" indent="-514350" algn="r" rtl="1" eaLnBrk="1" hangingPunct="1">
              <a:lnSpc>
                <a:spcPct val="150000"/>
              </a:lnSpc>
              <a:buFont typeface="Wingdings" panose="05000000000000000000" pitchFamily="2" charset="2"/>
              <a:buChar char="v"/>
              <a:defRPr/>
            </a:pPr>
            <a:r>
              <a:rPr lang="fa-IR" sz="2800" dirty="0">
                <a:cs typeface="B Nazanin" panose="00000400000000000000" pitchFamily="2" charset="-78"/>
              </a:rPr>
              <a:t>طراحی مدل محاسبه قیمت </a:t>
            </a:r>
            <a:r>
              <a:rPr lang="fa-IR" sz="2800" dirty="0" smtClean="0">
                <a:cs typeface="B Nazanin" panose="00000400000000000000" pitchFamily="2" charset="-78"/>
              </a:rPr>
              <a:t>تربیت </a:t>
            </a:r>
            <a:r>
              <a:rPr lang="ar-SA" sz="2800" dirty="0" smtClean="0">
                <a:cs typeface="B Nazanin" panose="00000400000000000000" pitchFamily="2" charset="-78"/>
              </a:rPr>
              <a:t>دانشجو برای مقطع – گروه آموزشی</a:t>
            </a:r>
            <a:r>
              <a:rPr lang="fa-IR" sz="2800" dirty="0" smtClean="0">
                <a:cs typeface="B Nazanin" panose="00000400000000000000" pitchFamily="2" charset="-78"/>
              </a:rPr>
              <a:t> </a:t>
            </a:r>
            <a:r>
              <a:rPr lang="fa-IR" sz="2400" u="sng" dirty="0" smtClean="0">
                <a:cs typeface="B Nazanin" panose="00000400000000000000" pitchFamily="2" charset="-78"/>
              </a:rPr>
              <a:t>(برمبنای دانشگاه استاندارد)</a:t>
            </a:r>
          </a:p>
          <a:p>
            <a:pPr marL="514350" indent="-514350" algn="r" rtl="1" eaLnBrk="1" hangingPunct="1">
              <a:lnSpc>
                <a:spcPct val="150000"/>
              </a:lnSpc>
              <a:buFont typeface="Wingdings" panose="05000000000000000000" pitchFamily="2" charset="2"/>
              <a:buChar char="v"/>
              <a:defRPr/>
            </a:pPr>
            <a:r>
              <a:rPr lang="fa-IR" sz="2800" dirty="0" smtClean="0">
                <a:solidFill>
                  <a:schemeClr val="tx1">
                    <a:lumMod val="95000"/>
                    <a:lumOff val="5000"/>
                  </a:schemeClr>
                </a:solidFill>
                <a:cs typeface="B Nazanin" panose="00000400000000000000" pitchFamily="2" charset="-78"/>
              </a:rPr>
              <a:t> طراحی مدل توزیع اعتبار دانشگاه ها با توجه به ترکیب دانشجو و هیات علمی</a:t>
            </a:r>
          </a:p>
          <a:p>
            <a:pPr marL="514350" indent="-514350" algn="r" rtl="1" eaLnBrk="1" hangingPunct="1">
              <a:lnSpc>
                <a:spcPct val="150000"/>
              </a:lnSpc>
              <a:buFont typeface="Wingdings" panose="05000000000000000000" pitchFamily="2" charset="2"/>
              <a:buChar char="v"/>
              <a:defRPr/>
            </a:pPr>
            <a:r>
              <a:rPr lang="fa-IR" sz="2800" dirty="0" smtClean="0">
                <a:solidFill>
                  <a:schemeClr val="tx1">
                    <a:lumMod val="95000"/>
                    <a:lumOff val="5000"/>
                  </a:schemeClr>
                </a:solidFill>
                <a:cs typeface="B Nazanin" panose="00000400000000000000" pitchFamily="2" charset="-78"/>
              </a:rPr>
              <a:t>  تعریف مدل</a:t>
            </a:r>
            <a:r>
              <a:rPr lang="bg-BG" sz="2800" dirty="0" smtClean="0">
                <a:solidFill>
                  <a:schemeClr val="tx1">
                    <a:lumMod val="95000"/>
                    <a:lumOff val="5000"/>
                  </a:schemeClr>
                </a:solidFill>
                <a:cs typeface="B Nazanin" panose="00000400000000000000" pitchFamily="2" charset="-78"/>
              </a:rPr>
              <a:t> </a:t>
            </a:r>
            <a:r>
              <a:rPr lang="ar-SA" sz="2800" dirty="0" smtClean="0">
                <a:solidFill>
                  <a:schemeClr val="tx1">
                    <a:lumMod val="95000"/>
                    <a:lumOff val="5000"/>
                  </a:schemeClr>
                </a:solidFill>
                <a:cs typeface="B Nazanin" panose="00000400000000000000" pitchFamily="2" charset="-78"/>
              </a:rPr>
              <a:t>باز توزیع اعتبار </a:t>
            </a:r>
            <a:r>
              <a:rPr lang="fa-IR" sz="2800" dirty="0" smtClean="0">
                <a:solidFill>
                  <a:schemeClr val="tx1">
                    <a:lumMod val="95000"/>
                    <a:lumOff val="5000"/>
                  </a:schemeClr>
                </a:solidFill>
                <a:cs typeface="B Nazanin" panose="00000400000000000000" pitchFamily="2" charset="-78"/>
              </a:rPr>
              <a:t>دانشگاه </a:t>
            </a:r>
            <a:r>
              <a:rPr lang="ar-SA" sz="2800" dirty="0" smtClean="0">
                <a:solidFill>
                  <a:schemeClr val="tx1">
                    <a:lumMod val="95000"/>
                    <a:lumOff val="5000"/>
                  </a:schemeClr>
                </a:solidFill>
                <a:cs typeface="B Nazanin" panose="00000400000000000000" pitchFamily="2" charset="-78"/>
              </a:rPr>
              <a:t>در سقف</a:t>
            </a:r>
            <a:r>
              <a:rPr lang="fa-IR" sz="2800" dirty="0" smtClean="0">
                <a:solidFill>
                  <a:schemeClr val="tx1">
                    <a:lumMod val="95000"/>
                    <a:lumOff val="5000"/>
                  </a:schemeClr>
                </a:solidFill>
                <a:cs typeface="B Nazanin" panose="00000400000000000000" pitchFamily="2" charset="-78"/>
              </a:rPr>
              <a:t> اعتبار دانشگاه ها در لایحه</a:t>
            </a:r>
          </a:p>
        </p:txBody>
      </p:sp>
    </p:spTree>
    <p:extLst>
      <p:ext uri="{BB962C8B-B14F-4D97-AF65-F5344CB8AC3E}">
        <p14:creationId xmlns:p14="http://schemas.microsoft.com/office/powerpoint/2010/main" val="948914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تعریف گروه های عمده آموزشی</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2" name="Rectangle 1"/>
          <p:cNvSpPr>
            <a:spLocks noChangeArrowheads="1"/>
          </p:cNvSpPr>
          <p:nvPr/>
        </p:nvSpPr>
        <p:spPr bwMode="auto">
          <a:xfrm>
            <a:off x="990600" y="4267200"/>
            <a:ext cx="9829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eaLnBrk="1" hangingPunct="1">
              <a:lnSpc>
                <a:spcPct val="115000"/>
              </a:lnSpc>
              <a:spcAft>
                <a:spcPts val="1000"/>
              </a:spcAft>
            </a:pPr>
            <a:r>
              <a:rPr lang="fa-IR" altLang="en-US" sz="2400" b="1" u="sng">
                <a:ea typeface="Calibri" panose="020F0502020204030204" pitchFamily="34" charset="0"/>
                <a:cs typeface="B Nazanin" panose="00000400000000000000" pitchFamily="2" charset="-78"/>
              </a:rPr>
              <a:t>رسته شغلی</a:t>
            </a:r>
            <a:endParaRPr lang="en-US" altLang="en-US" sz="2400">
              <a:ea typeface="Calibri" panose="020F0502020204030204" pitchFamily="34" charset="0"/>
              <a:cs typeface="B Nazanin" panose="00000400000000000000" pitchFamily="2" charset="-78"/>
            </a:endParaRPr>
          </a:p>
          <a:p>
            <a:pPr algn="ctr" eaLnBrk="1" hangingPunct="1"/>
            <a:r>
              <a:rPr lang="fa-IR" altLang="en-US" sz="2400">
                <a:ea typeface="Calibri" panose="020F0502020204030204" pitchFamily="34" charset="0"/>
                <a:cs typeface="B Nazanin" panose="00000400000000000000" pitchFamily="2" charset="-78"/>
              </a:rPr>
              <a:t> عبارت است از مجموعه ای از رشته های شغلی که از لحاظ نوع کار و مدرک تحصیلی و تجربی، شباهت های کلی و عمومی داشته باشند.</a:t>
            </a:r>
            <a:endParaRPr lang="en-US" altLang="en-US" sz="2400"/>
          </a:p>
        </p:txBody>
      </p:sp>
      <p:sp>
        <p:nvSpPr>
          <p:cNvPr id="3" name="Can 2"/>
          <p:cNvSpPr>
            <a:spLocks noChangeArrowheads="1"/>
          </p:cNvSpPr>
          <p:nvPr/>
        </p:nvSpPr>
        <p:spPr bwMode="auto">
          <a:xfrm>
            <a:off x="7086600" y="1676400"/>
            <a:ext cx="1981200" cy="1905000"/>
          </a:xfrm>
          <a:prstGeom prst="can">
            <a:avLst>
              <a:gd name="adj" fmla="val 25000"/>
            </a:avLst>
          </a:prstGeom>
          <a:solidFill>
            <a:schemeClr val="accent1"/>
          </a:solidFill>
          <a:ln w="9525" algn="ctr">
            <a:solidFill>
              <a:schemeClr val="tx1"/>
            </a:solidFill>
            <a:round/>
            <a:headEnd/>
            <a:tailEnd/>
          </a:ln>
        </p:spPr>
        <p:txBody>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6" name="Can 5"/>
          <p:cNvSpPr>
            <a:spLocks noChangeArrowheads="1"/>
          </p:cNvSpPr>
          <p:nvPr/>
        </p:nvSpPr>
        <p:spPr bwMode="auto">
          <a:xfrm>
            <a:off x="2971800" y="1676400"/>
            <a:ext cx="1981200" cy="1905000"/>
          </a:xfrm>
          <a:prstGeom prst="can">
            <a:avLst>
              <a:gd name="adj" fmla="val 25000"/>
            </a:avLst>
          </a:prstGeom>
          <a:solidFill>
            <a:schemeClr val="accent1"/>
          </a:solidFill>
          <a:ln w="9525" algn="ctr">
            <a:solidFill>
              <a:schemeClr val="tx1"/>
            </a:solidFill>
            <a:round/>
            <a:headEnd/>
            <a:tailEnd/>
          </a:ln>
        </p:spPr>
        <p:txBody>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4" name="TextBox 3"/>
          <p:cNvSpPr txBox="1">
            <a:spLocks noChangeArrowheads="1"/>
          </p:cNvSpPr>
          <p:nvPr/>
        </p:nvSpPr>
        <p:spPr bwMode="auto">
          <a:xfrm>
            <a:off x="7277100" y="257175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eaLnBrk="1" hangingPunct="1"/>
            <a:r>
              <a:rPr lang="fa-IR" altLang="en-US" sz="2000">
                <a:latin typeface="2  Titr" pitchFamily="2" charset="-78"/>
                <a:cs typeface="B Homa" panose="00000400000000000000" pitchFamily="2" charset="-78"/>
              </a:rPr>
              <a:t>حداکثر شباهت</a:t>
            </a:r>
            <a:endParaRPr lang="en-US" altLang="en-US" sz="2000">
              <a:latin typeface="2  Titr" pitchFamily="2" charset="-78"/>
              <a:cs typeface="B Homa" panose="00000400000000000000" pitchFamily="2" charset="-78"/>
            </a:endParaRPr>
          </a:p>
        </p:txBody>
      </p:sp>
      <p:sp>
        <p:nvSpPr>
          <p:cNvPr id="8" name="TextBox 7"/>
          <p:cNvSpPr txBox="1">
            <a:spLocks noChangeArrowheads="1"/>
          </p:cNvSpPr>
          <p:nvPr/>
        </p:nvSpPr>
        <p:spPr bwMode="auto">
          <a:xfrm>
            <a:off x="3276600" y="257175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eaLnBrk="1" hangingPunct="1"/>
            <a:r>
              <a:rPr lang="fa-IR" altLang="en-US" sz="2000">
                <a:latin typeface="2  Titr" pitchFamily="2" charset="-78"/>
                <a:cs typeface="B Homa" panose="00000400000000000000" pitchFamily="2" charset="-78"/>
              </a:rPr>
              <a:t>حداکثر شباهت</a:t>
            </a:r>
            <a:endParaRPr lang="en-US" altLang="en-US" sz="2000">
              <a:latin typeface="2  Titr" pitchFamily="2" charset="-78"/>
              <a:cs typeface="B Homa" panose="00000400000000000000" pitchFamily="2" charset="-78"/>
            </a:endParaRPr>
          </a:p>
        </p:txBody>
      </p:sp>
      <p:sp>
        <p:nvSpPr>
          <p:cNvPr id="9" name="TextBox 8"/>
          <p:cNvSpPr txBox="1">
            <a:spLocks noChangeArrowheads="1"/>
          </p:cNvSpPr>
          <p:nvPr/>
        </p:nvSpPr>
        <p:spPr bwMode="auto">
          <a:xfrm>
            <a:off x="5219700" y="2676525"/>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eaLnBrk="1" hangingPunct="1"/>
            <a:r>
              <a:rPr lang="fa-IR" altLang="en-US" sz="2000">
                <a:latin typeface="2  Titr" pitchFamily="2" charset="-78"/>
                <a:cs typeface="B Homa" panose="00000400000000000000" pitchFamily="2" charset="-78"/>
              </a:rPr>
              <a:t>حداکثر تفاوت</a:t>
            </a:r>
            <a:endParaRPr lang="en-US" altLang="en-US" sz="2000">
              <a:latin typeface="2  Titr" pitchFamily="2" charset="-78"/>
              <a:cs typeface="B Homa" panose="00000400000000000000" pitchFamily="2" charset="-78"/>
            </a:endParaRPr>
          </a:p>
        </p:txBody>
      </p:sp>
    </p:spTree>
    <p:extLst>
      <p:ext uri="{BB962C8B-B14F-4D97-AF65-F5344CB8AC3E}">
        <p14:creationId xmlns:p14="http://schemas.microsoft.com/office/powerpoint/2010/main" val="2803993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P spid="4" grpId="0"/>
      <p:bldP spid="8" grpId="0"/>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تعریف گروه های عمده آموزشی</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5" name="Rectangle 4"/>
          <p:cNvSpPr>
            <a:spLocks noChangeArrowheads="1"/>
          </p:cNvSpPr>
          <p:nvPr/>
        </p:nvSpPr>
        <p:spPr bwMode="auto">
          <a:xfrm>
            <a:off x="7162800" y="1679575"/>
            <a:ext cx="42672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آموزشی-پژوهشی</a:t>
            </a:r>
          </a:p>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 اداری </a:t>
            </a:r>
          </a:p>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امور اجتماعی </a:t>
            </a:r>
          </a:p>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خدمات توانبخشی، بازتوانی و بهداشتی</a:t>
            </a:r>
          </a:p>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فناوری اطلاعات </a:t>
            </a:r>
            <a:endParaRPr lang="en-US" altLang="en-US" sz="2000">
              <a:ea typeface="Calibri" panose="020F0502020204030204" pitchFamily="34" charset="0"/>
              <a:cs typeface="B Nazanin" panose="00000400000000000000" pitchFamily="2" charset="-78"/>
            </a:endParaRPr>
          </a:p>
          <a:p>
            <a:pPr algn="just" rtl="1" eaLnBrk="1" hangingPunct="1">
              <a:lnSpc>
                <a:spcPct val="115000"/>
              </a:lnSpc>
              <a:spcAft>
                <a:spcPts val="1000"/>
              </a:spcAft>
              <a:buFont typeface="Lato Light"/>
              <a:buAutoNum type="arabicPeriod"/>
            </a:pPr>
            <a:r>
              <a:rPr lang="fa-IR" altLang="en-US" sz="2400">
                <a:ea typeface="Calibri" panose="020F0502020204030204" pitchFamily="34" charset="0"/>
                <a:cs typeface="B Nazanin" panose="00000400000000000000" pitchFamily="2" charset="-78"/>
              </a:rPr>
              <a:t>درمانی </a:t>
            </a:r>
            <a:endParaRPr lang="en-US" altLang="en-US" sz="2000"/>
          </a:p>
          <a:p>
            <a:pPr algn="just" rtl="1" eaLnBrk="1" hangingPunct="1">
              <a:lnSpc>
                <a:spcPct val="115000"/>
              </a:lnSpc>
              <a:spcAft>
                <a:spcPts val="1000"/>
              </a:spcAft>
              <a:buFont typeface="Lato Light"/>
              <a:buAutoNum type="arabicPeriod"/>
            </a:pPr>
            <a:r>
              <a:rPr lang="fa-IR" altLang="en-US" sz="2400">
                <a:cs typeface="B Nazanin" panose="00000400000000000000" pitchFamily="2" charset="-78"/>
              </a:rPr>
              <a:t>مدیریتی </a:t>
            </a:r>
            <a:endParaRPr lang="en-US" altLang="en-US" sz="2000"/>
          </a:p>
          <a:p>
            <a:pPr algn="just" rtl="1" eaLnBrk="1" hangingPunct="1">
              <a:lnSpc>
                <a:spcPct val="115000"/>
              </a:lnSpc>
              <a:spcAft>
                <a:spcPts val="1000"/>
              </a:spcAft>
              <a:buFont typeface="Lato Light"/>
              <a:buAutoNum type="arabicPeriod"/>
            </a:pPr>
            <a:r>
              <a:rPr lang="fa-IR" altLang="en-US" sz="2400">
                <a:cs typeface="B Nazanin" panose="00000400000000000000" pitchFamily="2" charset="-78"/>
              </a:rPr>
              <a:t>آزمایشگاهی </a:t>
            </a:r>
            <a:endParaRPr lang="en-US" altLang="en-US" sz="2000"/>
          </a:p>
        </p:txBody>
      </p:sp>
      <p:sp>
        <p:nvSpPr>
          <p:cNvPr id="7" name="Striped Right Arrow 6"/>
          <p:cNvSpPr/>
          <p:nvPr/>
        </p:nvSpPr>
        <p:spPr bwMode="auto">
          <a:xfrm rot="10800000">
            <a:off x="4876800" y="3048000"/>
            <a:ext cx="1905000" cy="1371600"/>
          </a:xfrm>
          <a:prstGeom prst="stripedRightArrow">
            <a:avLst/>
          </a:prstGeom>
          <a:solidFill>
            <a:srgbClr val="92D050"/>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p>
        </p:txBody>
      </p:sp>
      <p:sp>
        <p:nvSpPr>
          <p:cNvPr id="6" name="Rectangle 5"/>
          <p:cNvSpPr>
            <a:spLocks noChangeArrowheads="1"/>
          </p:cNvSpPr>
          <p:nvPr/>
        </p:nvSpPr>
        <p:spPr bwMode="auto">
          <a:xfrm>
            <a:off x="152400" y="3325813"/>
            <a:ext cx="42672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rtl="1" eaLnBrk="1" hangingPunct="1">
              <a:lnSpc>
                <a:spcPct val="115000"/>
              </a:lnSpc>
              <a:spcAft>
                <a:spcPts val="1000"/>
              </a:spcAft>
            </a:pPr>
            <a:r>
              <a:rPr lang="fa-IR" altLang="en-US" sz="2400">
                <a:ea typeface="Calibri" panose="020F0502020204030204" pitchFamily="34" charset="0"/>
                <a:cs typeface="B Nazanin" panose="00000400000000000000" pitchFamily="2" charset="-78"/>
              </a:rPr>
              <a:t>ترکیب گروه ها برای تشکیل حداقل تعداد گروه</a:t>
            </a:r>
            <a:endParaRPr lang="en-US" altLang="en-US" sz="200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26679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تعریف گروه های عمده آموزشی</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858000" y="1752600"/>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گروه اول</a:t>
            </a:r>
          </a:p>
        </p:txBody>
      </p:sp>
      <p:graphicFrame>
        <p:nvGraphicFramePr>
          <p:cNvPr id="5" name="Table 4"/>
          <p:cNvGraphicFramePr>
            <a:graphicFrameLocks noGrp="1"/>
          </p:cNvGraphicFramePr>
          <p:nvPr/>
        </p:nvGraphicFramePr>
        <p:xfrm>
          <a:off x="1676400" y="1709738"/>
          <a:ext cx="6248400" cy="4835526"/>
        </p:xfrm>
        <a:graphic>
          <a:graphicData uri="http://schemas.openxmlformats.org/drawingml/2006/table">
            <a:tbl>
              <a:tblPr rtl="1"/>
              <a:tblGrid>
                <a:gridCol w="3124200"/>
                <a:gridCol w="3124200"/>
              </a:tblGrid>
              <a:tr h="301642">
                <a:tc>
                  <a:txBody>
                    <a:bodyPr/>
                    <a:lstStyle/>
                    <a:p>
                      <a:pPr algn="ctr" rtl="1" fontAlgn="ctr"/>
                      <a:r>
                        <a:rPr lang="fa-IR" sz="1600" b="1" i="0" u="none" strike="noStrike" dirty="0">
                          <a:solidFill>
                            <a:srgbClr val="0D0D0D"/>
                          </a:solidFill>
                          <a:effectLst/>
                          <a:latin typeface="B Nazanin"/>
                          <a:cs typeface="B Lotus" pitchFamily="2" charset="-78"/>
                        </a:rPr>
                        <a:t>هوشبری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1" i="0" u="none" strike="noStrike">
                          <a:solidFill>
                            <a:srgbClr val="0D0D0D"/>
                          </a:solidFill>
                          <a:effectLst/>
                          <a:latin typeface="B Nazanin"/>
                          <a:cs typeface="B Lotus" pitchFamily="2" charset="-78"/>
                        </a:rPr>
                        <a:t>پزشکی عمومی</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5586">
                <a:tc>
                  <a:txBody>
                    <a:bodyPr/>
                    <a:lstStyle/>
                    <a:p>
                      <a:pPr algn="ctr" rtl="1" fontAlgn="ctr"/>
                      <a:r>
                        <a:rPr lang="fa-IR" sz="1600" b="1" i="0" u="none" strike="noStrike">
                          <a:solidFill>
                            <a:srgbClr val="0D0D0D"/>
                          </a:solidFill>
                          <a:effectLst/>
                          <a:latin typeface="B Nazanin"/>
                          <a:cs typeface="B Lotus" pitchFamily="2" charset="-78"/>
                        </a:rPr>
                        <a:t>اتاق عمل</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800" b="1" i="0" u="none" strike="noStrike">
                          <a:solidFill>
                            <a:srgbClr val="0D0D0D"/>
                          </a:solidFill>
                          <a:effectLst/>
                          <a:latin typeface="B Nazanin"/>
                          <a:cs typeface="B Lotus" pitchFamily="2" charset="-78"/>
                        </a:rPr>
                        <a:t>دندانپزشکی</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1893">
                <a:tc>
                  <a:txBody>
                    <a:bodyPr/>
                    <a:lstStyle/>
                    <a:p>
                      <a:pPr algn="ctr" rtl="1" fontAlgn="ctr"/>
                      <a:r>
                        <a:rPr lang="fa-IR" sz="1600" b="1" i="0" u="none" strike="noStrike">
                          <a:solidFill>
                            <a:srgbClr val="0D0D0D"/>
                          </a:solidFill>
                          <a:effectLst/>
                          <a:latin typeface="B Nazanin"/>
                          <a:cs typeface="B Lotus" pitchFamily="2" charset="-78"/>
                        </a:rPr>
                        <a:t>فوریت های پزشکی پیش بیمارستانی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طب سنتی ایرانی( طب ایرانی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22840">
                <a:tc>
                  <a:txBody>
                    <a:bodyPr/>
                    <a:lstStyle/>
                    <a:p>
                      <a:pPr algn="ctr" rtl="1" fontAlgn="ctr"/>
                      <a:r>
                        <a:rPr lang="fa-IR" sz="1600" b="1" i="0" u="none" strike="noStrike">
                          <a:solidFill>
                            <a:srgbClr val="0D0D0D"/>
                          </a:solidFill>
                          <a:effectLst/>
                          <a:latin typeface="B Nazanin"/>
                          <a:cs typeface="B Lotus" pitchFamily="2" charset="-78"/>
                        </a:rPr>
                        <a:t>پرستاری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dirty="0">
                          <a:solidFill>
                            <a:srgbClr val="0D0D0D"/>
                          </a:solidFill>
                          <a:effectLst/>
                          <a:latin typeface="B Nazanin"/>
                          <a:cs typeface="B Lotus" pitchFamily="2" charset="-78"/>
                        </a:rPr>
                        <a:t>علوم سلولی کاربردی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5586">
                <a:tc>
                  <a:txBody>
                    <a:bodyPr/>
                    <a:lstStyle/>
                    <a:p>
                      <a:pPr algn="ctr" rtl="1" fontAlgn="ctr"/>
                      <a:r>
                        <a:rPr lang="fa-IR" sz="1600" b="1" i="0" u="none" strike="noStrike">
                          <a:solidFill>
                            <a:srgbClr val="0D0D0D"/>
                          </a:solidFill>
                          <a:effectLst/>
                          <a:latin typeface="B Nazanin"/>
                          <a:cs typeface="B Lotus" pitchFamily="2" charset="-78"/>
                        </a:rPr>
                        <a:t>مامایی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مامائی بهداشت مادر و کودک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7124">
                <a:tc>
                  <a:txBody>
                    <a:bodyPr/>
                    <a:lstStyle/>
                    <a:p>
                      <a:pPr algn="ctr" rtl="1" fontAlgn="ctr"/>
                      <a:r>
                        <a:rPr lang="fa-IR" sz="1600" b="1" i="0" u="none" strike="noStrike">
                          <a:solidFill>
                            <a:srgbClr val="0D0D0D"/>
                          </a:solidFill>
                          <a:effectLst/>
                          <a:latin typeface="B Nazanin"/>
                          <a:cs typeface="B Lotus" pitchFamily="2" charset="-78"/>
                        </a:rPr>
                        <a:t>مراقبت سلامت</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مامائی و پزشکی قانونی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2708">
                <a:tc>
                  <a:txBody>
                    <a:bodyPr/>
                    <a:lstStyle/>
                    <a:p>
                      <a:pPr algn="ctr" rtl="1" fontAlgn="ctr"/>
                      <a:r>
                        <a:rPr lang="fa-IR" sz="1600" b="1" i="0" u="none" strike="noStrike">
                          <a:solidFill>
                            <a:srgbClr val="0D0D0D"/>
                          </a:solidFill>
                          <a:effectLst/>
                          <a:latin typeface="B Nazanin"/>
                          <a:cs typeface="B Lotus" pitchFamily="2" charset="-78"/>
                        </a:rPr>
                        <a:t>پرستاری مراقبت‌های ویژه نوزادان</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مامائی جامعه نگر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1893">
                <a:tc>
                  <a:txBody>
                    <a:bodyPr/>
                    <a:lstStyle/>
                    <a:p>
                      <a:pPr algn="ctr" rtl="1" fontAlgn="ctr"/>
                      <a:r>
                        <a:rPr lang="fa-IR" sz="1600" b="1" i="0" u="none" strike="noStrike">
                          <a:solidFill>
                            <a:srgbClr val="0D0D0D"/>
                          </a:solidFill>
                          <a:effectLst/>
                          <a:latin typeface="B Nazanin"/>
                          <a:cs typeface="B Lotus" pitchFamily="2" charset="-78"/>
                        </a:rPr>
                        <a:t>پرستاری داخلی- جراحی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مدیریت مامائی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1893">
                <a:tc>
                  <a:txBody>
                    <a:bodyPr/>
                    <a:lstStyle/>
                    <a:p>
                      <a:pPr algn="ctr" rtl="1" fontAlgn="ctr"/>
                      <a:r>
                        <a:rPr lang="fa-IR" sz="1600" b="1" i="0" u="none" strike="noStrike">
                          <a:solidFill>
                            <a:srgbClr val="0D0D0D"/>
                          </a:solidFill>
                          <a:effectLst/>
                          <a:latin typeface="B Nazanin"/>
                          <a:cs typeface="B Lotus" pitchFamily="2" charset="-78"/>
                        </a:rPr>
                        <a:t>پرستاری مراقبت‌های ویژه</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روانشناسی بالینی سلامت</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2164">
                <a:tc>
                  <a:txBody>
                    <a:bodyPr/>
                    <a:lstStyle/>
                    <a:p>
                      <a:pPr algn="ctr" rtl="1" fontAlgn="ctr"/>
                      <a:r>
                        <a:rPr lang="fa-IR" sz="1600" b="1" i="0" u="none" strike="noStrike">
                          <a:solidFill>
                            <a:srgbClr val="0D0D0D"/>
                          </a:solidFill>
                          <a:effectLst/>
                          <a:latin typeface="B Nazanin"/>
                          <a:cs typeface="B Lotus" pitchFamily="2" charset="-78"/>
                        </a:rPr>
                        <a:t>پرستاری کودکان</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پرستاری سالمندی</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2164">
                <a:tc>
                  <a:txBody>
                    <a:bodyPr/>
                    <a:lstStyle/>
                    <a:p>
                      <a:pPr algn="ctr" rtl="1" fontAlgn="ctr"/>
                      <a:r>
                        <a:rPr lang="fa-IR" sz="1600" b="1" i="0" u="none" strike="noStrike">
                          <a:solidFill>
                            <a:srgbClr val="0D0D0D"/>
                          </a:solidFill>
                          <a:effectLst/>
                          <a:latin typeface="B Nazanin"/>
                          <a:cs typeface="B Lotus" pitchFamily="2" charset="-78"/>
                        </a:rPr>
                        <a:t>پرستاری اورژانس</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پرستاری توانبخشی</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74112">
                <a:tc>
                  <a:txBody>
                    <a:bodyPr/>
                    <a:lstStyle/>
                    <a:p>
                      <a:pPr algn="ctr" rtl="1" fontAlgn="ctr"/>
                      <a:r>
                        <a:rPr lang="fa-IR" sz="1600" b="1" i="0" u="none" strike="noStrike">
                          <a:solidFill>
                            <a:srgbClr val="0D0D0D"/>
                          </a:solidFill>
                          <a:effectLst/>
                          <a:latin typeface="B Nazanin"/>
                          <a:cs typeface="B Lotus" pitchFamily="2" charset="-78"/>
                        </a:rPr>
                        <a:t>روان پرستاری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پرستاری سلامت جامعه</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68873">
                <a:tc>
                  <a:txBody>
                    <a:bodyPr/>
                    <a:lstStyle/>
                    <a:p>
                      <a:pPr algn="ctr" rtl="1" fontAlgn="ctr"/>
                      <a:r>
                        <a:rPr lang="fa-IR" sz="1600" b="1" i="0" u="none" strike="noStrike">
                          <a:solidFill>
                            <a:srgbClr val="0D0D0D"/>
                          </a:solidFill>
                          <a:effectLst/>
                          <a:latin typeface="B Nazanin"/>
                          <a:cs typeface="B Lotus" pitchFamily="2" charset="-78"/>
                        </a:rPr>
                        <a:t>تغذیه بالینی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تکنولوژی اتاق عمل</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68175">
                <a:tc>
                  <a:txBody>
                    <a:bodyPr/>
                    <a:lstStyle/>
                    <a:p>
                      <a:pPr algn="ctr" rtl="1" fontAlgn="ctr"/>
                      <a:r>
                        <a:rPr lang="fa-IR" sz="1600" b="1" i="0" u="none" strike="noStrike">
                          <a:solidFill>
                            <a:srgbClr val="0D0D0D"/>
                          </a:solidFill>
                          <a:effectLst/>
                          <a:latin typeface="B Nazanin"/>
                          <a:cs typeface="B Lotus" pitchFamily="2" charset="-78"/>
                        </a:rPr>
                        <a:t>تکنولوژی گردش خون</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fa-IR" sz="1600" b="1" i="0" u="none" strike="noStrike">
                          <a:solidFill>
                            <a:srgbClr val="0D0D0D"/>
                          </a:solidFill>
                          <a:effectLst/>
                          <a:latin typeface="B Nazanin"/>
                          <a:cs typeface="B Lotus" pitchFamily="2" charset="-78"/>
                        </a:rPr>
                        <a:t>پرستاری نظامی</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68873">
                <a:tc>
                  <a:txBody>
                    <a:bodyPr/>
                    <a:lstStyle/>
                    <a:p>
                      <a:pPr algn="ctr" rtl="1" fontAlgn="ctr"/>
                      <a:r>
                        <a:rPr lang="fa-IR" sz="1600" b="1" i="0" u="none" strike="noStrike">
                          <a:solidFill>
                            <a:srgbClr val="0D0D0D"/>
                          </a:solidFill>
                          <a:effectLst/>
                          <a:latin typeface="B Nazanin"/>
                          <a:cs typeface="B Lotus" pitchFamily="2" charset="-78"/>
                        </a:rPr>
                        <a:t>پژوهش‌های بالینی</a:t>
                      </a:r>
                    </a:p>
                  </a:txBody>
                  <a:tcPr marL="6243" marR="6243" marT="62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D0D0D"/>
                          </a:solidFill>
                          <a:effectLst/>
                          <a:latin typeface="B Nazanin"/>
                          <a:cs typeface="B Lotus" pitchFamily="2" charset="-78"/>
                        </a:rPr>
                        <a:t> </a:t>
                      </a:r>
                    </a:p>
                  </a:txBody>
                  <a:tcPr marL="6243" marR="6243" marT="62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97413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995" y="1568194"/>
            <a:ext cx="10047383" cy="1015663"/>
          </a:xfrm>
          <a:prstGeom prst="rect">
            <a:avLst/>
          </a:prstGeom>
        </p:spPr>
        <p:txBody>
          <a:bodyPr wrap="square">
            <a:spAutoFit/>
          </a:bodyPr>
          <a:lstStyle/>
          <a:p>
            <a:pPr algn="ctr" rtl="1">
              <a:lnSpc>
                <a:spcPct val="150000"/>
              </a:lnSpc>
            </a:pPr>
            <a:r>
              <a:rPr lang="fa-IR" sz="2000" dirty="0">
                <a:latin typeface="tahoma" panose="020B0604030504040204" pitchFamily="34" charset="0"/>
                <a:cs typeface="B Nazanin" panose="00000400000000000000" pitchFamily="2" charset="-78"/>
              </a:rPr>
              <a:t>بودجه برنامه مالی دولت برای یک سال شمسی است که شامل پیش بینی درآمدها، منابع تأمین اعتبار، برآورد هزینه ها بمنظور نیل به اهداف و سیاست ها می باشد</a:t>
            </a:r>
            <a:endParaRPr lang="en-US" sz="2000" dirty="0">
              <a:cs typeface="B Nazanin" panose="00000400000000000000" pitchFamily="2" charset="-78"/>
            </a:endParaRPr>
          </a:p>
        </p:txBody>
      </p:sp>
      <p:sp>
        <p:nvSpPr>
          <p:cNvPr id="11" name="TextBox 10"/>
          <p:cNvSpPr txBox="1"/>
          <p:nvPr/>
        </p:nvSpPr>
        <p:spPr>
          <a:xfrm>
            <a:off x="8722933" y="68495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smtClean="0">
                <a:solidFill>
                  <a:schemeClr val="tx1"/>
                </a:solidFill>
              </a:rPr>
              <a:t>بودجه</a:t>
            </a:r>
            <a:endParaRPr lang="en-US" b="1" dirty="0">
              <a:solidFill>
                <a:schemeClr val="tx1"/>
              </a:solidFill>
            </a:endParaRPr>
          </a:p>
        </p:txBody>
      </p:sp>
      <p:sp>
        <p:nvSpPr>
          <p:cNvPr id="12" name="TextBox 11"/>
          <p:cNvSpPr txBox="1"/>
          <p:nvPr/>
        </p:nvSpPr>
        <p:spPr>
          <a:xfrm>
            <a:off x="8073948" y="3424066"/>
            <a:ext cx="2029723" cy="369332"/>
          </a:xfrm>
          <a:prstGeom prst="rect">
            <a:avLst/>
          </a:prstGeom>
          <a:noFill/>
        </p:spPr>
        <p:txBody>
          <a:bodyPr wrap="none" rtlCol="0">
            <a:spAutoFit/>
          </a:bodyPr>
          <a:lstStyle/>
          <a:p>
            <a:pPr marL="285750" indent="-285750" algn="r" rtl="1">
              <a:buFont typeface="Wingdings" panose="05000000000000000000" pitchFamily="2" charset="2"/>
              <a:buChar char="q"/>
            </a:pPr>
            <a:r>
              <a:rPr lang="ar-SA" dirty="0">
                <a:cs typeface="B Nazanin" panose="00000400000000000000" pitchFamily="2" charset="-78"/>
              </a:rPr>
              <a:t>بودجه </a:t>
            </a:r>
            <a:r>
              <a:rPr lang="ar-SA" dirty="0" smtClean="0">
                <a:cs typeface="B Nazanin" panose="00000400000000000000" pitchFamily="2" charset="-78"/>
              </a:rPr>
              <a:t>متداول</a:t>
            </a:r>
            <a:r>
              <a:rPr lang="fa-IR" dirty="0" smtClean="0">
                <a:cs typeface="B Nazanin" panose="00000400000000000000" pitchFamily="2" charset="-78"/>
              </a:rPr>
              <a:t> (سنتی)</a:t>
            </a:r>
            <a:endParaRPr lang="en-US" dirty="0">
              <a:cs typeface="B Nazanin" panose="00000400000000000000" pitchFamily="2" charset="-78"/>
            </a:endParaRPr>
          </a:p>
        </p:txBody>
      </p:sp>
      <p:sp>
        <p:nvSpPr>
          <p:cNvPr id="13" name="TextBox 12"/>
          <p:cNvSpPr txBox="1"/>
          <p:nvPr/>
        </p:nvSpPr>
        <p:spPr>
          <a:xfrm>
            <a:off x="8333635" y="2486886"/>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smtClean="0">
                <a:solidFill>
                  <a:schemeClr val="tx1"/>
                </a:solidFill>
              </a:rPr>
              <a:t>انواع بودجه ریزی</a:t>
            </a:r>
            <a:endParaRPr lang="en-US" b="1" dirty="0">
              <a:solidFill>
                <a:schemeClr val="tx1"/>
              </a:solidFill>
            </a:endParaRPr>
          </a:p>
        </p:txBody>
      </p:sp>
      <p:sp>
        <p:nvSpPr>
          <p:cNvPr id="14" name="Rectangle 13"/>
          <p:cNvSpPr/>
          <p:nvPr/>
        </p:nvSpPr>
        <p:spPr>
          <a:xfrm>
            <a:off x="8539367" y="4872408"/>
            <a:ext cx="1579279" cy="369332"/>
          </a:xfrm>
          <a:prstGeom prst="rect">
            <a:avLst/>
          </a:prstGeom>
        </p:spPr>
        <p:txBody>
          <a:bodyPr wrap="none">
            <a:spAutoFit/>
          </a:bodyPr>
          <a:lstStyle/>
          <a:p>
            <a:pPr marL="285750" indent="-285750" algn="r" rtl="1">
              <a:buFont typeface="Wingdings" panose="05000000000000000000" pitchFamily="2" charset="2"/>
              <a:buChar char="q"/>
            </a:pPr>
            <a:r>
              <a:rPr lang="ar-SA" dirty="0">
                <a:ea typeface="Calibri" panose="020F0502020204030204" pitchFamily="34" charset="0"/>
                <a:cs typeface="B Nazanin" panose="00000400000000000000" pitchFamily="2" charset="-78"/>
              </a:rPr>
              <a:t>بودجه برنامه ای</a:t>
            </a:r>
            <a:endParaRPr lang="en-US" dirty="0">
              <a:cs typeface="B Nazanin" panose="00000400000000000000" pitchFamily="2" charset="-78"/>
            </a:endParaRPr>
          </a:p>
        </p:txBody>
      </p:sp>
      <p:grpSp>
        <p:nvGrpSpPr>
          <p:cNvPr id="15" name="Group 14"/>
          <p:cNvGrpSpPr/>
          <p:nvPr/>
        </p:nvGrpSpPr>
        <p:grpSpPr>
          <a:xfrm>
            <a:off x="4265355" y="5935920"/>
            <a:ext cx="5859811" cy="382097"/>
            <a:chOff x="4615052" y="3297319"/>
            <a:chExt cx="5859811" cy="382097"/>
          </a:xfrm>
        </p:grpSpPr>
        <p:sp>
          <p:nvSpPr>
            <p:cNvPr id="16" name="Rectangle 15"/>
            <p:cNvSpPr/>
            <p:nvPr/>
          </p:nvSpPr>
          <p:spPr>
            <a:xfrm>
              <a:off x="7928974" y="3310084"/>
              <a:ext cx="2545889" cy="369332"/>
            </a:xfrm>
            <a:prstGeom prst="rect">
              <a:avLst/>
            </a:prstGeom>
          </p:spPr>
          <p:txBody>
            <a:bodyPr wrap="none">
              <a:spAutoFit/>
            </a:bodyPr>
            <a:lstStyle/>
            <a:p>
              <a:pPr marL="285750" indent="-285750" algn="r" rtl="1">
                <a:buFont typeface="Wingdings" panose="05000000000000000000" pitchFamily="2" charset="2"/>
                <a:buChar char="q"/>
              </a:pPr>
              <a:r>
                <a:rPr lang="fa-IR" dirty="0" smtClean="0">
                  <a:ea typeface="Calibri" panose="020F0502020204030204" pitchFamily="34" charset="0"/>
                  <a:cs typeface="B Nazanin" panose="00000400000000000000" pitchFamily="2" charset="-78"/>
                </a:rPr>
                <a:t>بودجه‌ریزی </a:t>
              </a:r>
              <a:r>
                <a:rPr lang="fa-IR" dirty="0">
                  <a:ea typeface="Calibri" panose="020F0502020204030204" pitchFamily="34" charset="0"/>
                  <a:cs typeface="B Nazanin" panose="00000400000000000000" pitchFamily="2" charset="-78"/>
                </a:rPr>
                <a:t>مبتنی بر عملکرد </a:t>
              </a:r>
              <a:endParaRPr lang="en-US" dirty="0">
                <a:ea typeface="Calibri" panose="020F0502020204030204" pitchFamily="34" charset="0"/>
                <a:cs typeface="B Nazanin" panose="00000400000000000000" pitchFamily="2" charset="-78"/>
              </a:endParaRPr>
            </a:p>
          </p:txBody>
        </p:sp>
        <p:sp>
          <p:nvSpPr>
            <p:cNvPr id="17" name="Rectangle 16"/>
            <p:cNvSpPr/>
            <p:nvPr/>
          </p:nvSpPr>
          <p:spPr>
            <a:xfrm>
              <a:off x="4615052" y="3297319"/>
              <a:ext cx="2988319" cy="338554"/>
            </a:xfrm>
            <a:prstGeom prst="rect">
              <a:avLst/>
            </a:prstGeom>
          </p:spPr>
          <p:txBody>
            <a:bodyPr wrap="none">
              <a:spAutoFit/>
            </a:bodyPr>
            <a:lstStyle/>
            <a:p>
              <a:pPr fontAlgn="base"/>
              <a:r>
                <a:rPr lang="en-US" sz="1600" dirty="0">
                  <a:solidFill>
                    <a:schemeClr val="tx1">
                      <a:lumMod val="95000"/>
                      <a:lumOff val="5000"/>
                    </a:schemeClr>
                  </a:solidFill>
                  <a:latin typeface="Lato"/>
                </a:rPr>
                <a:t>Performance-Based Budgeting</a:t>
              </a:r>
            </a:p>
          </p:txBody>
        </p:sp>
      </p:grpSp>
      <p:grpSp>
        <p:nvGrpSpPr>
          <p:cNvPr id="18" name="Group 17"/>
          <p:cNvGrpSpPr/>
          <p:nvPr/>
        </p:nvGrpSpPr>
        <p:grpSpPr>
          <a:xfrm>
            <a:off x="4355618" y="5404164"/>
            <a:ext cx="5796111" cy="398224"/>
            <a:chOff x="4693727" y="3753914"/>
            <a:chExt cx="5796111" cy="398224"/>
          </a:xfrm>
        </p:grpSpPr>
        <p:sp>
          <p:nvSpPr>
            <p:cNvPr id="19" name="Rectangle 18"/>
            <p:cNvSpPr/>
            <p:nvPr/>
          </p:nvSpPr>
          <p:spPr>
            <a:xfrm>
              <a:off x="7980818" y="3753914"/>
              <a:ext cx="2509020" cy="369332"/>
            </a:xfrm>
            <a:prstGeom prst="rect">
              <a:avLst/>
            </a:prstGeom>
          </p:spPr>
          <p:txBody>
            <a:bodyPr wrap="none">
              <a:spAutoFit/>
            </a:bodyPr>
            <a:lstStyle/>
            <a:p>
              <a:pPr marL="285750" indent="-285750" algn="r" rtl="1">
                <a:buFont typeface="Wingdings" panose="05000000000000000000" pitchFamily="2" charset="2"/>
                <a:buChar char="q"/>
              </a:pPr>
              <a:r>
                <a:rPr lang="fa-IR" dirty="0" smtClean="0">
                  <a:ea typeface="Calibri" panose="020F0502020204030204" pitchFamily="34" charset="0"/>
                  <a:cs typeface="B Nazanin" panose="00000400000000000000" pitchFamily="2" charset="-78"/>
                </a:rPr>
                <a:t>بودجه‌ریزی </a:t>
              </a:r>
              <a:r>
                <a:rPr lang="fa-IR" dirty="0">
                  <a:ea typeface="Calibri" panose="020F0502020204030204" pitchFamily="34" charset="0"/>
                  <a:cs typeface="B Nazanin" panose="00000400000000000000" pitchFamily="2" charset="-78"/>
                </a:rPr>
                <a:t>مبتنی بر فعالیت </a:t>
              </a:r>
              <a:endParaRPr lang="en-US" dirty="0">
                <a:ea typeface="Calibri" panose="020F0502020204030204" pitchFamily="34" charset="0"/>
                <a:cs typeface="B Nazanin" panose="00000400000000000000" pitchFamily="2" charset="-78"/>
              </a:endParaRPr>
            </a:p>
          </p:txBody>
        </p:sp>
        <p:sp>
          <p:nvSpPr>
            <p:cNvPr id="20" name="Rectangle 19"/>
            <p:cNvSpPr/>
            <p:nvPr/>
          </p:nvSpPr>
          <p:spPr>
            <a:xfrm>
              <a:off x="4693727" y="3813584"/>
              <a:ext cx="2462534" cy="338554"/>
            </a:xfrm>
            <a:prstGeom prst="rect">
              <a:avLst/>
            </a:prstGeom>
          </p:spPr>
          <p:txBody>
            <a:bodyPr wrap="none">
              <a:spAutoFit/>
            </a:bodyPr>
            <a:lstStyle/>
            <a:p>
              <a:pPr fontAlgn="base"/>
              <a:r>
                <a:rPr lang="en-US" sz="1600" dirty="0">
                  <a:solidFill>
                    <a:schemeClr val="tx1">
                      <a:lumMod val="95000"/>
                      <a:lumOff val="5000"/>
                    </a:schemeClr>
                  </a:solidFill>
                  <a:latin typeface="Lato"/>
                </a:rPr>
                <a:t>Activity-Based Budgeting</a:t>
              </a:r>
            </a:p>
          </p:txBody>
        </p:sp>
      </p:grpSp>
      <p:grpSp>
        <p:nvGrpSpPr>
          <p:cNvPr id="21" name="Group 20"/>
          <p:cNvGrpSpPr/>
          <p:nvPr/>
        </p:nvGrpSpPr>
        <p:grpSpPr>
          <a:xfrm>
            <a:off x="4322535" y="3925902"/>
            <a:ext cx="5796111" cy="369332"/>
            <a:chOff x="4693727" y="1934139"/>
            <a:chExt cx="5796111" cy="369332"/>
          </a:xfrm>
        </p:grpSpPr>
        <p:sp>
          <p:nvSpPr>
            <p:cNvPr id="22" name="Rectangle 21"/>
            <p:cNvSpPr/>
            <p:nvPr/>
          </p:nvSpPr>
          <p:spPr>
            <a:xfrm>
              <a:off x="8171575" y="1934139"/>
              <a:ext cx="2318263" cy="369332"/>
            </a:xfrm>
            <a:prstGeom prst="rect">
              <a:avLst/>
            </a:prstGeom>
            <a:noFill/>
          </p:spPr>
          <p:txBody>
            <a:bodyPr wrap="none" rtlCol="0">
              <a:spAutoFit/>
            </a:bodyPr>
            <a:lstStyle/>
            <a:p>
              <a:pPr marL="285750" indent="-285750" algn="r" rtl="1">
                <a:buFont typeface="Wingdings" panose="05000000000000000000" pitchFamily="2" charset="2"/>
                <a:buChar char="q"/>
              </a:pPr>
              <a:r>
                <a:rPr lang="fa-IR" dirty="0" smtClean="0">
                  <a:cs typeface="B Nazanin" panose="00000400000000000000" pitchFamily="2" charset="-78"/>
                </a:rPr>
                <a:t>بودجه‌ریزی </a:t>
              </a:r>
              <a:r>
                <a:rPr lang="fa-IR" dirty="0">
                  <a:cs typeface="B Nazanin" panose="00000400000000000000" pitchFamily="2" charset="-78"/>
                </a:rPr>
                <a:t>بر مبنای صفر </a:t>
              </a:r>
              <a:endParaRPr lang="en-US" dirty="0">
                <a:cs typeface="B Nazanin" panose="00000400000000000000" pitchFamily="2" charset="-78"/>
              </a:endParaRPr>
            </a:p>
          </p:txBody>
        </p:sp>
        <p:sp>
          <p:nvSpPr>
            <p:cNvPr id="23" name="Rectangle 22"/>
            <p:cNvSpPr/>
            <p:nvPr/>
          </p:nvSpPr>
          <p:spPr>
            <a:xfrm>
              <a:off x="4693727" y="1934139"/>
              <a:ext cx="1962397" cy="338554"/>
            </a:xfrm>
            <a:prstGeom prst="rect">
              <a:avLst/>
            </a:prstGeom>
          </p:spPr>
          <p:txBody>
            <a:bodyPr wrap="none">
              <a:spAutoFit/>
            </a:bodyPr>
            <a:lstStyle/>
            <a:p>
              <a:pPr fontAlgn="base"/>
              <a:r>
                <a:rPr lang="en-US" sz="1600" dirty="0">
                  <a:solidFill>
                    <a:schemeClr val="tx1">
                      <a:lumMod val="95000"/>
                      <a:lumOff val="5000"/>
                    </a:schemeClr>
                  </a:solidFill>
                  <a:latin typeface="Lato"/>
                </a:rPr>
                <a:t>Zero-Based Budget</a:t>
              </a:r>
              <a:endParaRPr lang="en-US" sz="1600" i="0" dirty="0">
                <a:solidFill>
                  <a:schemeClr val="tx1">
                    <a:lumMod val="95000"/>
                    <a:lumOff val="5000"/>
                  </a:schemeClr>
                </a:solidFill>
                <a:effectLst/>
                <a:latin typeface="Lato"/>
              </a:endParaRPr>
            </a:p>
          </p:txBody>
        </p:sp>
      </p:grpSp>
      <p:grpSp>
        <p:nvGrpSpPr>
          <p:cNvPr id="24" name="Group 23"/>
          <p:cNvGrpSpPr/>
          <p:nvPr/>
        </p:nvGrpSpPr>
        <p:grpSpPr>
          <a:xfrm>
            <a:off x="4243860" y="4411269"/>
            <a:ext cx="5874786" cy="377270"/>
            <a:chOff x="4615052" y="2419506"/>
            <a:chExt cx="5874786" cy="377270"/>
          </a:xfrm>
        </p:grpSpPr>
        <p:sp>
          <p:nvSpPr>
            <p:cNvPr id="25" name="Rectangle 24"/>
            <p:cNvSpPr/>
            <p:nvPr/>
          </p:nvSpPr>
          <p:spPr>
            <a:xfrm>
              <a:off x="8578737" y="2427444"/>
              <a:ext cx="1911101" cy="369332"/>
            </a:xfrm>
            <a:prstGeom prst="rect">
              <a:avLst/>
            </a:prstGeom>
          </p:spPr>
          <p:txBody>
            <a:bodyPr wrap="none">
              <a:spAutoFit/>
            </a:bodyPr>
            <a:lstStyle/>
            <a:p>
              <a:pPr marL="285750" indent="-285750" algn="r" rtl="1">
                <a:buFont typeface="Wingdings" panose="05000000000000000000" pitchFamily="2" charset="2"/>
                <a:buChar char="q"/>
              </a:pPr>
              <a:r>
                <a:rPr lang="ar-SA" dirty="0">
                  <a:ea typeface="Calibri" panose="020F0502020204030204" pitchFamily="34" charset="0"/>
                  <a:cs typeface="B Nazanin" panose="00000400000000000000" pitchFamily="2" charset="-78"/>
                </a:rPr>
                <a:t>بودجه ریزی افزایشی</a:t>
              </a:r>
              <a:endParaRPr lang="en-US" dirty="0">
                <a:ea typeface="Calibri" panose="020F0502020204030204" pitchFamily="34" charset="0"/>
                <a:cs typeface="B Nazanin" panose="00000400000000000000" pitchFamily="2" charset="-78"/>
              </a:endParaRPr>
            </a:p>
          </p:txBody>
        </p:sp>
        <p:sp>
          <p:nvSpPr>
            <p:cNvPr id="26" name="Rectangle 25"/>
            <p:cNvSpPr/>
            <p:nvPr/>
          </p:nvSpPr>
          <p:spPr>
            <a:xfrm>
              <a:off x="4615052" y="2419506"/>
              <a:ext cx="2236510" cy="338554"/>
            </a:xfrm>
            <a:prstGeom prst="rect">
              <a:avLst/>
            </a:prstGeom>
          </p:spPr>
          <p:txBody>
            <a:bodyPr wrap="none">
              <a:spAutoFit/>
            </a:bodyPr>
            <a:lstStyle/>
            <a:p>
              <a:pPr fontAlgn="base"/>
              <a:r>
                <a:rPr lang="en-US" sz="1600" dirty="0">
                  <a:solidFill>
                    <a:schemeClr val="tx1">
                      <a:lumMod val="95000"/>
                      <a:lumOff val="5000"/>
                    </a:schemeClr>
                  </a:solidFill>
                  <a:latin typeface="Lato"/>
                </a:rPr>
                <a:t>Incremental Budgeting</a:t>
              </a:r>
            </a:p>
          </p:txBody>
        </p:sp>
      </p:grpSp>
      <p:cxnSp>
        <p:nvCxnSpPr>
          <p:cNvPr id="4" name="Straight Connector 3"/>
          <p:cNvCxnSpPr/>
          <p:nvPr/>
        </p:nvCxnSpPr>
        <p:spPr>
          <a:xfrm flipH="1">
            <a:off x="4243860" y="2071498"/>
            <a:ext cx="1432663" cy="9054"/>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flipH="1" flipV="1">
            <a:off x="2830012" y="2080552"/>
            <a:ext cx="1081085" cy="3254"/>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p:cNvCxnSpPr/>
          <p:nvPr/>
        </p:nvCxnSpPr>
        <p:spPr>
          <a:xfrm flipH="1">
            <a:off x="1649288" y="2080552"/>
            <a:ext cx="903789" cy="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flipH="1" flipV="1">
            <a:off x="5097101" y="2583856"/>
            <a:ext cx="1904163" cy="3226"/>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0021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7924800" y="990600"/>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گروه دوم</a:t>
            </a:r>
          </a:p>
        </p:txBody>
      </p:sp>
      <p:graphicFrame>
        <p:nvGraphicFramePr>
          <p:cNvPr id="2" name="Table 1"/>
          <p:cNvGraphicFramePr>
            <a:graphicFrameLocks noGrp="1"/>
          </p:cNvGraphicFramePr>
          <p:nvPr/>
        </p:nvGraphicFramePr>
        <p:xfrm>
          <a:off x="304799" y="228600"/>
          <a:ext cx="9601201" cy="5965825"/>
        </p:xfrm>
        <a:graphic>
          <a:graphicData uri="http://schemas.openxmlformats.org/drawingml/2006/table">
            <a:tbl>
              <a:tblPr rtl="1">
                <a:tableStyleId>{5C22544A-7EE6-4342-B048-85BDC9FD1C3A}</a:tableStyleId>
              </a:tblPr>
              <a:tblGrid>
                <a:gridCol w="3613355"/>
                <a:gridCol w="3359846"/>
                <a:gridCol w="2628000"/>
              </a:tblGrid>
              <a:tr h="248954">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علوم آزمایشگاهی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شیمی دارویی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انگل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597">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تکنسین پروتزهای دندانی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داروسازی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ایمنی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تکنولوژی پرتوشناسی (رادیولوژی)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مهندسی بهداشت محیط</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میکروب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816">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تکنولوژی پرتودرمانی (رادیوتراپی)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علوم و فناوری های تصویربرداری پزشکی (گرایش تصویربرداری سلولی ملکولی)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میکروب شناسی موادغذایی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597">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تکنولوژی پزشکی هسته ای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فارماسیوتیکس</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محیط-بهداشت پرتوها</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ساخت پروتزهای دندانی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فارماکوگنوزی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نانوفناوری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751">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علوم و صنایع غذایی (گرایش کنترل کیفی و بهداشتی)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فارماکولوژی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محیط-سم شناسی محیط</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بیوشیمی بالینی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بافت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و ایمنی مواد غذایی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رادوبیولوژی و حفاظت پرتویی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باکتری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پزشکی (بیولوژیک)</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45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علوم داروهای پرتوزا</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فیزیولوژی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پزشکی (زیست مواد)</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45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بهداشت محیط-مدیریت کیفیت هوا</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خون شناسی آزمایشگاهی و علوم انتقال خون</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ژنتیک انسانی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032">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فناوری تصویربرداری </a:t>
                      </a:r>
                      <a:r>
                        <a:rPr lang="fa-IR" sz="1600" b="1" i="0" u="none" strike="noStrike" kern="1200" dirty="0" smtClean="0">
                          <a:solidFill>
                            <a:srgbClr val="0D0D0D"/>
                          </a:solidFill>
                          <a:effectLst/>
                          <a:latin typeface="B Nazanin"/>
                          <a:ea typeface="+mn-ea"/>
                          <a:cs typeface="B Lotus" pitchFamily="2" charset="-78"/>
                        </a:rPr>
                        <a:t>پزشکی</a:t>
                      </a:r>
                      <a:endParaRPr lang="fa-IR" sz="1600" b="1" i="0" u="none" strike="noStrike" kern="1200" dirty="0">
                        <a:solidFill>
                          <a:srgbClr val="0D0D0D"/>
                        </a:solidFill>
                        <a:effectLst/>
                        <a:latin typeface="B Nazanin"/>
                        <a:ea typeface="+mn-ea"/>
                        <a:cs typeface="B Lotus" pitchFamily="2" charset="-78"/>
                      </a:endParaRP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داروسازی هسته ای یا رادیوفارماسی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ترکیبات طبیعی و دارویی دریایی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816">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داروسازی سنتی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داروسازی در طب ایرانی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تکنولوژی رادیولوژی دهان، فک و صورت</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3320">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علوم بیومدیکال مقایسه ای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شیمی مواد خوراکی و آب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قارچ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علوم تشریحی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فیزیک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بافت</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حشره شناسی پزشکی و مبارزه با ناقلین</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سم شناسی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ژنتیک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زیست پزشکی سامانه ای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ویروس شناسی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زیست فناوری پزشکی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داروسازی بالینی </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نانوفناوری دارویی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زیست فناوری دارویی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45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داروسازی بالینی در مراقبت های ویژه </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فیزیولوژی هوافضا</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زیست مواد دارویی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954">
                <a:tc>
                  <a:txBody>
                    <a:bodyPr/>
                    <a:lstStyle/>
                    <a:p>
                      <a:pPr algn="ctr" rtl="0" fontAlgn="ctr"/>
                      <a:r>
                        <a:rPr lang="en-US" sz="1600" u="none" strike="noStrike">
                          <a:effectLst/>
                        </a:rPr>
                        <a:t> </a:t>
                      </a:r>
                      <a:endParaRPr lang="en-US" sz="1600" b="0" i="0" u="none" strike="noStrike">
                        <a:solidFill>
                          <a:srgbClr val="0D0D0D"/>
                        </a:solidFill>
                        <a:effectLst/>
                        <a:latin typeface="B Nazanin"/>
                      </a:endParaRP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مهندسی پزشکی (رباتیک)</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زیست مواد دندانی</a:t>
                      </a:r>
                    </a:p>
                  </a:txBody>
                  <a:tcPr marL="5091" marR="5091" marT="50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03536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تعریف گروه های عمده آموزشی</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858000" y="1752600"/>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گروه سوم</a:t>
            </a:r>
          </a:p>
        </p:txBody>
      </p:sp>
      <p:graphicFrame>
        <p:nvGraphicFramePr>
          <p:cNvPr id="3" name="Table 2"/>
          <p:cNvGraphicFramePr>
            <a:graphicFrameLocks noGrp="1"/>
          </p:cNvGraphicFramePr>
          <p:nvPr/>
        </p:nvGraphicFramePr>
        <p:xfrm>
          <a:off x="761999" y="1600200"/>
          <a:ext cx="6410326" cy="4787899"/>
        </p:xfrm>
        <a:graphic>
          <a:graphicData uri="http://schemas.openxmlformats.org/drawingml/2006/table">
            <a:tbl>
              <a:tblPr rtl="1"/>
              <a:tblGrid>
                <a:gridCol w="3205163"/>
                <a:gridCol w="3205163"/>
              </a:tblGrid>
              <a:tr h="264682">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بهداشت حرفه ای و ایمنی کار</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مطالعات اعتیاد</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2783">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بهورزی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اعضای مصنوعی و وسایل کمکی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1138">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تکنسین سلامت دهان</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روانشناسی بالینی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06707">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بهداشت حرفه ای و ایمنی کار</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روانشناسی نظامی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22783">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عمومی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حرفه ای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69060">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بیولوژی و کنترل ناقلین بیماری ها</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ارگونومی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7126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گفتاردرمانی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سلامت دهان و دندان پزشکی اجتماعی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1138">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بینایی سنجی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سالمندشناسی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1138">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فیزیوتراپی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سلامت سالمندی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0987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شنوایی شناسی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مشاوره توانبخشی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0987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کاردرمانی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فیزیوتراپی ورزشی</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06707">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مشاوره در مامایی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محیط</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58226">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مهندسی بهداشت حرفه ای</a:t>
                      </a:r>
                    </a:p>
                  </a:txBody>
                  <a:tcPr marL="6456" marR="6456" marT="645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روان</a:t>
                      </a:r>
                    </a:p>
                  </a:txBody>
                  <a:tcPr marL="6456" marR="6456" marT="645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32529">
                <a:tc gridSpan="2">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مهندسی بهداشت محیط، بهره برداری و نگهداری از تاسیسات بهداشتی </a:t>
                      </a:r>
                      <a:r>
                        <a:rPr lang="fa-IR" sz="1600" b="1" i="0" u="none" strike="noStrike" kern="1200" dirty="0" smtClean="0">
                          <a:solidFill>
                            <a:srgbClr val="0D0D0D"/>
                          </a:solidFill>
                          <a:effectLst/>
                          <a:latin typeface="B Nazanin"/>
                          <a:ea typeface="+mn-ea"/>
                          <a:cs typeface="B Lotus" pitchFamily="2" charset="-78"/>
                        </a:rPr>
                        <a:t>شهری</a:t>
                      </a:r>
                      <a:endParaRPr lang="fa-IR" sz="1600" b="1" i="0" u="none" strike="noStrike" kern="1200" dirty="0">
                        <a:solidFill>
                          <a:srgbClr val="0D0D0D"/>
                        </a:solidFill>
                        <a:effectLst/>
                        <a:latin typeface="B Nazanin"/>
                        <a:ea typeface="+mn-ea"/>
                        <a:cs typeface="B Lotus" pitchFamily="2" charset="-78"/>
                      </a:endParaRPr>
                    </a:p>
                  </a:txBody>
                  <a:tcPr marL="6456" marR="6456" marT="64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marL="0" algn="ctr" defTabSz="914400" rtl="0" eaLnBrk="1" fontAlgn="ctr" latinLnBrk="0" hangingPunct="1"/>
                      <a:endParaRPr lang="en-US" sz="1600" b="1" i="0" u="none" strike="noStrike" kern="1200" dirty="0">
                        <a:solidFill>
                          <a:srgbClr val="0D0D0D"/>
                        </a:solidFill>
                        <a:effectLst/>
                        <a:latin typeface="B Nazanin"/>
                        <a:ea typeface="+mn-ea"/>
                        <a:cs typeface="B Lotus" pitchFamily="2" charset="-78"/>
                      </a:endParaRPr>
                    </a:p>
                  </a:txBody>
                  <a:tcPr marL="6456" marR="6456" marT="6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15673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تعریف گروه های عمده آموزشی</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858000" y="1752600"/>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گروه چهارم</a:t>
            </a:r>
          </a:p>
        </p:txBody>
      </p:sp>
      <p:graphicFrame>
        <p:nvGraphicFramePr>
          <p:cNvPr id="4" name="Table 3"/>
          <p:cNvGraphicFramePr>
            <a:graphicFrameLocks noGrp="1"/>
          </p:cNvGraphicFramePr>
          <p:nvPr/>
        </p:nvGraphicFramePr>
        <p:xfrm>
          <a:off x="304800" y="1524000"/>
          <a:ext cx="6705600" cy="4049716"/>
        </p:xfrm>
        <a:graphic>
          <a:graphicData uri="http://schemas.openxmlformats.org/drawingml/2006/table">
            <a:tbl>
              <a:tblPr>
                <a:tableStyleId>{5C22544A-7EE6-4342-B048-85BDC9FD1C3A}</a:tableStyleId>
              </a:tblPr>
              <a:tblGrid>
                <a:gridCol w="3408868"/>
                <a:gridCol w="3296732"/>
              </a:tblGrid>
              <a:tr h="252221">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علوم حدیث، اخلاق و آداب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علوم تغذیه</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2284">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آمار زیستی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تغذیه ورزشی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245">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آموزش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آموزش بهداشت و ارتقاء سلامت</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2284">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آموزش جامعه نگر در نظام سلامت (دوره مجازی)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اخلاق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2061">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اپیدمیولوژی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برنامه ریزی یادگیری الکترونیکی در علوم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2322">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ژورنالیسم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بهداشت باروری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7997">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علوم بهداشتی در تغذیه</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سلامت در بلایا و فوریت ها</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998">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تکنولوژی آموزشی در علوم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a:solidFill>
                            <a:srgbClr val="0D0D0D"/>
                          </a:solidFill>
                          <a:effectLst/>
                          <a:latin typeface="B Nazanin"/>
                          <a:ea typeface="+mn-ea"/>
                          <a:cs typeface="B Lotus" pitchFamily="2" charset="-78"/>
                        </a:rPr>
                        <a:t>تاریخ علوم پزشکی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2284">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مهندسی بیمارستان</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فیزیولوژی ورزش</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020">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پزشکی مولکولی</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fa-IR" sz="1600" b="1" i="0" u="none" strike="noStrike" kern="1200" dirty="0">
                          <a:solidFill>
                            <a:srgbClr val="0D0D0D"/>
                          </a:solidFill>
                          <a:effectLst/>
                          <a:latin typeface="B Nazanin"/>
                          <a:ea typeface="+mn-ea"/>
                          <a:cs typeface="B Lotus" pitchFamily="2" charset="-78"/>
                        </a:rPr>
                        <a:t>علوم اعصاب</a:t>
                      </a:r>
                    </a:p>
                  </a:txBody>
                  <a:tcPr marL="8381" marR="8381" marT="83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35132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9906000" y="1752600"/>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آموزشی</a:t>
            </a:r>
          </a:p>
        </p:txBody>
      </p:sp>
      <p:sp>
        <p:nvSpPr>
          <p:cNvPr id="5" name="Rectangle 4"/>
          <p:cNvSpPr>
            <a:spLocks noChangeArrowheads="1"/>
          </p:cNvSpPr>
          <p:nvPr/>
        </p:nvSpPr>
        <p:spPr bwMode="auto">
          <a:xfrm>
            <a:off x="9144000" y="2379663"/>
            <a:ext cx="1295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پژوهش</a:t>
            </a:r>
          </a:p>
        </p:txBody>
      </p:sp>
      <p:sp>
        <p:nvSpPr>
          <p:cNvPr id="6" name="Rectangle 5"/>
          <p:cNvSpPr>
            <a:spLocks noChangeArrowheads="1"/>
          </p:cNvSpPr>
          <p:nvPr/>
        </p:nvSpPr>
        <p:spPr bwMode="auto">
          <a:xfrm>
            <a:off x="5776913" y="3375025"/>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خدمات دانشجویی (رفاهی و فرهنگی) </a:t>
            </a:r>
          </a:p>
        </p:txBody>
      </p:sp>
      <p:sp>
        <p:nvSpPr>
          <p:cNvPr id="7" name="Rectangle 6"/>
          <p:cNvSpPr>
            <a:spLocks noChangeArrowheads="1"/>
          </p:cNvSpPr>
          <p:nvPr/>
        </p:nvSpPr>
        <p:spPr bwMode="auto">
          <a:xfrm>
            <a:off x="1524000" y="4843463"/>
            <a:ext cx="4267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پشتیبانی و سایر </a:t>
            </a:r>
          </a:p>
        </p:txBody>
      </p:sp>
    </p:spTree>
    <p:extLst>
      <p:ext uri="{BB962C8B-B14F-4D97-AF65-F5344CB8AC3E}">
        <p14:creationId xmlns:p14="http://schemas.microsoft.com/office/powerpoint/2010/main" val="2362210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6" grpId="0"/>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5" name="Rectangle 4"/>
          <p:cNvSpPr>
            <a:spLocks noChangeArrowheads="1"/>
          </p:cNvSpPr>
          <p:nvPr/>
        </p:nvSpPr>
        <p:spPr bwMode="auto">
          <a:xfrm>
            <a:off x="1981200" y="2379663"/>
            <a:ext cx="84582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موثرترین اقلام هزینه‌ای مانند حقوق پرسنلی (هیات علمی و غیرهیات علمی)، حق مدیریت، حق‌التدریس و ... در این بخش محاسبه می‌شود.</a:t>
            </a:r>
            <a:endParaRPr lang="en-US" altLang="en-US" sz="2800">
              <a:ea typeface="Calibri" panose="020F0502020204030204" pitchFamily="34" charset="0"/>
              <a:cs typeface="B Nazanin" panose="00000400000000000000" pitchFamily="2" charset="-78"/>
            </a:endParaRPr>
          </a:p>
        </p:txBody>
      </p:sp>
      <p:sp>
        <p:nvSpPr>
          <p:cNvPr id="13317" name="Rectangle 1"/>
          <p:cNvSpPr>
            <a:spLocks noChangeArrowheads="1"/>
          </p:cNvSpPr>
          <p:nvPr/>
        </p:nvSpPr>
        <p:spPr bwMode="auto">
          <a:xfrm>
            <a:off x="5105400" y="3581400"/>
            <a:ext cx="588803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سوال: تعداد هیات علمی موردنیاز به چه میزان است؟</a:t>
            </a:r>
            <a:endParaRPr lang="en-US" altLang="en-US" sz="2800">
              <a:ea typeface="Calibri" panose="020F0502020204030204" pitchFamily="34" charset="0"/>
              <a:cs typeface="B Nazanin" panose="00000400000000000000" pitchFamily="2" charset="-78"/>
            </a:endParaRPr>
          </a:p>
        </p:txBody>
      </p:sp>
      <p:sp>
        <p:nvSpPr>
          <p:cNvPr id="13318" name="Rectangle 2"/>
          <p:cNvSpPr>
            <a:spLocks noChangeArrowheads="1"/>
          </p:cNvSpPr>
          <p:nvPr/>
        </p:nvSpPr>
        <p:spPr bwMode="auto">
          <a:xfrm>
            <a:off x="1828800" y="4343400"/>
            <a:ext cx="859631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شاخص اعلامی هدف‌گذاری شده در قانون برنامه ششم توسعه کشور (نسبت دانشجو به استاد) </a:t>
            </a:r>
            <a:endParaRPr lang="en-US" altLang="en-US" sz="2800">
              <a:ea typeface="Calibri" panose="020F0502020204030204" pitchFamily="34" charset="0"/>
              <a:cs typeface="B Nazanin" panose="00000400000000000000" pitchFamily="2" charset="-78"/>
            </a:endParaRPr>
          </a:p>
        </p:txBody>
      </p:sp>
      <p:sp>
        <p:nvSpPr>
          <p:cNvPr id="13319" name="Rectangle 3"/>
          <p:cNvSpPr>
            <a:spLocks noChangeArrowheads="1"/>
          </p:cNvSpPr>
          <p:nvPr/>
        </p:nvSpPr>
        <p:spPr bwMode="auto">
          <a:xfrm>
            <a:off x="1447800" y="5562600"/>
            <a:ext cx="92964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تعداد واحدهای معادل ارائه شده، سنوات مجاز تحصیلی، ظرفیت کلاس و واحدهای قابل ارائه توسط هیات علمی </a:t>
            </a:r>
            <a:endParaRPr lang="en-US" altLang="en-US" sz="280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2645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6" name="Rectangle 5"/>
          <p:cNvSpPr>
            <a:spLocks noRot="1" noChangeAspect="1" noMove="1" noResize="1" noEditPoints="1" noAdjustHandles="1" noChangeArrowheads="1" noChangeShapeType="1" noTextEdit="1"/>
          </p:cNvSpPr>
          <p:nvPr/>
        </p:nvSpPr>
        <p:spPr>
          <a:xfrm>
            <a:off x="1105359" y="1669451"/>
            <a:ext cx="9601200" cy="1407245"/>
          </a:xfrm>
          <a:prstGeom prst="rect">
            <a:avLst/>
          </a:prstGeom>
          <a:blipFill rotWithShape="0">
            <a:blip r:embed="rId3"/>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14341" name="Rectangle 6"/>
          <p:cNvSpPr>
            <a:spLocks noChangeArrowheads="1"/>
          </p:cNvSpPr>
          <p:nvPr/>
        </p:nvSpPr>
        <p:spPr bwMode="auto">
          <a:xfrm>
            <a:off x="914400" y="3124200"/>
            <a:ext cx="10744200"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تعداد واحد موظفی و سقف واحد حق‌التدریس قابل ارائه توسط اعضای هیات علمی باتوجه به مرتبه علمی و همچنین نوع استخدام (تمام وقت جغرافیایی و تمام وقت) در دستورالعمل نحوه محاسبه حق‌التدریس و معادل سازی فعالیت‌های اعضای هیات علمی مشخص شده است.</a:t>
            </a:r>
            <a:endParaRPr lang="en-US" altLang="en-US" sz="2800">
              <a:ea typeface="Calibri" panose="020F0502020204030204" pitchFamily="34" charset="0"/>
              <a:cs typeface="B Nazanin" panose="00000400000000000000" pitchFamily="2" charset="-78"/>
            </a:endParaRPr>
          </a:p>
        </p:txBody>
      </p:sp>
      <p:graphicFrame>
        <p:nvGraphicFramePr>
          <p:cNvPr id="8" name="Table 7"/>
          <p:cNvGraphicFramePr>
            <a:graphicFrameLocks noGrp="1"/>
          </p:cNvGraphicFramePr>
          <p:nvPr/>
        </p:nvGraphicFramePr>
        <p:xfrm>
          <a:off x="4724400" y="4732338"/>
          <a:ext cx="2819400" cy="1828800"/>
        </p:xfrm>
        <a:graphic>
          <a:graphicData uri="http://schemas.openxmlformats.org/drawingml/2006/table">
            <a:tbl>
              <a:tblPr rtl="1" firstRow="1" firstCol="1" bandRow="1">
                <a:tableStyleId>{5C22544A-7EE6-4342-B048-85BDC9FD1C3A}</a:tableStyleId>
              </a:tblPr>
              <a:tblGrid>
                <a:gridCol w="982009"/>
                <a:gridCol w="982009"/>
                <a:gridCol w="855382"/>
              </a:tblGrid>
              <a:tr h="585096">
                <a:tc>
                  <a:txBody>
                    <a:bodyPr/>
                    <a:lstStyle/>
                    <a:p>
                      <a:pPr algn="ctr" rtl="1">
                        <a:lnSpc>
                          <a:spcPct val="107000"/>
                        </a:lnSpc>
                        <a:spcAft>
                          <a:spcPts val="0"/>
                        </a:spcAft>
                      </a:pPr>
                      <a:r>
                        <a:rPr lang="fa-IR"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100">
                          <a:effectLst/>
                        </a:rPr>
                        <a:t>تمام وقت جغرافیایی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100">
                          <a:effectLst/>
                        </a:rPr>
                        <a:t>تمام وقت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0926">
                <a:tc>
                  <a:txBody>
                    <a:bodyPr/>
                    <a:lstStyle/>
                    <a:p>
                      <a:pPr algn="just" rtl="1">
                        <a:lnSpc>
                          <a:spcPct val="107000"/>
                        </a:lnSpc>
                        <a:spcAft>
                          <a:spcPts val="0"/>
                        </a:spcAft>
                      </a:pPr>
                      <a:r>
                        <a:rPr lang="fa-IR" sz="1200">
                          <a:effectLst/>
                        </a:rPr>
                        <a:t>مربی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200">
                          <a:effectLst/>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200">
                          <a:effectLst/>
                        </a:rPr>
                        <a:t>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0926">
                <a:tc>
                  <a:txBody>
                    <a:bodyPr/>
                    <a:lstStyle/>
                    <a:p>
                      <a:pPr algn="just" rtl="1">
                        <a:lnSpc>
                          <a:spcPct val="107000"/>
                        </a:lnSpc>
                        <a:spcAft>
                          <a:spcPts val="0"/>
                        </a:spcAft>
                      </a:pPr>
                      <a:r>
                        <a:rPr lang="fa-IR" sz="1200">
                          <a:effectLst/>
                        </a:rPr>
                        <a:t>استادیار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2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0926">
                <a:tc>
                  <a:txBody>
                    <a:bodyPr/>
                    <a:lstStyle/>
                    <a:p>
                      <a:pPr algn="just" rtl="1">
                        <a:lnSpc>
                          <a:spcPct val="107000"/>
                        </a:lnSpc>
                        <a:spcAft>
                          <a:spcPts val="0"/>
                        </a:spcAft>
                      </a:pPr>
                      <a:r>
                        <a:rPr lang="fa-IR" sz="1200">
                          <a:effectLst/>
                        </a:rPr>
                        <a:t>دانشیار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2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2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0926">
                <a:tc>
                  <a:txBody>
                    <a:bodyPr/>
                    <a:lstStyle/>
                    <a:p>
                      <a:pPr algn="just" rtl="1">
                        <a:lnSpc>
                          <a:spcPct val="107000"/>
                        </a:lnSpc>
                        <a:spcAft>
                          <a:spcPts val="0"/>
                        </a:spcAft>
                      </a:pPr>
                      <a:r>
                        <a:rPr lang="fa-IR" sz="1200">
                          <a:effectLst/>
                        </a:rPr>
                        <a:t>استاد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200">
                          <a:effectLst/>
                        </a:rPr>
                        <a:t>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a-IR" sz="1200" dirty="0">
                          <a:effectLst/>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534015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16388" name="Rectangle 1"/>
          <p:cNvSpPr>
            <a:spLocks noChangeArrowheads="1"/>
          </p:cNvSpPr>
          <p:nvPr/>
        </p:nvSpPr>
        <p:spPr bwMode="auto">
          <a:xfrm>
            <a:off x="304800" y="1524000"/>
            <a:ext cx="11430000"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به استناد تبصره شماره 6 دستورالعمل نحوه محاسبه حق‌التدریس و معادل سازی فعالیت‌های اعضای هیات علمی، اعضای هیات علمی می‌توانند 8 واحد نظری و یا معادل علمی آن به صورت حق‌التدریس، تدریس نمایند</a:t>
            </a:r>
            <a:endParaRPr lang="en-US" altLang="en-US" sz="2800">
              <a:ea typeface="Calibri" panose="020F0502020204030204" pitchFamily="34" charset="0"/>
              <a:cs typeface="B Nazanin" panose="00000400000000000000" pitchFamily="2" charset="-78"/>
            </a:endParaRPr>
          </a:p>
        </p:txBody>
      </p:sp>
      <p:sp>
        <p:nvSpPr>
          <p:cNvPr id="16389" name="Rectangle 2"/>
          <p:cNvSpPr>
            <a:spLocks noChangeArrowheads="1"/>
          </p:cNvSpPr>
          <p:nvPr/>
        </p:nvSpPr>
        <p:spPr bwMode="auto">
          <a:xfrm>
            <a:off x="266700" y="3182938"/>
            <a:ext cx="115062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متوسط تعداد واحد حق‌التدریس قابل ارائه برای هر هیات علمی تمام وقت برابر 6 واحد و هیات علمی تمام وقت جغرافیایی برابر با 5 واحد در یک ترم تحصیلی لحاظ شده است. </a:t>
            </a:r>
            <a:endParaRPr lang="en-US" altLang="en-US" sz="2800">
              <a:ea typeface="Calibri" panose="020F0502020204030204" pitchFamily="34" charset="0"/>
              <a:cs typeface="B Nazanin" panose="00000400000000000000" pitchFamily="2" charset="-78"/>
            </a:endParaRPr>
          </a:p>
        </p:txBody>
      </p:sp>
      <p:sp>
        <p:nvSpPr>
          <p:cNvPr id="4" name="TextBox 3"/>
          <p:cNvSpPr txBox="1">
            <a:spLocks noRot="1" noChangeAspect="1" noMove="1" noResize="1" noEditPoints="1" noAdjustHandles="1" noChangeArrowheads="1" noChangeShapeType="1" noTextEdit="1"/>
          </p:cNvSpPr>
          <p:nvPr/>
        </p:nvSpPr>
        <p:spPr>
          <a:xfrm>
            <a:off x="2362200" y="4572000"/>
            <a:ext cx="6629400" cy="566950"/>
          </a:xfrm>
          <a:prstGeom prst="rect">
            <a:avLst/>
          </a:prstGeom>
          <a:blipFill rotWithShape="0">
            <a:blip r:embed="rId3"/>
            <a:stretch>
              <a:fillRect/>
            </a:stretch>
          </a:blipFill>
        </p:spPr>
        <p:txBody>
          <a:bodyPr/>
          <a:lstStyle/>
          <a:p>
            <a:pPr>
              <a:defRPr/>
            </a:pPr>
            <a:r>
              <a:rPr lang="en-US">
                <a:noFill/>
              </a:rPr>
              <a:t> </a:t>
            </a:r>
          </a:p>
        </p:txBody>
      </p:sp>
    </p:spTree>
    <p:extLst>
      <p:ext uri="{BB962C8B-B14F-4D97-AF65-F5344CB8AC3E}">
        <p14:creationId xmlns:p14="http://schemas.microsoft.com/office/powerpoint/2010/main" val="4212217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18436" name="TextBox 5"/>
          <p:cNvSpPr txBox="1">
            <a:spLocks noChangeArrowheads="1"/>
          </p:cNvSpPr>
          <p:nvPr/>
        </p:nvSpPr>
        <p:spPr bwMode="auto">
          <a:xfrm>
            <a:off x="2590800" y="3429000"/>
            <a:ext cx="6705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ظرفیت کلاس</a:t>
            </a:r>
            <a:endParaRPr lang="en-US" altLang="en-US" sz="2800">
              <a:ea typeface="Calibri" panose="020F0502020204030204" pitchFamily="34" charset="0"/>
              <a:cs typeface="B Nazanin" panose="00000400000000000000" pitchFamily="2" charset="-78"/>
            </a:endParaRPr>
          </a:p>
        </p:txBody>
      </p:sp>
      <p:graphicFrame>
        <p:nvGraphicFramePr>
          <p:cNvPr id="5" name="Table 4"/>
          <p:cNvGraphicFramePr>
            <a:graphicFrameLocks noGrp="1"/>
          </p:cNvGraphicFramePr>
          <p:nvPr/>
        </p:nvGraphicFramePr>
        <p:xfrm>
          <a:off x="5257800" y="1828800"/>
          <a:ext cx="1993900" cy="1333500"/>
        </p:xfrm>
        <a:graphic>
          <a:graphicData uri="http://schemas.openxmlformats.org/drawingml/2006/table">
            <a:tbl>
              <a:tblPr rtl="1">
                <a:tableStyleId>{5C22544A-7EE6-4342-B048-85BDC9FD1C3A}</a:tableStyleId>
              </a:tblPr>
              <a:tblGrid>
                <a:gridCol w="1384300"/>
                <a:gridCol w="609600"/>
              </a:tblGrid>
              <a:tr h="266700">
                <a:tc>
                  <a:txBody>
                    <a:bodyPr/>
                    <a:lstStyle/>
                    <a:p>
                      <a:pPr algn="ctr" rtl="1" fontAlgn="ctr"/>
                      <a:r>
                        <a:rPr lang="fa-IR" sz="1200" u="none" strike="noStrike">
                          <a:effectLst/>
                        </a:rPr>
                        <a:t>کاردانی</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9525" marR="9525" marT="9525" marB="0" anchor="ctr"/>
                </a:tc>
                <a:tc>
                  <a:txBody>
                    <a:bodyPr/>
                    <a:lstStyle/>
                    <a:p>
                      <a:pPr algn="ctr" rtl="0" fontAlgn="ctr"/>
                      <a:r>
                        <a:rPr lang="en-US" sz="1100" u="none" strike="noStrike">
                          <a:effectLst/>
                        </a:rPr>
                        <a:t>22</a:t>
                      </a:r>
                      <a:endParaRPr lang="en-US" sz="1100" b="0" i="0" u="none" strike="noStrike">
                        <a:solidFill>
                          <a:srgbClr val="000000"/>
                        </a:solidFill>
                        <a:effectLst/>
                        <a:latin typeface="B Koodak" panose="00000700000000000000" pitchFamily="2" charset="-78"/>
                        <a:cs typeface="B Koodak" panose="00000700000000000000" pitchFamily="2" charset="-78"/>
                      </a:endParaRPr>
                    </a:p>
                  </a:txBody>
                  <a:tcPr marL="9525" marR="9525" marT="9525" marB="0" anchor="ctr"/>
                </a:tc>
              </a:tr>
              <a:tr h="266700">
                <a:tc>
                  <a:txBody>
                    <a:bodyPr/>
                    <a:lstStyle/>
                    <a:p>
                      <a:pPr algn="ctr" rtl="1" fontAlgn="ctr"/>
                      <a:r>
                        <a:rPr lang="fa-IR" sz="1200" u="none" strike="noStrike">
                          <a:effectLst/>
                        </a:rPr>
                        <a:t>کارشناسی</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9525" marR="9525" marT="9525" marB="0" anchor="ctr"/>
                </a:tc>
                <a:tc>
                  <a:txBody>
                    <a:bodyPr/>
                    <a:lstStyle/>
                    <a:p>
                      <a:pPr algn="ctr" rtl="0" fontAlgn="ctr"/>
                      <a:r>
                        <a:rPr lang="en-US" sz="1100" u="none" strike="noStrike">
                          <a:effectLst/>
                        </a:rPr>
                        <a:t>20</a:t>
                      </a:r>
                      <a:endParaRPr lang="en-US" sz="1100" b="0" i="0" u="none" strike="noStrike">
                        <a:solidFill>
                          <a:srgbClr val="000000"/>
                        </a:solidFill>
                        <a:effectLst/>
                        <a:latin typeface="B Koodak" panose="00000700000000000000" pitchFamily="2" charset="-78"/>
                        <a:cs typeface="B Koodak" panose="00000700000000000000" pitchFamily="2" charset="-78"/>
                      </a:endParaRPr>
                    </a:p>
                  </a:txBody>
                  <a:tcPr marL="9525" marR="9525" marT="9525" marB="0" anchor="ctr"/>
                </a:tc>
              </a:tr>
              <a:tr h="266700">
                <a:tc>
                  <a:txBody>
                    <a:bodyPr/>
                    <a:lstStyle/>
                    <a:p>
                      <a:pPr algn="ctr" rtl="1" fontAlgn="ctr"/>
                      <a:r>
                        <a:rPr lang="fa-IR" sz="1200" u="none" strike="noStrike">
                          <a:effectLst/>
                        </a:rPr>
                        <a:t>ارشد</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9525" marR="9525" marT="9525" marB="0" anchor="ctr"/>
                </a:tc>
                <a:tc>
                  <a:txBody>
                    <a:bodyPr/>
                    <a:lstStyle/>
                    <a:p>
                      <a:pPr algn="ctr" rtl="0" fontAlgn="ctr"/>
                      <a:r>
                        <a:rPr lang="en-US" sz="1100" u="none" strike="noStrike">
                          <a:effectLst/>
                        </a:rPr>
                        <a:t>8</a:t>
                      </a:r>
                      <a:endParaRPr lang="en-US" sz="1100" b="0" i="0" u="none" strike="noStrike">
                        <a:solidFill>
                          <a:srgbClr val="000000"/>
                        </a:solidFill>
                        <a:effectLst/>
                        <a:latin typeface="B Koodak" panose="00000700000000000000" pitchFamily="2" charset="-78"/>
                        <a:cs typeface="B Koodak" panose="00000700000000000000" pitchFamily="2" charset="-78"/>
                      </a:endParaRPr>
                    </a:p>
                  </a:txBody>
                  <a:tcPr marL="9525" marR="9525" marT="9525" marB="0" anchor="ctr"/>
                </a:tc>
              </a:tr>
              <a:tr h="266700">
                <a:tc>
                  <a:txBody>
                    <a:bodyPr/>
                    <a:lstStyle/>
                    <a:p>
                      <a:pPr algn="ctr" rtl="1" fontAlgn="ctr"/>
                      <a:r>
                        <a:rPr lang="fa-IR" sz="1200" u="none" strike="noStrike">
                          <a:effectLst/>
                        </a:rPr>
                        <a:t>دکتری تخصصی</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9525" marR="9525" marT="9525" marB="0" anchor="ctr"/>
                </a:tc>
                <a:tc>
                  <a:txBody>
                    <a:bodyPr/>
                    <a:lstStyle/>
                    <a:p>
                      <a:pPr algn="ctr" rtl="0" fontAlgn="ctr"/>
                      <a:r>
                        <a:rPr lang="en-US" sz="1100" u="none" strike="noStrike">
                          <a:effectLst/>
                        </a:rPr>
                        <a:t>4</a:t>
                      </a:r>
                      <a:endParaRPr lang="en-US" sz="1100" b="0" i="0" u="none" strike="noStrike">
                        <a:solidFill>
                          <a:srgbClr val="000000"/>
                        </a:solidFill>
                        <a:effectLst/>
                        <a:latin typeface="B Koodak" panose="00000700000000000000" pitchFamily="2" charset="-78"/>
                        <a:cs typeface="B Koodak" panose="00000700000000000000" pitchFamily="2" charset="-78"/>
                      </a:endParaRPr>
                    </a:p>
                  </a:txBody>
                  <a:tcPr marL="9525" marR="9525" marT="9525" marB="0" anchor="ctr"/>
                </a:tc>
              </a:tr>
              <a:tr h="266700">
                <a:tc>
                  <a:txBody>
                    <a:bodyPr/>
                    <a:lstStyle/>
                    <a:p>
                      <a:pPr algn="ctr" rtl="1" fontAlgn="ctr"/>
                      <a:r>
                        <a:rPr lang="fa-IR" sz="1200" u="none" strike="noStrike">
                          <a:effectLst/>
                        </a:rPr>
                        <a:t>دکتری عمومی</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9525" marR="9525" marT="9525" marB="0" anchor="ctr"/>
                </a:tc>
                <a:tc>
                  <a:txBody>
                    <a:bodyPr/>
                    <a:lstStyle/>
                    <a:p>
                      <a:pPr algn="ctr" rtl="0" fontAlgn="ctr"/>
                      <a:r>
                        <a:rPr lang="en-US" sz="1100" u="none" strike="noStrike" dirty="0">
                          <a:effectLst/>
                        </a:rPr>
                        <a:t>13</a:t>
                      </a:r>
                      <a:endParaRPr lang="en-US" sz="1100" b="0" i="0" u="none" strike="noStrike" dirty="0">
                        <a:solidFill>
                          <a:srgbClr val="000000"/>
                        </a:solidFill>
                        <a:effectLst/>
                        <a:latin typeface="B Koodak" panose="00000700000000000000" pitchFamily="2" charset="-78"/>
                        <a:cs typeface="B Koodak" panose="00000700000000000000" pitchFamily="2" charset="-78"/>
                      </a:endParaRPr>
                    </a:p>
                  </a:txBody>
                  <a:tcPr marL="9525" marR="9525" marT="9525" marB="0" anchor="ctr"/>
                </a:tc>
              </a:tr>
            </a:tbl>
          </a:graphicData>
        </a:graphic>
      </p:graphicFrame>
      <p:sp>
        <p:nvSpPr>
          <p:cNvPr id="7" name="TextBox 6"/>
          <p:cNvSpPr txBox="1">
            <a:spLocks noRot="1" noChangeAspect="1" noMove="1" noResize="1" noEditPoints="1" noAdjustHandles="1" noChangeArrowheads="1" noChangeShapeType="1" noTextEdit="1"/>
          </p:cNvSpPr>
          <p:nvPr/>
        </p:nvSpPr>
        <p:spPr>
          <a:xfrm>
            <a:off x="4548193" y="4800600"/>
            <a:ext cx="3609963" cy="519053"/>
          </a:xfrm>
          <a:prstGeom prst="rect">
            <a:avLst/>
          </a:prstGeom>
          <a:blipFill rotWithShape="0">
            <a:blip r:embed="rId3"/>
            <a:stretch>
              <a:fillRect r="-3041" b="-5882"/>
            </a:stretch>
          </a:blipFill>
        </p:spPr>
        <p:txBody>
          <a:bodyPr/>
          <a:lstStyle/>
          <a:p>
            <a:pPr>
              <a:defRPr/>
            </a:pPr>
            <a:r>
              <a:rPr lang="en-US">
                <a:noFill/>
              </a:rPr>
              <a:t> </a:t>
            </a:r>
          </a:p>
        </p:txBody>
      </p:sp>
    </p:spTree>
    <p:extLst>
      <p:ext uri="{BB962C8B-B14F-4D97-AF65-F5344CB8AC3E}">
        <p14:creationId xmlns:p14="http://schemas.microsoft.com/office/powerpoint/2010/main" val="691165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20484" name="TextBox 5"/>
          <p:cNvSpPr txBox="1">
            <a:spLocks noChangeArrowheads="1"/>
          </p:cNvSpPr>
          <p:nvPr/>
        </p:nvSpPr>
        <p:spPr bwMode="auto">
          <a:xfrm>
            <a:off x="2590800" y="4648200"/>
            <a:ext cx="6705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ظرفیت کلاس</a:t>
            </a:r>
            <a:endParaRPr lang="en-US" altLang="en-US" sz="2800">
              <a:ea typeface="Calibri" panose="020F0502020204030204" pitchFamily="34" charset="0"/>
              <a:cs typeface="B Nazanin" panose="00000400000000000000" pitchFamily="2" charset="-78"/>
            </a:endParaRPr>
          </a:p>
        </p:txBody>
      </p:sp>
      <p:graphicFrame>
        <p:nvGraphicFramePr>
          <p:cNvPr id="2" name="Table 1"/>
          <p:cNvGraphicFramePr>
            <a:graphicFrameLocks noGrp="1"/>
          </p:cNvGraphicFramePr>
          <p:nvPr/>
        </p:nvGraphicFramePr>
        <p:xfrm>
          <a:off x="2813052" y="2514600"/>
          <a:ext cx="6469061" cy="1728787"/>
        </p:xfrm>
        <a:graphic>
          <a:graphicData uri="http://schemas.openxmlformats.org/drawingml/2006/table">
            <a:tbl>
              <a:tblPr rtl="1" firstRow="1" firstCol="1" bandRow="1">
                <a:tableStyleId>{5C22544A-7EE6-4342-B048-85BDC9FD1C3A}</a:tableStyleId>
              </a:tblPr>
              <a:tblGrid>
                <a:gridCol w="1257239"/>
                <a:gridCol w="868637"/>
                <a:gridCol w="868637"/>
                <a:gridCol w="868637"/>
                <a:gridCol w="868637"/>
                <a:gridCol w="868637"/>
                <a:gridCol w="868637"/>
              </a:tblGrid>
              <a:tr h="587207">
                <a:tc>
                  <a:txBody>
                    <a:bodyPr/>
                    <a:lstStyle/>
                    <a:p>
                      <a:pPr algn="just" rtl="1">
                        <a:lnSpc>
                          <a:spcPct val="107000"/>
                        </a:lnSpc>
                        <a:spcAft>
                          <a:spcPts val="0"/>
                        </a:spcAft>
                      </a:pPr>
                      <a:r>
                        <a:rPr lang="fa-IR"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tc>
                <a:tc>
                  <a:txBody>
                    <a:bodyPr/>
                    <a:lstStyle/>
                    <a:p>
                      <a:pPr algn="ctr" rtl="1">
                        <a:lnSpc>
                          <a:spcPct val="107000"/>
                        </a:lnSpc>
                        <a:spcAft>
                          <a:spcPts val="0"/>
                        </a:spcAft>
                      </a:pPr>
                      <a:r>
                        <a:rPr lang="fa-IR" sz="1200">
                          <a:effectLst/>
                        </a:rPr>
                        <a:t>واحد معادل کل دوره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200">
                          <a:effectLst/>
                        </a:rPr>
                        <a:t>سنوات مجاز تحصیلی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200">
                          <a:effectLst/>
                        </a:rPr>
                        <a:t>واحد معادل در هر سال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200">
                          <a:effectLst/>
                        </a:rPr>
                        <a:t>تعداد هیات علمی موردنیاز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200">
                          <a:effectLst/>
                        </a:rPr>
                        <a:t>ظرفیت استاندارد کلاس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200">
                          <a:effectLst/>
                        </a:rPr>
                        <a:t>نسبت دانشجو به استاد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r h="228316">
                <a:tc>
                  <a:txBody>
                    <a:bodyPr/>
                    <a:lstStyle/>
                    <a:p>
                      <a:pPr algn="just" rtl="1">
                        <a:lnSpc>
                          <a:spcPct val="107000"/>
                        </a:lnSpc>
                        <a:spcAft>
                          <a:spcPts val="0"/>
                        </a:spcAft>
                      </a:pPr>
                      <a:r>
                        <a:rPr lang="fa-IR" sz="1200">
                          <a:effectLst/>
                        </a:rPr>
                        <a:t>کاردانی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97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38.8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20.04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r h="228316">
                <a:tc>
                  <a:txBody>
                    <a:bodyPr/>
                    <a:lstStyle/>
                    <a:p>
                      <a:pPr algn="just" rtl="1">
                        <a:lnSpc>
                          <a:spcPct val="107000"/>
                        </a:lnSpc>
                        <a:spcAft>
                          <a:spcPts val="0"/>
                        </a:spcAft>
                      </a:pPr>
                      <a:r>
                        <a:rPr lang="fa-IR" sz="1200">
                          <a:effectLst/>
                        </a:rPr>
                        <a:t>کارشناسی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35.56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19.88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r h="228316">
                <a:tc>
                  <a:txBody>
                    <a:bodyPr/>
                    <a:lstStyle/>
                    <a:p>
                      <a:pPr algn="just" rtl="1">
                        <a:lnSpc>
                          <a:spcPct val="107000"/>
                        </a:lnSpc>
                        <a:spcAft>
                          <a:spcPts val="0"/>
                        </a:spcAft>
                      </a:pPr>
                      <a:r>
                        <a:rPr lang="fa-IR" sz="1200">
                          <a:effectLst/>
                        </a:rPr>
                        <a:t>ارشد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0.91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8.84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r h="228316">
                <a:tc>
                  <a:txBody>
                    <a:bodyPr/>
                    <a:lstStyle/>
                    <a:p>
                      <a:pPr algn="just" rtl="1">
                        <a:lnSpc>
                          <a:spcPct val="107000"/>
                        </a:lnSpc>
                        <a:spcAft>
                          <a:spcPts val="0"/>
                        </a:spcAft>
                      </a:pPr>
                      <a:r>
                        <a:rPr lang="fa-IR" sz="1200">
                          <a:effectLst/>
                        </a:rPr>
                        <a:t>دکتری تخصصی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108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0.68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5.89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r h="228316">
                <a:tc>
                  <a:txBody>
                    <a:bodyPr/>
                    <a:lstStyle/>
                    <a:p>
                      <a:pPr algn="just" rtl="1">
                        <a:lnSpc>
                          <a:spcPct val="107000"/>
                        </a:lnSpc>
                        <a:spcAft>
                          <a:spcPts val="0"/>
                        </a:spcAft>
                      </a:pPr>
                      <a:r>
                        <a:rPr lang="fa-IR" sz="1200">
                          <a:effectLst/>
                        </a:rPr>
                        <a:t>دکتری عمومی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476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59.5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a:effectLst/>
                        </a:rPr>
                        <a:t>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fa-IR" sz="1400" dirty="0">
                          <a:effectLst/>
                        </a:rPr>
                        <a:t>7.72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r>
            </a:tbl>
          </a:graphicData>
        </a:graphic>
      </p:graphicFrame>
    </p:spTree>
    <p:extLst>
      <p:ext uri="{BB962C8B-B14F-4D97-AF65-F5344CB8AC3E}">
        <p14:creationId xmlns:p14="http://schemas.microsoft.com/office/powerpoint/2010/main" val="2883328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22532" name="Rectangle 2"/>
          <p:cNvSpPr>
            <a:spLocks noChangeArrowheads="1"/>
          </p:cNvSpPr>
          <p:nvPr/>
        </p:nvSpPr>
        <p:spPr bwMode="auto">
          <a:xfrm>
            <a:off x="5278438" y="2555875"/>
            <a:ext cx="336391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تعداد پرسنل غیر هیات علمی</a:t>
            </a:r>
            <a:endParaRPr lang="en-US" altLang="en-US" sz="2800">
              <a:ea typeface="Calibri" panose="020F0502020204030204" pitchFamily="34" charset="0"/>
              <a:cs typeface="B Nazanin" panose="00000400000000000000" pitchFamily="2" charset="-78"/>
            </a:endParaRPr>
          </a:p>
        </p:txBody>
      </p:sp>
      <p:sp>
        <p:nvSpPr>
          <p:cNvPr id="22533" name="Rectangle 3"/>
          <p:cNvSpPr>
            <a:spLocks noChangeArrowheads="1"/>
          </p:cNvSpPr>
          <p:nvPr/>
        </p:nvSpPr>
        <p:spPr bwMode="auto">
          <a:xfrm>
            <a:off x="2921000" y="3824288"/>
            <a:ext cx="63134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نسبت پرسنل غیرهیات علمی به هیات علمی معادل 0.8 </a:t>
            </a:r>
            <a:endParaRPr lang="en-US" altLang="en-US" sz="2800">
              <a:ea typeface="Calibri" panose="020F0502020204030204" pitchFamily="34" charset="0"/>
              <a:cs typeface="B Nazanin" panose="00000400000000000000" pitchFamily="2" charset="-78"/>
            </a:endParaRPr>
          </a:p>
        </p:txBody>
      </p:sp>
      <p:sp>
        <p:nvSpPr>
          <p:cNvPr id="22534" name="Rectangle 4"/>
          <p:cNvSpPr>
            <a:spLocks noChangeArrowheads="1"/>
          </p:cNvSpPr>
          <p:nvPr/>
        </p:nvSpPr>
        <p:spPr bwMode="auto">
          <a:xfrm>
            <a:off x="7596188" y="4905375"/>
            <a:ext cx="16383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07000"/>
              </a:lnSpc>
              <a:spcAft>
                <a:spcPts val="800"/>
              </a:spcAft>
              <a:buFont typeface="Courier New" panose="02070309020205020404" pitchFamily="49" charset="0"/>
              <a:buChar char="o"/>
            </a:pPr>
            <a:r>
              <a:rPr lang="fa-IR" altLang="en-US" sz="2000">
                <a:ea typeface="Calibri" panose="020F0502020204030204" pitchFamily="34" charset="0"/>
                <a:cs typeface="B Lotus" panose="00000400000000000000" pitchFamily="2" charset="-78"/>
              </a:rPr>
              <a:t>حقوق پرسنلی</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2885695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04827" y="495123"/>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r>
              <a:rPr lang="fa-IR" b="1" dirty="0" smtClean="0">
                <a:solidFill>
                  <a:schemeClr val="tx1"/>
                </a:solidFill>
              </a:rPr>
              <a:t>انواع بودجه ریزی</a:t>
            </a:r>
            <a:endParaRPr lang="en-US" b="1" dirty="0">
              <a:solidFill>
                <a:schemeClr val="tx1"/>
              </a:solidFill>
            </a:endParaRPr>
          </a:p>
        </p:txBody>
      </p:sp>
      <p:sp>
        <p:nvSpPr>
          <p:cNvPr id="2" name="Rectangle 1"/>
          <p:cNvSpPr/>
          <p:nvPr/>
        </p:nvSpPr>
        <p:spPr>
          <a:xfrm>
            <a:off x="4028792" y="1145042"/>
            <a:ext cx="6940863" cy="369332"/>
          </a:xfrm>
          <a:prstGeom prst="rect">
            <a:avLst/>
          </a:prstGeom>
        </p:spPr>
        <p:txBody>
          <a:bodyPr wrap="square">
            <a:spAutoFit/>
          </a:bodyPr>
          <a:lstStyle/>
          <a:p>
            <a:pPr marL="285750" indent="-285750" algn="r" rtl="1">
              <a:buFont typeface="Wingdings" panose="05000000000000000000" pitchFamily="2" charset="2"/>
              <a:buChar char="q"/>
            </a:pPr>
            <a:r>
              <a:rPr lang="fa-IR" dirty="0">
                <a:ea typeface="Calibri" panose="020F0502020204030204" pitchFamily="34" charset="0"/>
                <a:cs typeface="B Nazanin" panose="00000400000000000000" pitchFamily="2" charset="-78"/>
              </a:rPr>
              <a:t>مدل بودجه‌ریزی مبتنی بر مدیریت مراکز مسئولیت ( </a:t>
            </a:r>
            <a:r>
              <a:rPr lang="en-US" dirty="0">
                <a:ea typeface="Calibri" panose="020F0502020204030204" pitchFamily="34" charset="0"/>
                <a:cs typeface="B Nazanin" panose="00000400000000000000" pitchFamily="2" charset="-78"/>
              </a:rPr>
              <a:t>RCM</a:t>
            </a:r>
            <a:r>
              <a:rPr lang="fa-IR" dirty="0">
                <a:ea typeface="Calibri" panose="020F0502020204030204" pitchFamily="34" charset="0"/>
                <a:cs typeface="B Nazanin" panose="00000400000000000000" pitchFamily="2" charset="-78"/>
              </a:rPr>
              <a:t> ) </a:t>
            </a:r>
            <a:endParaRPr lang="en-US" dirty="0">
              <a:ea typeface="Calibri" panose="020F0502020204030204" pitchFamily="34" charset="0"/>
              <a:cs typeface="B Nazanin" panose="00000400000000000000" pitchFamily="2" charset="-78"/>
            </a:endParaRPr>
          </a:p>
        </p:txBody>
      </p:sp>
      <p:sp>
        <p:nvSpPr>
          <p:cNvPr id="10" name="Rectangle 9"/>
          <p:cNvSpPr/>
          <p:nvPr/>
        </p:nvSpPr>
        <p:spPr>
          <a:xfrm>
            <a:off x="496151" y="2126671"/>
            <a:ext cx="10797639" cy="750975"/>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در مدل‌های بودجه‌ریزی 2 عامل تمرکز و تخصیص را می‌توان از عوامل اصلی بودجه دانست. عامل تمرکز نشانگر شدت تصدی مدیر بر بودجه بخش‌های زیرین و عامل روش تخصیص نیز بیانگر، نحوه تقسیم منابع در دسترس بین واحدهای عملیاتی یا ستادی می‌باشد.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grpSp>
        <p:nvGrpSpPr>
          <p:cNvPr id="12" name="Group 11"/>
          <p:cNvGrpSpPr/>
          <p:nvPr/>
        </p:nvGrpSpPr>
        <p:grpSpPr>
          <a:xfrm>
            <a:off x="931695" y="3126863"/>
            <a:ext cx="7773132" cy="3744086"/>
            <a:chOff x="1810693" y="2816088"/>
            <a:chExt cx="7773132" cy="3744086"/>
          </a:xfrm>
        </p:grpSpPr>
        <p:grpSp>
          <p:nvGrpSpPr>
            <p:cNvPr id="22" name="Group 21"/>
            <p:cNvGrpSpPr/>
            <p:nvPr/>
          </p:nvGrpSpPr>
          <p:grpSpPr>
            <a:xfrm>
              <a:off x="1810693" y="2816088"/>
              <a:ext cx="7773132" cy="3744086"/>
              <a:chOff x="0" y="0"/>
              <a:chExt cx="5979464" cy="3745064"/>
            </a:xfrm>
          </p:grpSpPr>
          <p:cxnSp>
            <p:nvCxnSpPr>
              <p:cNvPr id="24" name="Straight Arrow Connector 23"/>
              <p:cNvCxnSpPr/>
              <p:nvPr/>
            </p:nvCxnSpPr>
            <p:spPr>
              <a:xfrm flipV="1">
                <a:off x="1041373" y="0"/>
                <a:ext cx="7951" cy="2822713"/>
              </a:xfrm>
              <a:prstGeom prst="straightConnector1">
                <a:avLst/>
              </a:prstGeom>
              <a:noFill/>
              <a:ln w="6350" cap="flat" cmpd="sng" algn="ctr">
                <a:solidFill>
                  <a:srgbClr val="5B9BD5"/>
                </a:solidFill>
                <a:prstDash val="solid"/>
                <a:miter lim="800000"/>
                <a:tailEnd type="triangle"/>
              </a:ln>
              <a:effectLst/>
            </p:spPr>
          </p:cxnSp>
          <p:cxnSp>
            <p:nvCxnSpPr>
              <p:cNvPr id="25" name="Straight Arrow Connector 24"/>
              <p:cNvCxnSpPr/>
              <p:nvPr/>
            </p:nvCxnSpPr>
            <p:spPr>
              <a:xfrm>
                <a:off x="1049324" y="2822713"/>
                <a:ext cx="4930140" cy="45719"/>
              </a:xfrm>
              <a:prstGeom prst="straightConnector1">
                <a:avLst/>
              </a:prstGeom>
              <a:noFill/>
              <a:ln w="6350" cap="flat" cmpd="sng" algn="ctr">
                <a:solidFill>
                  <a:srgbClr val="5B9BD5"/>
                </a:solidFill>
                <a:prstDash val="solid"/>
                <a:miter lim="800000"/>
                <a:tailEnd type="triangle"/>
              </a:ln>
              <a:effectLst/>
            </p:spPr>
          </p:cxnSp>
          <p:sp>
            <p:nvSpPr>
              <p:cNvPr id="31" name="Rectangle 30"/>
              <p:cNvSpPr/>
              <p:nvPr/>
            </p:nvSpPr>
            <p:spPr>
              <a:xfrm>
                <a:off x="1303766" y="2926080"/>
                <a:ext cx="1224501" cy="389614"/>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900" b="1">
                    <a:effectLst/>
                    <a:latin typeface="Calibri" panose="020F0502020204030204" pitchFamily="34" charset="0"/>
                    <a:ea typeface="Calibri" panose="020F0502020204030204" pitchFamily="34" charset="0"/>
                    <a:cs typeface="B Nazanin" panose="00000400000000000000" pitchFamily="2" charset="-78"/>
                  </a:rPr>
                  <a:t>متمرکز</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2" name="Rectangle 31"/>
              <p:cNvSpPr/>
              <p:nvPr/>
            </p:nvSpPr>
            <p:spPr>
              <a:xfrm>
                <a:off x="4547898" y="2926080"/>
                <a:ext cx="1224501" cy="389614"/>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900" b="1">
                    <a:effectLst/>
                    <a:latin typeface="Calibri" panose="020F0502020204030204" pitchFamily="34" charset="0"/>
                    <a:ea typeface="Calibri" panose="020F0502020204030204" pitchFamily="34" charset="0"/>
                    <a:cs typeface="B Nazanin" panose="00000400000000000000" pitchFamily="2" charset="-78"/>
                  </a:rPr>
                  <a:t>غیر متمرکز</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3" name="Rectangle 32"/>
              <p:cNvSpPr/>
              <p:nvPr/>
            </p:nvSpPr>
            <p:spPr>
              <a:xfrm rot="16200000">
                <a:off x="170705" y="489006"/>
                <a:ext cx="1224501" cy="389614"/>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900" b="1">
                    <a:effectLst/>
                    <a:latin typeface="Calibri" panose="020F0502020204030204" pitchFamily="34" charset="0"/>
                    <a:ea typeface="Calibri" panose="020F0502020204030204" pitchFamily="34" charset="0"/>
                    <a:cs typeface="B Nazanin" panose="00000400000000000000" pitchFamily="2" charset="-78"/>
                  </a:rPr>
                  <a:t>بر اساس فرمول</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4" name="Rectangle 33"/>
              <p:cNvSpPr/>
              <p:nvPr/>
            </p:nvSpPr>
            <p:spPr>
              <a:xfrm rot="16200000">
                <a:off x="170705" y="1991802"/>
                <a:ext cx="1224501" cy="389614"/>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900" b="1">
                    <a:effectLst/>
                    <a:latin typeface="Calibri" panose="020F0502020204030204" pitchFamily="34" charset="0"/>
                    <a:ea typeface="Calibri" panose="020F0502020204030204" pitchFamily="34" charset="0"/>
                    <a:cs typeface="B Nazanin" panose="00000400000000000000" pitchFamily="2" charset="-78"/>
                  </a:rPr>
                  <a:t>بر اساس سابقه</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5" name="Rectangle 34"/>
              <p:cNvSpPr/>
              <p:nvPr/>
            </p:nvSpPr>
            <p:spPr>
              <a:xfrm rot="16200000">
                <a:off x="-588645" y="1367625"/>
                <a:ext cx="1566545" cy="389255"/>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روش‌های توزیع و تخصیص</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36" name="Rectangle 35"/>
              <p:cNvSpPr/>
              <p:nvPr/>
            </p:nvSpPr>
            <p:spPr>
              <a:xfrm>
                <a:off x="2822465" y="3355450"/>
                <a:ext cx="1224501" cy="389614"/>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a-IR" sz="1100" b="1" dirty="0">
                    <a:effectLst/>
                    <a:latin typeface="Calibri" panose="020F0502020204030204" pitchFamily="34" charset="0"/>
                    <a:ea typeface="Calibri" panose="020F0502020204030204" pitchFamily="34" charset="0"/>
                    <a:cs typeface="B Nazanin" panose="00000400000000000000" pitchFamily="2" charset="-78"/>
                  </a:rPr>
                  <a:t>تصدی بودجه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cxnSp>
          <p:nvCxnSpPr>
            <p:cNvPr id="4" name="Straight Connector 3"/>
            <p:cNvCxnSpPr/>
            <p:nvPr/>
          </p:nvCxnSpPr>
          <p:spPr>
            <a:xfrm flipH="1">
              <a:off x="3821230" y="4111813"/>
              <a:ext cx="48835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246796" y="2816088"/>
              <a:ext cx="19250" cy="2679937"/>
            </a:xfrm>
            <a:prstGeom prst="line">
              <a:avLst/>
            </a:prstGeom>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612918" y="1520539"/>
            <a:ext cx="4658627" cy="338554"/>
          </a:xfrm>
          <a:prstGeom prst="rect">
            <a:avLst/>
          </a:prstGeom>
        </p:spPr>
        <p:txBody>
          <a:bodyPr wrap="square">
            <a:spAutoFit/>
          </a:bodyPr>
          <a:lstStyle/>
          <a:p>
            <a:pPr algn="r" rtl="1"/>
            <a:r>
              <a:rPr lang="en-US" sz="1600" dirty="0" smtClean="0">
                <a:latin typeface="Arial Narrow" panose="020B0606020202030204" pitchFamily="34" charset="0"/>
                <a:ea typeface="Calibri" panose="020F0502020204030204" pitchFamily="34" charset="0"/>
                <a:cs typeface="B Nazanin" panose="00000400000000000000" pitchFamily="2" charset="-78"/>
              </a:rPr>
              <a:t>Responsibility </a:t>
            </a:r>
            <a:r>
              <a:rPr lang="en-US" sz="1600" dirty="0">
                <a:latin typeface="Arial Narrow" panose="020B0606020202030204" pitchFamily="34" charset="0"/>
                <a:ea typeface="Calibri" panose="020F0502020204030204" pitchFamily="34" charset="0"/>
                <a:cs typeface="B Nazanin" panose="00000400000000000000" pitchFamily="2" charset="-78"/>
              </a:rPr>
              <a:t>Center Management (RCM) Budget Model</a:t>
            </a:r>
          </a:p>
        </p:txBody>
      </p:sp>
      <p:grpSp>
        <p:nvGrpSpPr>
          <p:cNvPr id="6" name="Group 5"/>
          <p:cNvGrpSpPr/>
          <p:nvPr/>
        </p:nvGrpSpPr>
        <p:grpSpPr>
          <a:xfrm>
            <a:off x="3376943" y="3511646"/>
            <a:ext cx="3687036" cy="1787714"/>
            <a:chOff x="3376943" y="3511646"/>
            <a:chExt cx="3687036" cy="1787714"/>
          </a:xfrm>
        </p:grpSpPr>
        <p:sp>
          <p:nvSpPr>
            <p:cNvPr id="3" name="TextBox 2"/>
            <p:cNvSpPr txBox="1"/>
            <p:nvPr/>
          </p:nvSpPr>
          <p:spPr>
            <a:xfrm>
              <a:off x="3376943" y="3585172"/>
              <a:ext cx="122387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a:t>
              </a:r>
            </a:p>
          </p:txBody>
        </p:sp>
        <p:sp>
          <p:nvSpPr>
            <p:cNvPr id="19" name="TextBox 18"/>
            <p:cNvSpPr txBox="1"/>
            <p:nvPr/>
          </p:nvSpPr>
          <p:spPr>
            <a:xfrm>
              <a:off x="3376943" y="4930028"/>
              <a:ext cx="1223876" cy="369332"/>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II</a:t>
              </a:r>
              <a:endParaRPr lang="en-US"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5840103" y="3511646"/>
              <a:ext cx="1223876" cy="369332"/>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IV</a:t>
              </a:r>
              <a:endParaRPr lang="en-US"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5840103" y="4894269"/>
              <a:ext cx="1223876" cy="369332"/>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III</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29625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24580" name="Rectangle 4"/>
          <p:cNvSpPr>
            <a:spLocks noChangeArrowheads="1"/>
          </p:cNvSpPr>
          <p:nvPr/>
        </p:nvSpPr>
        <p:spPr bwMode="auto">
          <a:xfrm>
            <a:off x="7497763" y="1828800"/>
            <a:ext cx="17303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حقوق پرسنلی</a:t>
            </a:r>
            <a:endParaRPr lang="en-US" altLang="en-US" sz="2800">
              <a:ea typeface="Calibri" panose="020F0502020204030204" pitchFamily="34" charset="0"/>
              <a:cs typeface="B Nazanin" panose="00000400000000000000" pitchFamily="2" charset="-78"/>
            </a:endParaRPr>
          </a:p>
        </p:txBody>
      </p:sp>
      <p:graphicFrame>
        <p:nvGraphicFramePr>
          <p:cNvPr id="2" name="Table 1"/>
          <p:cNvGraphicFramePr>
            <a:graphicFrameLocks noGrp="1"/>
          </p:cNvGraphicFramePr>
          <p:nvPr/>
        </p:nvGraphicFramePr>
        <p:xfrm>
          <a:off x="3603625" y="3406775"/>
          <a:ext cx="4984750" cy="913132"/>
        </p:xfrm>
        <a:graphic>
          <a:graphicData uri="http://schemas.openxmlformats.org/drawingml/2006/table">
            <a:tbl>
              <a:tblPr rtl="1" firstRow="1" firstCol="1" bandRow="1">
                <a:tableStyleId>{5C22544A-7EE6-4342-B048-85BDC9FD1C3A}</a:tableStyleId>
              </a:tblPr>
              <a:tblGrid>
                <a:gridCol w="2000760"/>
                <a:gridCol w="743139"/>
                <a:gridCol w="743139"/>
                <a:gridCol w="800304"/>
                <a:gridCol w="697408"/>
              </a:tblGrid>
              <a:tr h="228203">
                <a:tc>
                  <a:txBody>
                    <a:bodyPr/>
                    <a:lstStyle/>
                    <a:p>
                      <a:pPr algn="just" rtl="1">
                        <a:lnSpc>
                          <a:spcPct val="107000"/>
                        </a:lnSpc>
                        <a:spcAft>
                          <a:spcPts val="0"/>
                        </a:spcAft>
                      </a:pPr>
                      <a:r>
                        <a:rPr lang="fa-IR"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tc>
                <a:tc>
                  <a:txBody>
                    <a:bodyPr/>
                    <a:lstStyle/>
                    <a:p>
                      <a:pPr algn="ctr" rtl="1">
                        <a:lnSpc>
                          <a:spcPct val="107000"/>
                        </a:lnSpc>
                        <a:spcAft>
                          <a:spcPts val="0"/>
                        </a:spcAft>
                      </a:pPr>
                      <a:r>
                        <a:rPr lang="fa-IR" sz="1400">
                          <a:effectLst/>
                        </a:rPr>
                        <a:t>مربی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tc>
                <a:tc>
                  <a:txBody>
                    <a:bodyPr/>
                    <a:lstStyle/>
                    <a:p>
                      <a:pPr algn="ctr" rtl="1">
                        <a:lnSpc>
                          <a:spcPct val="107000"/>
                        </a:lnSpc>
                        <a:spcAft>
                          <a:spcPts val="0"/>
                        </a:spcAft>
                      </a:pPr>
                      <a:r>
                        <a:rPr lang="fa-IR" sz="1400">
                          <a:effectLst/>
                        </a:rPr>
                        <a:t>استادیار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tc>
                <a:tc>
                  <a:txBody>
                    <a:bodyPr/>
                    <a:lstStyle/>
                    <a:p>
                      <a:pPr algn="ctr" rtl="1">
                        <a:lnSpc>
                          <a:spcPct val="107000"/>
                        </a:lnSpc>
                        <a:spcAft>
                          <a:spcPts val="0"/>
                        </a:spcAft>
                      </a:pPr>
                      <a:r>
                        <a:rPr lang="fa-IR" sz="1400">
                          <a:effectLst/>
                        </a:rPr>
                        <a:t>دانشیار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tc>
                <a:tc>
                  <a:txBody>
                    <a:bodyPr/>
                    <a:lstStyle/>
                    <a:p>
                      <a:pPr algn="ctr" rtl="1">
                        <a:lnSpc>
                          <a:spcPct val="107000"/>
                        </a:lnSpc>
                        <a:spcAft>
                          <a:spcPts val="0"/>
                        </a:spcAft>
                      </a:pPr>
                      <a:r>
                        <a:rPr lang="fa-IR" sz="1400">
                          <a:effectLst/>
                        </a:rPr>
                        <a:t>استاد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tc>
              </a:tr>
              <a:tr h="228203">
                <a:tc>
                  <a:txBody>
                    <a:bodyPr/>
                    <a:lstStyle/>
                    <a:p>
                      <a:pPr algn="just" rtl="1">
                        <a:lnSpc>
                          <a:spcPct val="107000"/>
                        </a:lnSpc>
                        <a:spcAft>
                          <a:spcPts val="0"/>
                        </a:spcAft>
                      </a:pPr>
                      <a:r>
                        <a:rPr lang="fa-IR" sz="1400">
                          <a:effectLst/>
                        </a:rPr>
                        <a:t>هیات علمی تمام وقت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720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1260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1500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1956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r>
              <a:tr h="228203">
                <a:tc>
                  <a:txBody>
                    <a:bodyPr/>
                    <a:lstStyle/>
                    <a:p>
                      <a:pPr algn="just" rtl="1">
                        <a:lnSpc>
                          <a:spcPct val="107000"/>
                        </a:lnSpc>
                        <a:spcAft>
                          <a:spcPts val="0"/>
                        </a:spcAft>
                      </a:pPr>
                      <a:r>
                        <a:rPr lang="fa-IR" sz="1400">
                          <a:effectLst/>
                        </a:rPr>
                        <a:t>هیات علمی تمام وقت جغرافیایی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778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1352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1618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a:txBody>
                    <a:bodyPr/>
                    <a:lstStyle/>
                    <a:p>
                      <a:pPr algn="ctr" rtl="1">
                        <a:lnSpc>
                          <a:spcPct val="107000"/>
                        </a:lnSpc>
                        <a:spcAft>
                          <a:spcPts val="0"/>
                        </a:spcAft>
                      </a:pPr>
                      <a:r>
                        <a:rPr lang="fa-IR" sz="1400">
                          <a:effectLst/>
                        </a:rPr>
                        <a:t>2122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r>
              <a:tr h="228203">
                <a:tc>
                  <a:txBody>
                    <a:bodyPr/>
                    <a:lstStyle/>
                    <a:p>
                      <a:pPr algn="just" rtl="1">
                        <a:lnSpc>
                          <a:spcPct val="107000"/>
                        </a:lnSpc>
                        <a:spcAft>
                          <a:spcPts val="0"/>
                        </a:spcAft>
                      </a:pPr>
                      <a:r>
                        <a:rPr lang="fa-IR" sz="1400">
                          <a:effectLst/>
                        </a:rPr>
                        <a:t>غیر هیات علمی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gridSpan="4">
                  <a:txBody>
                    <a:bodyPr/>
                    <a:lstStyle/>
                    <a:p>
                      <a:pPr algn="ctr" rtl="1">
                        <a:lnSpc>
                          <a:spcPct val="107000"/>
                        </a:lnSpc>
                        <a:spcAft>
                          <a:spcPts val="0"/>
                        </a:spcAft>
                      </a:pPr>
                      <a:r>
                        <a:rPr lang="fa-IR" sz="1400" dirty="0">
                          <a:effectLst/>
                        </a:rPr>
                        <a:t>648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97" marR="68597"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648964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graphicFrame>
        <p:nvGraphicFramePr>
          <p:cNvPr id="3" name="Table 2"/>
          <p:cNvGraphicFramePr>
            <a:graphicFrameLocks noGrp="1"/>
          </p:cNvGraphicFramePr>
          <p:nvPr/>
        </p:nvGraphicFramePr>
        <p:xfrm>
          <a:off x="3657600" y="2362200"/>
          <a:ext cx="4405313" cy="1206818"/>
        </p:xfrm>
        <a:graphic>
          <a:graphicData uri="http://schemas.openxmlformats.org/drawingml/2006/table">
            <a:tbl>
              <a:tblPr rtl="1" firstRow="1" firstCol="1" bandRow="1">
                <a:tableStyleId>{5C22544A-7EE6-4342-B048-85BDC9FD1C3A}</a:tableStyleId>
              </a:tblPr>
              <a:tblGrid>
                <a:gridCol w="1485793"/>
                <a:gridCol w="737182"/>
                <a:gridCol w="723848"/>
                <a:gridCol w="723848"/>
                <a:gridCol w="734642"/>
              </a:tblGrid>
              <a:tr h="228223">
                <a:tc>
                  <a:txBody>
                    <a:bodyPr/>
                    <a:lstStyle/>
                    <a:p>
                      <a:pPr algn="just" rtl="1">
                        <a:lnSpc>
                          <a:spcPct val="107000"/>
                        </a:lnSpc>
                        <a:spcAft>
                          <a:spcPts val="0"/>
                        </a:spcAft>
                      </a:pPr>
                      <a:r>
                        <a:rPr lang="fa-IR"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مربی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استادیار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دانشیار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استاد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r h="195655">
                <a:tc>
                  <a:txBody>
                    <a:bodyPr/>
                    <a:lstStyle/>
                    <a:p>
                      <a:pPr algn="just" rtl="1">
                        <a:lnSpc>
                          <a:spcPct val="107000"/>
                        </a:lnSpc>
                        <a:spcAft>
                          <a:spcPts val="0"/>
                        </a:spcAft>
                      </a:pPr>
                      <a:r>
                        <a:rPr lang="fa-IR" sz="1200">
                          <a:effectLst/>
                        </a:rPr>
                        <a:t>کاردانی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r h="195655">
                <a:tc>
                  <a:txBody>
                    <a:bodyPr/>
                    <a:lstStyle/>
                    <a:p>
                      <a:pPr algn="just" rtl="1">
                        <a:lnSpc>
                          <a:spcPct val="107000"/>
                        </a:lnSpc>
                        <a:spcAft>
                          <a:spcPts val="0"/>
                        </a:spcAft>
                      </a:pPr>
                      <a:r>
                        <a:rPr lang="fa-IR" sz="1200">
                          <a:effectLst/>
                        </a:rPr>
                        <a:t>کارشناسی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r h="195655">
                <a:tc>
                  <a:txBody>
                    <a:bodyPr/>
                    <a:lstStyle/>
                    <a:p>
                      <a:pPr algn="just" rtl="1">
                        <a:lnSpc>
                          <a:spcPct val="107000"/>
                        </a:lnSpc>
                        <a:spcAft>
                          <a:spcPts val="0"/>
                        </a:spcAft>
                      </a:pPr>
                      <a:r>
                        <a:rPr lang="fa-IR" sz="1200">
                          <a:effectLst/>
                        </a:rPr>
                        <a:t>کارشناسی ارشد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r h="195655">
                <a:tc>
                  <a:txBody>
                    <a:bodyPr/>
                    <a:lstStyle/>
                    <a:p>
                      <a:pPr algn="just" rtl="1">
                        <a:lnSpc>
                          <a:spcPct val="107000"/>
                        </a:lnSpc>
                        <a:spcAft>
                          <a:spcPts val="0"/>
                        </a:spcAft>
                      </a:pPr>
                      <a:r>
                        <a:rPr lang="fa-IR" sz="1200">
                          <a:effectLst/>
                        </a:rPr>
                        <a:t>دکتری تخصصی و </a:t>
                      </a:r>
                      <a:r>
                        <a:rPr lang="en-US" sz="1200">
                          <a:effectLst/>
                        </a:rPr>
                        <a:t>ph.D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r h="195655">
                <a:tc>
                  <a:txBody>
                    <a:bodyPr/>
                    <a:lstStyle/>
                    <a:p>
                      <a:pPr algn="just" rtl="1">
                        <a:lnSpc>
                          <a:spcPct val="107000"/>
                        </a:lnSpc>
                        <a:spcAft>
                          <a:spcPts val="0"/>
                        </a:spcAft>
                      </a:pPr>
                      <a:r>
                        <a:rPr lang="fa-IR" sz="1200">
                          <a:effectLst/>
                        </a:rPr>
                        <a:t>دکتری عمومی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tc>
                <a:tc>
                  <a:txBody>
                    <a:bodyPr/>
                    <a:lstStyle/>
                    <a:p>
                      <a:pPr algn="ctr" rtl="1">
                        <a:lnSpc>
                          <a:spcPct val="107000"/>
                        </a:lnSpc>
                        <a:spcAft>
                          <a:spcPts val="0"/>
                        </a:spcAft>
                      </a:pPr>
                      <a:r>
                        <a:rPr lang="fa-IR"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c>
                  <a:txBody>
                    <a:bodyPr/>
                    <a:lstStyle/>
                    <a:p>
                      <a:pPr algn="ctr" rtl="1">
                        <a:lnSpc>
                          <a:spcPct val="107000"/>
                        </a:lnSpc>
                        <a:spcAft>
                          <a:spcPts val="0"/>
                        </a:spcAft>
                      </a:pPr>
                      <a:r>
                        <a:rPr lang="fa-IR" sz="1200" dirty="0">
                          <a:effectLst/>
                        </a:rPr>
                        <a:t>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75" marR="68575" marT="0" marB="0" anchor="ctr"/>
                </a:tc>
              </a:tr>
            </a:tbl>
          </a:graphicData>
        </a:graphic>
      </p:graphicFrame>
      <p:sp>
        <p:nvSpPr>
          <p:cNvPr id="26672" name="TextBox 5"/>
          <p:cNvSpPr txBox="1">
            <a:spLocks noChangeArrowheads="1"/>
          </p:cNvSpPr>
          <p:nvPr/>
        </p:nvSpPr>
        <p:spPr bwMode="auto">
          <a:xfrm>
            <a:off x="2514600" y="5562600"/>
            <a:ext cx="6705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سهم مشارکت اعضای هیات علمی در مقاطع مختلف</a:t>
            </a:r>
            <a:endParaRPr lang="en-US" altLang="en-US" sz="280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84499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graphicFrame>
        <p:nvGraphicFramePr>
          <p:cNvPr id="5" name="Table 4"/>
          <p:cNvGraphicFramePr>
            <a:graphicFrameLocks noGrp="1"/>
          </p:cNvGraphicFramePr>
          <p:nvPr/>
        </p:nvGraphicFramePr>
        <p:xfrm>
          <a:off x="3657599" y="1828800"/>
          <a:ext cx="6400801" cy="3390900"/>
        </p:xfrm>
        <a:graphic>
          <a:graphicData uri="http://schemas.openxmlformats.org/drawingml/2006/table">
            <a:tbl>
              <a:tblPr rtl="1">
                <a:tableStyleId>{5C22544A-7EE6-4342-B048-85BDC9FD1C3A}</a:tableStyleId>
              </a:tblPr>
              <a:tblGrid>
                <a:gridCol w="1450554"/>
                <a:gridCol w="1194027"/>
                <a:gridCol w="1258841"/>
                <a:gridCol w="1137018"/>
                <a:gridCol w="1360361"/>
              </a:tblGrid>
              <a:tr h="276225">
                <a:tc>
                  <a:txBody>
                    <a:bodyPr/>
                    <a:lstStyle/>
                    <a:p>
                      <a:pPr algn="l" rtl="0" fontAlgn="b"/>
                      <a:r>
                        <a:rPr lang="en-US" sz="1100" u="none" strike="noStrike" dirty="0">
                          <a:effectLst/>
                          <a:cs typeface="B Nazanin" panose="00000400000000000000" pitchFamily="2" charset="-78"/>
                        </a:rPr>
                        <a:t> </a:t>
                      </a:r>
                      <a:endParaRPr lang="en-US" sz="1100" b="0" i="0" u="none" strike="noStrike" dirty="0">
                        <a:solidFill>
                          <a:srgbClr val="000000"/>
                        </a:solidFill>
                        <a:effectLst/>
                        <a:latin typeface="Calibri" panose="020F0502020204030204" pitchFamily="34" charset="0"/>
                        <a:cs typeface="B Nazanin" panose="00000400000000000000" pitchFamily="2" charset="-78"/>
                      </a:endParaRPr>
                    </a:p>
                  </a:txBody>
                  <a:tcPr marL="0" marR="0" marT="0" marB="0" anchor="b"/>
                </a:tc>
                <a:tc>
                  <a:txBody>
                    <a:bodyPr/>
                    <a:lstStyle/>
                    <a:p>
                      <a:pPr algn="ctr" rtl="1" fontAlgn="ctr"/>
                      <a:r>
                        <a:rPr lang="fa-IR" sz="1200" u="none" strike="noStrike">
                          <a:effectLst/>
                          <a:cs typeface="B Nazanin" panose="00000400000000000000" pitchFamily="2" charset="-78"/>
                        </a:rPr>
                        <a:t>مربی</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1" fontAlgn="ctr"/>
                      <a:r>
                        <a:rPr lang="fa-IR" sz="1200" u="none" strike="noStrike">
                          <a:effectLst/>
                          <a:cs typeface="B Nazanin" panose="00000400000000000000" pitchFamily="2" charset="-78"/>
                        </a:rPr>
                        <a:t>استادیار</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1" fontAlgn="ctr"/>
                      <a:r>
                        <a:rPr lang="fa-IR" sz="1200" u="none" strike="noStrike">
                          <a:effectLst/>
                          <a:cs typeface="B Nazanin" panose="00000400000000000000" pitchFamily="2" charset="-78"/>
                        </a:rPr>
                        <a:t>دانشیار</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1" fontAlgn="ctr"/>
                      <a:r>
                        <a:rPr lang="fa-IR" sz="1200" u="none" strike="noStrike">
                          <a:effectLst/>
                          <a:cs typeface="B Nazanin" panose="00000400000000000000" pitchFamily="2" charset="-78"/>
                        </a:rPr>
                        <a:t>استاد</a:t>
                      </a:r>
                      <a:endParaRPr lang="fa-IR" sz="12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r>
              <a:tr h="357505">
                <a:tc>
                  <a:txBody>
                    <a:bodyPr/>
                    <a:lstStyle/>
                    <a:p>
                      <a:pPr algn="ctr" rtl="1" fontAlgn="ctr"/>
                      <a:r>
                        <a:rPr lang="fa-IR" sz="1400" u="none" strike="noStrike">
                          <a:effectLst/>
                          <a:cs typeface="B Nazanin" panose="00000400000000000000" pitchFamily="2" charset="-78"/>
                        </a:rPr>
                        <a:t>کاردانی</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50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40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10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276225">
                <a:tc>
                  <a:txBody>
                    <a:bodyPr/>
                    <a:lstStyle/>
                    <a:p>
                      <a:pPr algn="ctr" rtl="1" fontAlgn="ctr"/>
                      <a:r>
                        <a:rPr lang="fa-IR" sz="1400" u="none" strike="noStrike">
                          <a:effectLst/>
                          <a:cs typeface="B Nazanin" panose="00000400000000000000" pitchFamily="2" charset="-78"/>
                        </a:rPr>
                        <a:t>کارشناسی</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20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40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30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10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276225">
                <a:tc>
                  <a:txBody>
                    <a:bodyPr/>
                    <a:lstStyle/>
                    <a:p>
                      <a:pPr algn="ctr" rtl="1" fontAlgn="ctr"/>
                      <a:r>
                        <a:rPr lang="fa-IR" sz="1400" u="none" strike="noStrike">
                          <a:effectLst/>
                          <a:cs typeface="B Nazanin" panose="00000400000000000000" pitchFamily="2" charset="-78"/>
                        </a:rPr>
                        <a:t>ارشد</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30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40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30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414020">
                <a:tc>
                  <a:txBody>
                    <a:bodyPr/>
                    <a:lstStyle/>
                    <a:p>
                      <a:pPr algn="ctr" rtl="1" fontAlgn="ctr"/>
                      <a:r>
                        <a:rPr lang="fa-IR" sz="1400" u="none" strike="noStrike" dirty="0">
                          <a:effectLst/>
                          <a:cs typeface="B Nazanin" panose="00000400000000000000" pitchFamily="2" charset="-78"/>
                        </a:rPr>
                        <a:t>دکتری تخصصی و </a:t>
                      </a:r>
                      <a:r>
                        <a:rPr lang="en-US" sz="1400" u="none" strike="noStrike" dirty="0" err="1">
                          <a:effectLst/>
                          <a:cs typeface="B Nazanin" panose="00000400000000000000" pitchFamily="2" charset="-78"/>
                        </a:rPr>
                        <a:t>phd</a:t>
                      </a:r>
                      <a:endParaRPr lang="en-US" sz="14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10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30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60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457200">
                <a:tc>
                  <a:txBody>
                    <a:bodyPr/>
                    <a:lstStyle/>
                    <a:p>
                      <a:pPr algn="ctr" rtl="1" fontAlgn="ctr"/>
                      <a:r>
                        <a:rPr lang="fa-IR" sz="1400" u="none" strike="noStrike">
                          <a:effectLst/>
                          <a:cs typeface="B Nazanin" panose="00000400000000000000" pitchFamily="2" charset="-78"/>
                        </a:rPr>
                        <a:t>دکتری عمومی</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20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40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40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533400">
                <a:tc>
                  <a:txBody>
                    <a:bodyPr/>
                    <a:lstStyle/>
                    <a:p>
                      <a:pPr algn="ctr" rtl="1" fontAlgn="ctr"/>
                      <a:r>
                        <a:rPr lang="fa-IR" sz="1400" u="none" strike="noStrike">
                          <a:effectLst/>
                          <a:cs typeface="B Nazanin" panose="00000400000000000000" pitchFamily="2" charset="-78"/>
                        </a:rPr>
                        <a:t>تخصصی بالینی</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20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80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266700">
                <a:tc>
                  <a:txBody>
                    <a:bodyPr/>
                    <a:lstStyle/>
                    <a:p>
                      <a:pPr algn="ctr" rtl="1" fontAlgn="ctr"/>
                      <a:r>
                        <a:rPr lang="fa-IR" sz="1400" u="none" strike="noStrike">
                          <a:effectLst/>
                          <a:cs typeface="B Nazanin" panose="00000400000000000000" pitchFamily="2" charset="-78"/>
                        </a:rPr>
                        <a:t>فوق تخصص</a:t>
                      </a:r>
                      <a:endParaRPr lang="fa-IR" sz="1400" b="1" i="0" u="none" strike="noStrike">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10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rgbClr val="000000"/>
                          </a:solidFill>
                          <a:effectLst/>
                          <a:latin typeface="B Koodak" panose="00000700000000000000" pitchFamily="2" charset="-78"/>
                          <a:cs typeface="B Nazanin" panose="00000400000000000000" pitchFamily="2" charset="-78"/>
                        </a:rPr>
                        <a:t>90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r h="533400">
                <a:tc>
                  <a:txBody>
                    <a:bodyPr/>
                    <a:lstStyle/>
                    <a:p>
                      <a:pPr algn="ctr" rtl="1" fontAlgn="ctr"/>
                      <a:r>
                        <a:rPr lang="fa-IR" sz="1400" u="none" strike="noStrike" dirty="0">
                          <a:effectLst/>
                          <a:cs typeface="B Nazanin" panose="00000400000000000000" pitchFamily="2" charset="-78"/>
                        </a:rPr>
                        <a:t>فلوشیپ بالینی</a:t>
                      </a:r>
                      <a:endParaRPr lang="fa-IR" sz="14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tc>
                <a:tc>
                  <a:txBody>
                    <a:bodyPr/>
                    <a:lstStyle/>
                    <a:p>
                      <a:pPr algn="ctr" rtl="0" fontAlgn="ctr"/>
                      <a:r>
                        <a:rPr lang="en-US" sz="1100" u="none" strike="noStrike" dirty="0">
                          <a:effectLst/>
                          <a:cs typeface="B Nazanin" panose="00000400000000000000" pitchFamily="2" charset="-78"/>
                        </a:rPr>
                        <a:t> </a:t>
                      </a:r>
                      <a:r>
                        <a:rPr lang="fa-IR" sz="1100" u="none" strike="noStrike" dirty="0" smtClean="0">
                          <a:effectLst/>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en-US" sz="1100" u="none" strike="noStrike" dirty="0">
                          <a:effectLst/>
                          <a:cs typeface="B Nazanin" panose="00000400000000000000" pitchFamily="2" charset="-78"/>
                        </a:rPr>
                        <a:t> </a:t>
                      </a:r>
                      <a:r>
                        <a:rPr lang="fa-IR" sz="1100" u="none" strike="noStrike" dirty="0" smtClean="0">
                          <a:effectLst/>
                          <a:cs typeface="B Nazanin" panose="00000400000000000000" pitchFamily="2" charset="-78"/>
                        </a:rPr>
                        <a:t>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10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c>
                  <a:txBody>
                    <a:bodyPr/>
                    <a:lstStyle/>
                    <a:p>
                      <a:pPr algn="ctr" rtl="0" fontAlgn="ctr"/>
                      <a:r>
                        <a:rPr lang="fa-IR" sz="1100" b="0" i="0" u="none" strike="noStrike" dirty="0" smtClean="0">
                          <a:solidFill>
                            <a:schemeClr val="dk1"/>
                          </a:solidFill>
                          <a:effectLst/>
                          <a:latin typeface="+mn-lt"/>
                          <a:cs typeface="B Nazanin" panose="00000400000000000000" pitchFamily="2" charset="-78"/>
                        </a:rPr>
                        <a:t>90</a:t>
                      </a:r>
                      <a:endParaRPr lang="en-US" sz="1100" b="0" i="0" u="none" strike="noStrike" dirty="0">
                        <a:solidFill>
                          <a:srgbClr val="000000"/>
                        </a:solidFill>
                        <a:effectLst/>
                        <a:latin typeface="B Koodak" panose="00000700000000000000" pitchFamily="2" charset="-78"/>
                        <a:cs typeface="B Nazanin" panose="00000400000000000000" pitchFamily="2" charset="-78"/>
                      </a:endParaRPr>
                    </a:p>
                  </a:txBody>
                  <a:tcPr marL="0" marR="0" marT="0" marB="0" anchor="ctr"/>
                </a:tc>
              </a:tr>
            </a:tbl>
          </a:graphicData>
        </a:graphic>
      </p:graphicFrame>
      <p:sp>
        <p:nvSpPr>
          <p:cNvPr id="28738" name="TextBox 5"/>
          <p:cNvSpPr txBox="1">
            <a:spLocks noChangeArrowheads="1"/>
          </p:cNvSpPr>
          <p:nvPr/>
        </p:nvSpPr>
        <p:spPr bwMode="auto">
          <a:xfrm>
            <a:off x="2514600" y="5562600"/>
            <a:ext cx="6705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pPr>
            <a:r>
              <a:rPr lang="fa-IR" altLang="en-US" sz="2800">
                <a:ea typeface="Calibri" panose="020F0502020204030204" pitchFamily="34" charset="0"/>
                <a:cs typeface="B Nazanin" panose="00000400000000000000" pitchFamily="2" charset="-78"/>
              </a:rPr>
              <a:t>سهم مشارکت اعضای هیات علمی در مقاطع مختلف</a:t>
            </a:r>
            <a:endParaRPr lang="en-US" altLang="en-US" sz="280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23925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30724" name="Rectangle 1"/>
          <p:cNvSpPr>
            <a:spLocks noChangeArrowheads="1"/>
          </p:cNvSpPr>
          <p:nvPr/>
        </p:nvSpPr>
        <p:spPr bwMode="auto">
          <a:xfrm>
            <a:off x="8229600" y="2362200"/>
            <a:ext cx="15398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b="1">
                <a:latin typeface="B Nazanin" panose="00000400000000000000" pitchFamily="2" charset="-78"/>
                <a:ea typeface="Calibri" panose="020F0502020204030204" pitchFamily="34" charset="0"/>
                <a:cs typeface="B Lotus" panose="00000400000000000000" pitchFamily="2" charset="-78"/>
              </a:rPr>
              <a:t>حق مدیریت</a:t>
            </a:r>
            <a:endParaRPr lang="en-US" altLang="en-US" sz="1400">
              <a:ea typeface="Calibri" panose="020F0502020204030204" pitchFamily="34" charset="0"/>
              <a:cs typeface="B Lotus" panose="00000400000000000000" pitchFamily="2" charset="-78"/>
            </a:endParaRPr>
          </a:p>
        </p:txBody>
      </p:sp>
      <p:sp>
        <p:nvSpPr>
          <p:cNvPr id="30725" name="Rectangle 2"/>
          <p:cNvSpPr>
            <a:spLocks noChangeArrowheads="1"/>
          </p:cNvSpPr>
          <p:nvPr/>
        </p:nvSpPr>
        <p:spPr bwMode="auto">
          <a:xfrm>
            <a:off x="2133600" y="2586038"/>
            <a:ext cx="60960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altLang="en-US" sz="2000">
                <a:latin typeface="B Nazanin" panose="00000400000000000000" pitchFamily="2" charset="-78"/>
                <a:ea typeface="Calibri" panose="020F0502020204030204" pitchFamily="34" charset="0"/>
                <a:cs typeface="B Lotus" panose="00000400000000000000" pitchFamily="2" charset="-78"/>
              </a:rPr>
              <a:t>متوسط حق مدیریت در دانشگاه‌های علوم پزشکی را معادل درصدی از دریافتی پرسنلی درنظر گرفت به همین جهت در اینجا سهم حق مدیریت معادل 3 درصد لحاظ شده است.</a:t>
            </a:r>
            <a:endParaRPr lang="en-US" altLang="en-US">
              <a:ea typeface="Calibri" panose="020F0502020204030204" pitchFamily="34" charset="0"/>
              <a:cs typeface="B Lotus" panose="00000400000000000000" pitchFamily="2" charset="-78"/>
            </a:endParaRPr>
          </a:p>
        </p:txBody>
      </p:sp>
      <p:sp>
        <p:nvSpPr>
          <p:cNvPr id="30726" name="Rectangle 3"/>
          <p:cNvSpPr>
            <a:spLocks noChangeArrowheads="1"/>
          </p:cNvSpPr>
          <p:nvPr/>
        </p:nvSpPr>
        <p:spPr bwMode="auto">
          <a:xfrm>
            <a:off x="8229600" y="4035425"/>
            <a:ext cx="15128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b="1">
                <a:latin typeface="B Nazanin" panose="00000400000000000000" pitchFamily="2" charset="-78"/>
                <a:ea typeface="Calibri" panose="020F0502020204030204" pitchFamily="34" charset="0"/>
                <a:cs typeface="B Lotus" panose="00000400000000000000" pitchFamily="2" charset="-78"/>
              </a:rPr>
              <a:t>حق‌التدریس</a:t>
            </a:r>
            <a:endParaRPr lang="en-US" altLang="en-US" sz="1400">
              <a:ea typeface="Calibri" panose="020F0502020204030204" pitchFamily="34" charset="0"/>
              <a:cs typeface="B Lotus" panose="00000400000000000000" pitchFamily="2" charset="-78"/>
            </a:endParaRPr>
          </a:p>
        </p:txBody>
      </p:sp>
      <p:sp>
        <p:nvSpPr>
          <p:cNvPr id="6" name="TextBox 5"/>
          <p:cNvSpPr txBox="1">
            <a:spLocks noRot="1" noChangeAspect="1" noMove="1" noResize="1" noEditPoints="1" noAdjustHandles="1" noChangeArrowheads="1" noChangeShapeType="1" noTextEdit="1"/>
          </p:cNvSpPr>
          <p:nvPr/>
        </p:nvSpPr>
        <p:spPr>
          <a:xfrm>
            <a:off x="1526244" y="4080668"/>
            <a:ext cx="5870197" cy="652999"/>
          </a:xfrm>
          <a:prstGeom prst="rect">
            <a:avLst/>
          </a:prstGeom>
          <a:blipFill rotWithShape="0">
            <a:blip r:embed="rId3"/>
            <a:stretch>
              <a:fillRect/>
            </a:stretch>
          </a:blipFill>
        </p:spPr>
        <p:txBody>
          <a:bodyPr/>
          <a:lstStyle/>
          <a:p>
            <a:pPr>
              <a:defRPr/>
            </a:pPr>
            <a:r>
              <a:rPr lang="en-US">
                <a:noFill/>
              </a:rPr>
              <a:t> </a:t>
            </a:r>
          </a:p>
        </p:txBody>
      </p:sp>
      <p:graphicFrame>
        <p:nvGraphicFramePr>
          <p:cNvPr id="7" name="Table 6"/>
          <p:cNvGraphicFramePr>
            <a:graphicFrameLocks noGrp="1"/>
          </p:cNvGraphicFramePr>
          <p:nvPr/>
        </p:nvGraphicFramePr>
        <p:xfrm>
          <a:off x="3886200" y="4876800"/>
          <a:ext cx="3781425" cy="1174751"/>
        </p:xfrm>
        <a:graphic>
          <a:graphicData uri="http://schemas.openxmlformats.org/drawingml/2006/table">
            <a:tbl>
              <a:tblPr rtl="1" firstRow="1" firstCol="1" bandRow="1">
                <a:tableStyleId>{5C22544A-7EE6-4342-B048-85BDC9FD1C3A}</a:tableStyleId>
              </a:tblPr>
              <a:tblGrid>
                <a:gridCol w="1596023"/>
                <a:gridCol w="1014900"/>
                <a:gridCol w="1170502"/>
              </a:tblGrid>
              <a:tr h="391583">
                <a:tc>
                  <a:txBody>
                    <a:bodyPr/>
                    <a:lstStyle/>
                    <a:p>
                      <a:pPr algn="ctr" rtl="1">
                        <a:lnSpc>
                          <a:spcPct val="107000"/>
                        </a:lnSpc>
                        <a:spcAft>
                          <a:spcPts val="0"/>
                        </a:spcAft>
                      </a:pPr>
                      <a:r>
                        <a:rPr lang="fa-IR" sz="1200" dirty="0">
                          <a:effectLst/>
                        </a:rPr>
                        <a:t>مرتبه علمی</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nchor="ctr"/>
                </a:tc>
                <a:tc>
                  <a:txBody>
                    <a:bodyPr/>
                    <a:lstStyle/>
                    <a:p>
                      <a:pPr algn="ctr" rtl="1">
                        <a:lnSpc>
                          <a:spcPct val="107000"/>
                        </a:lnSpc>
                        <a:spcAft>
                          <a:spcPts val="0"/>
                        </a:spcAft>
                      </a:pPr>
                      <a:r>
                        <a:rPr lang="fa-IR" sz="1200">
                          <a:effectLst/>
                        </a:rPr>
                        <a:t>هیات علمی تمام وقت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nchor="ctr"/>
                </a:tc>
                <a:tc>
                  <a:txBody>
                    <a:bodyPr/>
                    <a:lstStyle/>
                    <a:p>
                      <a:pPr algn="ctr" rtl="1">
                        <a:lnSpc>
                          <a:spcPct val="107000"/>
                        </a:lnSpc>
                        <a:spcAft>
                          <a:spcPts val="0"/>
                        </a:spcAft>
                      </a:pPr>
                      <a:r>
                        <a:rPr lang="fa-IR" sz="1200" dirty="0">
                          <a:effectLst/>
                        </a:rPr>
                        <a:t>هیات علمی تمام وقت جغرافیایی</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nchor="ctr"/>
                </a:tc>
              </a:tr>
              <a:tr h="195792">
                <a:tc>
                  <a:txBody>
                    <a:bodyPr/>
                    <a:lstStyle/>
                    <a:p>
                      <a:pPr algn="just" rtl="1">
                        <a:lnSpc>
                          <a:spcPct val="107000"/>
                        </a:lnSpc>
                        <a:spcAft>
                          <a:spcPts val="0"/>
                        </a:spcAft>
                      </a:pPr>
                      <a:r>
                        <a:rPr lang="fa-IR" sz="1200">
                          <a:effectLst/>
                        </a:rPr>
                        <a:t>مربی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r>
              <a:tr h="195792">
                <a:tc>
                  <a:txBody>
                    <a:bodyPr/>
                    <a:lstStyle/>
                    <a:p>
                      <a:pPr algn="just" rtl="1">
                        <a:lnSpc>
                          <a:spcPct val="107000"/>
                        </a:lnSpc>
                        <a:spcAft>
                          <a:spcPts val="0"/>
                        </a:spcAft>
                      </a:pPr>
                      <a:r>
                        <a:rPr lang="fa-IR" sz="1200">
                          <a:effectLst/>
                        </a:rPr>
                        <a:t>استادیار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0.41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r>
              <a:tr h="195792">
                <a:tc>
                  <a:txBody>
                    <a:bodyPr/>
                    <a:lstStyle/>
                    <a:p>
                      <a:pPr algn="just" rtl="1">
                        <a:lnSpc>
                          <a:spcPct val="107000"/>
                        </a:lnSpc>
                        <a:spcAft>
                          <a:spcPts val="0"/>
                        </a:spcAft>
                      </a:pPr>
                      <a:r>
                        <a:rPr lang="fa-IR" sz="1200">
                          <a:effectLst/>
                        </a:rPr>
                        <a:t>دانشیار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r>
              <a:tr h="195792">
                <a:tc>
                  <a:txBody>
                    <a:bodyPr/>
                    <a:lstStyle/>
                    <a:p>
                      <a:pPr algn="just" rtl="1">
                        <a:lnSpc>
                          <a:spcPct val="107000"/>
                        </a:lnSpc>
                        <a:spcAft>
                          <a:spcPts val="0"/>
                        </a:spcAft>
                      </a:pPr>
                      <a:r>
                        <a:rPr lang="fa-IR" sz="1200">
                          <a:effectLst/>
                        </a:rPr>
                        <a:t>استاد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a:effectLst/>
                        </a:rPr>
                        <a:t>0.72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c>
                  <a:txBody>
                    <a:bodyPr/>
                    <a:lstStyle/>
                    <a:p>
                      <a:pPr algn="ctr" rtl="1">
                        <a:lnSpc>
                          <a:spcPct val="107000"/>
                        </a:lnSpc>
                        <a:spcAft>
                          <a:spcPts val="0"/>
                        </a:spcAft>
                      </a:pPr>
                      <a:r>
                        <a:rPr lang="fa-IR" sz="1200" dirty="0">
                          <a:effectLst/>
                        </a:rPr>
                        <a:t>0.90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92" marR="68592" marT="0" marB="0"/>
                </a:tc>
              </a:tr>
            </a:tbl>
          </a:graphicData>
        </a:graphic>
      </p:graphicFrame>
      <p:sp>
        <p:nvSpPr>
          <p:cNvPr id="30754" name="Rectangle 7"/>
          <p:cNvSpPr>
            <a:spLocks noChangeArrowheads="1"/>
          </p:cNvSpPr>
          <p:nvPr/>
        </p:nvSpPr>
        <p:spPr bwMode="auto">
          <a:xfrm>
            <a:off x="2438400" y="6178550"/>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متوسط </a:t>
            </a:r>
            <a:r>
              <a:rPr lang="fa-IR" altLang="en-US" sz="2000">
                <a:latin typeface="B Nazanin" panose="00000400000000000000" pitchFamily="2" charset="-78"/>
                <a:ea typeface="Calibri" panose="020F0502020204030204" pitchFamily="34" charset="0"/>
                <a:cs typeface="B Lotus" panose="00000400000000000000" pitchFamily="2" charset="-78"/>
              </a:rPr>
              <a:t>حق‌التدریس یک ساعت تدریس نظری براساس مراتب مختلف هیات علمی و نوع استخدام </a:t>
            </a:r>
            <a:endParaRPr lang="en-US" altLang="en-US">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1395044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32772" name="Rectangle 4"/>
          <p:cNvSpPr>
            <a:spLocks noChangeArrowheads="1"/>
          </p:cNvSpPr>
          <p:nvPr/>
        </p:nvSpPr>
        <p:spPr bwMode="auto">
          <a:xfrm>
            <a:off x="7467600" y="2057400"/>
            <a:ext cx="28416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مواد مصرفی اداری و آموزشی</a:t>
            </a:r>
            <a:endParaRPr lang="en-US" altLang="en-US" sz="1400">
              <a:ea typeface="Calibri" panose="020F0502020204030204" pitchFamily="34" charset="0"/>
              <a:cs typeface="B Lotus" panose="00000400000000000000" pitchFamily="2" charset="-78"/>
            </a:endParaRPr>
          </a:p>
        </p:txBody>
      </p:sp>
      <p:sp>
        <p:nvSpPr>
          <p:cNvPr id="32773" name="Rectangle 8"/>
          <p:cNvSpPr>
            <a:spLocks noChangeArrowheads="1"/>
          </p:cNvSpPr>
          <p:nvPr/>
        </p:nvSpPr>
        <p:spPr bwMode="auto">
          <a:xfrm>
            <a:off x="8575675" y="2617788"/>
            <a:ext cx="198437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مواد مصرفی اداری</a:t>
            </a:r>
            <a:endParaRPr lang="en-US" altLang="en-US" sz="1400">
              <a:ea typeface="Calibri" panose="020F0502020204030204" pitchFamily="34" charset="0"/>
              <a:cs typeface="B Lotus" panose="00000400000000000000" pitchFamily="2" charset="-78"/>
            </a:endParaRPr>
          </a:p>
        </p:txBody>
      </p:sp>
      <p:sp>
        <p:nvSpPr>
          <p:cNvPr id="32774" name="Rectangle 10"/>
          <p:cNvSpPr>
            <a:spLocks noChangeArrowheads="1"/>
          </p:cNvSpPr>
          <p:nvPr/>
        </p:nvSpPr>
        <p:spPr bwMode="auto">
          <a:xfrm>
            <a:off x="7488238" y="3810000"/>
            <a:ext cx="21764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مواد مصرفی آموزشی</a:t>
            </a:r>
            <a:endParaRPr lang="en-US" altLang="en-US" sz="1400">
              <a:ea typeface="Calibri" panose="020F0502020204030204" pitchFamily="34" charset="0"/>
              <a:cs typeface="B Lotus" panose="00000400000000000000" pitchFamily="2" charset="-78"/>
            </a:endParaRPr>
          </a:p>
        </p:txBody>
      </p:sp>
      <p:sp>
        <p:nvSpPr>
          <p:cNvPr id="32775" name="Rectangle 11"/>
          <p:cNvSpPr>
            <a:spLocks noChangeArrowheads="1"/>
          </p:cNvSpPr>
          <p:nvPr/>
        </p:nvSpPr>
        <p:spPr bwMode="auto">
          <a:xfrm>
            <a:off x="-76200" y="3063875"/>
            <a:ext cx="10134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مهمترین محرک مواد مصرفی اداری پرسنل غیرهیات علمی می باشد لذا مبنای محاسبه موادمصرفی اداری را تعداد پرسنل قرار می دهیم. باتوجه به اطلاعات میدانی بدست آمده سرانه مربوطه برمبنای سال 1398 معادل 10 میلیون ریال برآورد می شود.</a:t>
            </a:r>
            <a:endParaRPr lang="en-US" altLang="en-US" sz="1400">
              <a:ea typeface="Calibri" panose="020F0502020204030204" pitchFamily="34" charset="0"/>
              <a:cs typeface="B Lotus" panose="00000400000000000000" pitchFamily="2" charset="-78"/>
            </a:endParaRPr>
          </a:p>
        </p:txBody>
      </p:sp>
      <p:sp>
        <p:nvSpPr>
          <p:cNvPr id="32776" name="Rectangle 12"/>
          <p:cNvSpPr>
            <a:spLocks noChangeArrowheads="1"/>
          </p:cNvSpPr>
          <p:nvPr/>
        </p:nvSpPr>
        <p:spPr bwMode="auto">
          <a:xfrm>
            <a:off x="228600" y="4451350"/>
            <a:ext cx="10080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محرک مواد مصرفی آزمایشگاهی دانشجو می باشد. براساس تحلیل اطلاعات مربوطه سرانه مواد مصرفی آموزشی (آزمایشگاهی) برای مقاطع و گروه های مختلف متفاوت است در جدول زیر سرانه سالیانه دانشجویی مربوطه درج شده است. </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406937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34820" name="Rectangle 10"/>
          <p:cNvSpPr>
            <a:spLocks noChangeArrowheads="1"/>
          </p:cNvSpPr>
          <p:nvPr/>
        </p:nvSpPr>
        <p:spPr bwMode="auto">
          <a:xfrm>
            <a:off x="8305800" y="2209800"/>
            <a:ext cx="21764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مواد مصرفی آموزشی</a:t>
            </a:r>
            <a:endParaRPr lang="en-US" altLang="en-US" sz="1400">
              <a:ea typeface="Calibri" panose="020F0502020204030204" pitchFamily="34" charset="0"/>
              <a:cs typeface="B Lotus" panose="00000400000000000000" pitchFamily="2" charset="-78"/>
            </a:endParaRPr>
          </a:p>
        </p:txBody>
      </p:sp>
      <p:graphicFrame>
        <p:nvGraphicFramePr>
          <p:cNvPr id="2" name="Table 1"/>
          <p:cNvGraphicFramePr>
            <a:graphicFrameLocks noGrp="1"/>
          </p:cNvGraphicFramePr>
          <p:nvPr/>
        </p:nvGraphicFramePr>
        <p:xfrm>
          <a:off x="3544888" y="2819400"/>
          <a:ext cx="5102225" cy="1695960"/>
        </p:xfrm>
        <a:graphic>
          <a:graphicData uri="http://schemas.openxmlformats.org/drawingml/2006/table">
            <a:tbl>
              <a:tblPr rtl="1" firstRow="1" firstCol="1" bandRow="1">
                <a:tableStyleId>{5C22544A-7EE6-4342-B048-85BDC9FD1C3A}</a:tableStyleId>
              </a:tblPr>
              <a:tblGrid>
                <a:gridCol w="1602341"/>
                <a:gridCol w="629763"/>
                <a:gridCol w="723720"/>
                <a:gridCol w="723720"/>
                <a:gridCol w="723720"/>
                <a:gridCol w="698961"/>
              </a:tblGrid>
              <a:tr h="391296">
                <a:tc>
                  <a:txBody>
                    <a:bodyPr/>
                    <a:lstStyle/>
                    <a:p>
                      <a:pPr algn="just" rtl="1">
                        <a:lnSpc>
                          <a:spcPct val="107000"/>
                        </a:lnSpc>
                        <a:spcAft>
                          <a:spcPts val="0"/>
                        </a:spcAft>
                      </a:pPr>
                      <a:r>
                        <a:rPr lang="fa-IR"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200">
                          <a:effectLst/>
                        </a:rPr>
                        <a:t>گروه اول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200">
                          <a:effectLst/>
                        </a:rPr>
                        <a:t>گروه دوم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200">
                          <a:effectLst/>
                        </a:rPr>
                        <a:t>گروه سوم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200">
                          <a:effectLst/>
                        </a:rPr>
                        <a:t>گروه چهارم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200">
                          <a:effectLst/>
                        </a:rPr>
                        <a:t>گروه پنجم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r h="228214">
                <a:tc>
                  <a:txBody>
                    <a:bodyPr/>
                    <a:lstStyle/>
                    <a:p>
                      <a:pPr algn="just" rtl="1">
                        <a:lnSpc>
                          <a:spcPct val="107000"/>
                        </a:lnSpc>
                        <a:spcAft>
                          <a:spcPts val="0"/>
                        </a:spcAft>
                      </a:pPr>
                      <a:r>
                        <a:rPr lang="fa-IR" sz="1200">
                          <a:effectLst/>
                        </a:rPr>
                        <a:t>کاردانی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400">
                          <a:effectLst/>
                        </a:rPr>
                        <a:t>0.56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r h="228214">
                <a:tc>
                  <a:txBody>
                    <a:bodyPr/>
                    <a:lstStyle/>
                    <a:p>
                      <a:pPr algn="just" rtl="1">
                        <a:lnSpc>
                          <a:spcPct val="107000"/>
                        </a:lnSpc>
                        <a:spcAft>
                          <a:spcPts val="0"/>
                        </a:spcAft>
                      </a:pPr>
                      <a:r>
                        <a:rPr lang="fa-IR" sz="1200">
                          <a:effectLst/>
                        </a:rPr>
                        <a:t>کارشناسی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400">
                          <a:effectLst/>
                        </a:rPr>
                        <a:t>0.75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r h="228214">
                <a:tc>
                  <a:txBody>
                    <a:bodyPr/>
                    <a:lstStyle/>
                    <a:p>
                      <a:pPr algn="just" rtl="1">
                        <a:lnSpc>
                          <a:spcPct val="107000"/>
                        </a:lnSpc>
                        <a:spcAft>
                          <a:spcPts val="0"/>
                        </a:spcAft>
                      </a:pPr>
                      <a:r>
                        <a:rPr lang="fa-IR" sz="1200">
                          <a:effectLst/>
                        </a:rPr>
                        <a:t>کارشناسی ارشد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4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2.01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r h="228214">
                <a:tc>
                  <a:txBody>
                    <a:bodyPr/>
                    <a:lstStyle/>
                    <a:p>
                      <a:pPr algn="just" rtl="1">
                        <a:lnSpc>
                          <a:spcPct val="107000"/>
                        </a:lnSpc>
                        <a:spcAft>
                          <a:spcPts val="0"/>
                        </a:spcAft>
                      </a:pPr>
                      <a:r>
                        <a:rPr lang="fa-IR" sz="1200">
                          <a:effectLst/>
                        </a:rPr>
                        <a:t>دکتری عمومی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400">
                          <a:effectLst/>
                        </a:rPr>
                        <a:t>2.26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3.01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1.25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r h="391296">
                <a:tc>
                  <a:txBody>
                    <a:bodyPr/>
                    <a:lstStyle/>
                    <a:p>
                      <a:pPr algn="just" rtl="1">
                        <a:lnSpc>
                          <a:spcPct val="107000"/>
                        </a:lnSpc>
                        <a:spcAft>
                          <a:spcPts val="0"/>
                        </a:spcAft>
                      </a:pPr>
                      <a:r>
                        <a:rPr lang="ar-SA" sz="1200">
                          <a:effectLst/>
                        </a:rPr>
                        <a:t>دکتری تخصصی </a:t>
                      </a:r>
                      <a:r>
                        <a:rPr lang="ar-SA" sz="1100">
                          <a:effectLst/>
                        </a:rPr>
                        <a:t> </a:t>
                      </a:r>
                      <a:r>
                        <a:rPr lang="en-US" sz="1100">
                          <a:effectLst/>
                        </a:rPr>
                        <a:t>Ph.D</a:t>
                      </a:r>
                      <a:r>
                        <a:rPr lang="ar-SA" sz="1200">
                          <a:effectLst/>
                        </a:rPr>
                        <a:t> و سایر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tc>
                <a:tc>
                  <a:txBody>
                    <a:bodyPr/>
                    <a:lstStyle/>
                    <a:p>
                      <a:pPr algn="ctr" rtl="1">
                        <a:lnSpc>
                          <a:spcPct val="107000"/>
                        </a:lnSpc>
                        <a:spcAft>
                          <a:spcPts val="0"/>
                        </a:spcAft>
                      </a:pPr>
                      <a:r>
                        <a:rPr lang="fa-IR" sz="1400">
                          <a:effectLst/>
                        </a:rPr>
                        <a:t>3.01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4.01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0.67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a:effectLst/>
                        </a:rPr>
                        <a:t>1.67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c>
                  <a:txBody>
                    <a:bodyPr/>
                    <a:lstStyle/>
                    <a:p>
                      <a:pPr algn="ctr" rtl="1">
                        <a:lnSpc>
                          <a:spcPct val="107000"/>
                        </a:lnSpc>
                        <a:spcAft>
                          <a:spcPts val="0"/>
                        </a:spcAft>
                      </a:pPr>
                      <a:r>
                        <a:rPr lang="fa-IR" sz="1400" dirty="0">
                          <a:effectLst/>
                        </a:rPr>
                        <a:t>0.67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63" marR="68563" marT="0" marB="0" anchor="ctr"/>
                </a:tc>
              </a:tr>
            </a:tbl>
          </a:graphicData>
        </a:graphic>
      </p:graphicFrame>
    </p:spTree>
    <p:extLst>
      <p:ext uri="{BB962C8B-B14F-4D97-AF65-F5344CB8AC3E}">
        <p14:creationId xmlns:p14="http://schemas.microsoft.com/office/powerpoint/2010/main" val="3176284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graphicFrame>
        <p:nvGraphicFramePr>
          <p:cNvPr id="6" name="Chart 5"/>
          <p:cNvGraphicFramePr/>
          <p:nvPr/>
        </p:nvGraphicFramePr>
        <p:xfrm>
          <a:off x="1447800" y="1676400"/>
          <a:ext cx="9067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6869" name="Rectangle 2"/>
          <p:cNvSpPr>
            <a:spLocks noChangeArrowheads="1"/>
          </p:cNvSpPr>
          <p:nvPr/>
        </p:nvSpPr>
        <p:spPr bwMode="auto">
          <a:xfrm>
            <a:off x="7162800" y="6248400"/>
            <a:ext cx="2595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altLang="en-US" sz="2000" b="1">
                <a:solidFill>
                  <a:srgbClr val="4F81BD"/>
                </a:solidFill>
                <a:latin typeface="B Nazanin" panose="00000400000000000000" pitchFamily="2" charset="-78"/>
                <a:ea typeface="Calibri" panose="020F0502020204030204" pitchFamily="34" charset="0"/>
                <a:cs typeface="B Nazanin" panose="00000400000000000000" pitchFamily="2" charset="-78"/>
              </a:rPr>
              <a:t>سهم بندی اعتبارات آموزش</a:t>
            </a:r>
            <a:endParaRPr lang="en-US" altLang="en-US">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52524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38916"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sp>
        <p:nvSpPr>
          <p:cNvPr id="38917" name="Rectangle 3"/>
          <p:cNvSpPr>
            <a:spLocks noChangeArrowheads="1"/>
          </p:cNvSpPr>
          <p:nvPr/>
        </p:nvSpPr>
        <p:spPr bwMode="auto">
          <a:xfrm>
            <a:off x="7607300" y="2590800"/>
            <a:ext cx="22987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Courier New" panose="02070309020205020404" pitchFamily="49" charset="0"/>
              <a:buChar char="o"/>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پاداش مقالات و طرح</a:t>
            </a:r>
            <a:endParaRPr lang="en-US" altLang="en-US" sz="1400">
              <a:ea typeface="Calibri" panose="020F0502020204030204" pitchFamily="34" charset="0"/>
              <a:cs typeface="B Lotus" panose="00000400000000000000" pitchFamily="2" charset="-78"/>
            </a:endParaRPr>
          </a:p>
        </p:txBody>
      </p:sp>
      <p:sp>
        <p:nvSpPr>
          <p:cNvPr id="38918" name="TextBox 4"/>
          <p:cNvSpPr txBox="1">
            <a:spLocks noChangeArrowheads="1"/>
          </p:cNvSpPr>
          <p:nvPr/>
        </p:nvSpPr>
        <p:spPr bwMode="auto">
          <a:xfrm>
            <a:off x="685800" y="3276600"/>
            <a:ext cx="101346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fa-IR" altLang="en-US"/>
              <a:t>پاداش مقالات و طرح = تعداد هیات علمی× متوسط تعداد مقاله در سال × مبلغ پاداش</a:t>
            </a:r>
            <a:endParaRPr lang="en-US" altLang="en-US"/>
          </a:p>
        </p:txBody>
      </p:sp>
      <p:sp>
        <p:nvSpPr>
          <p:cNvPr id="38919" name="Rectangle 6"/>
          <p:cNvSpPr>
            <a:spLocks noChangeArrowheads="1"/>
          </p:cNvSpPr>
          <p:nvPr/>
        </p:nvSpPr>
        <p:spPr bwMode="auto">
          <a:xfrm>
            <a:off x="2438400" y="3900488"/>
            <a:ext cx="7467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متوسط تعداد مقاله و طرح برای هر هیات علمی در هر سال برابر با 3 درنظر گرفته شد.</a:t>
            </a:r>
            <a:endParaRPr lang="en-US" altLang="en-US" sz="1400">
              <a:ea typeface="Calibri" panose="020F0502020204030204" pitchFamily="34" charset="0"/>
              <a:cs typeface="B Lotus" panose="00000400000000000000" pitchFamily="2" charset="-78"/>
            </a:endParaRPr>
          </a:p>
          <a:p>
            <a:pPr algn="just" rtl="1">
              <a:lnSpc>
                <a:spcPct val="115000"/>
              </a:lnSpc>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متوسط مبلغ پاداش مقاله و طرح برابر با 150 میلیون ریال لحاظ شده است.</a:t>
            </a:r>
            <a:endParaRPr lang="en-US" altLang="en-US" sz="1400"/>
          </a:p>
        </p:txBody>
      </p:sp>
      <p:sp>
        <p:nvSpPr>
          <p:cNvPr id="38920" name="Rectangle 17"/>
          <p:cNvSpPr>
            <a:spLocks noChangeArrowheads="1"/>
          </p:cNvSpPr>
          <p:nvPr/>
        </p:nvSpPr>
        <p:spPr bwMode="auto">
          <a:xfrm>
            <a:off x="7583488" y="4946650"/>
            <a:ext cx="22542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buFont typeface="Courier New" panose="02070309020205020404" pitchFamily="49" charset="0"/>
              <a:buChar char="o"/>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مواد مصرفی پایان نامه</a:t>
            </a:r>
            <a:endParaRPr lang="en-US" altLang="en-US" sz="1400">
              <a:ea typeface="Calibri" panose="020F0502020204030204" pitchFamily="34" charset="0"/>
              <a:cs typeface="B Lotus" panose="00000400000000000000" pitchFamily="2" charset="-78"/>
            </a:endParaRPr>
          </a:p>
        </p:txBody>
      </p:sp>
      <p:sp>
        <p:nvSpPr>
          <p:cNvPr id="38921" name="Rectangle 18"/>
          <p:cNvSpPr>
            <a:spLocks noChangeArrowheads="1"/>
          </p:cNvSpPr>
          <p:nvPr/>
        </p:nvSpPr>
        <p:spPr bwMode="auto">
          <a:xfrm>
            <a:off x="457200" y="5486400"/>
            <a:ext cx="79248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spcAft>
                <a:spcPts val="1000"/>
              </a:spcAft>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با استفااده از اطلاعات میدانی متوسط سرانه هزینه مواد مصرفی پایان‌نامه در سال 1398 بطور متوسط 25 میلیون ریال سرانه برای مقطع ارشد و 55 میلیون ریال برای مقطع دکتری و بالاتر برآورد شد. این مواد مصرفی شامل آزمایشگاه نیز می‌شود.</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4183035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40964"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sp>
        <p:nvSpPr>
          <p:cNvPr id="5" name="TextBox 4"/>
          <p:cNvSpPr txBox="1">
            <a:spLocks noRot="1" noChangeAspect="1" noMove="1" noResize="1" noEditPoints="1" noAdjustHandles="1" noChangeArrowheads="1" noChangeShapeType="1" noTextEdit="1"/>
          </p:cNvSpPr>
          <p:nvPr/>
        </p:nvSpPr>
        <p:spPr>
          <a:xfrm>
            <a:off x="886654" y="3352800"/>
            <a:ext cx="10134600" cy="718723"/>
          </a:xfrm>
          <a:prstGeom prst="rect">
            <a:avLst/>
          </a:prstGeom>
          <a:blipFill rotWithShape="0">
            <a:blip r:embed="rId3"/>
            <a:stretch>
              <a:fillRect/>
            </a:stretch>
          </a:blipFill>
        </p:spPr>
        <p:txBody>
          <a:bodyPr/>
          <a:lstStyle/>
          <a:p>
            <a:pPr>
              <a:defRPr/>
            </a:pPr>
            <a:r>
              <a:rPr lang="en-US">
                <a:noFill/>
              </a:rPr>
              <a:t> </a:t>
            </a:r>
          </a:p>
        </p:txBody>
      </p:sp>
      <p:sp>
        <p:nvSpPr>
          <p:cNvPr id="40966" name="Rectangle 2"/>
          <p:cNvSpPr>
            <a:spLocks noChangeArrowheads="1"/>
          </p:cNvSpPr>
          <p:nvPr/>
        </p:nvSpPr>
        <p:spPr bwMode="auto">
          <a:xfrm>
            <a:off x="6683375" y="2836863"/>
            <a:ext cx="33972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فرصت مطالعاتی اعضای هیات علمی</a:t>
            </a:r>
            <a:endParaRPr lang="en-US" altLang="en-US" sz="1400">
              <a:ea typeface="Calibri" panose="020F0502020204030204" pitchFamily="34" charset="0"/>
              <a:cs typeface="B Lotus" panose="00000400000000000000" pitchFamily="2" charset="-78"/>
            </a:endParaRPr>
          </a:p>
        </p:txBody>
      </p:sp>
      <p:sp>
        <p:nvSpPr>
          <p:cNvPr id="40967" name="Rectangle 5"/>
          <p:cNvSpPr>
            <a:spLocks noChangeArrowheads="1"/>
          </p:cNvSpPr>
          <p:nvPr/>
        </p:nvSpPr>
        <p:spPr bwMode="auto">
          <a:xfrm>
            <a:off x="590550" y="4572000"/>
            <a:ext cx="10972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براساس حداقل‌های تعریف شده در آیین‌نامه مربوط به فرصت مطالعاتی اعضای هیات علمی فاصله زمانی حداقلی برای فرصت‌های مطالعاتی داخلی و خارجی به تفکیک نوع استخدام هیات علمی متفاوت می‌باشد بدین ترتیب که فرصت مطالعاتی خارجی برای اعضای هیات علمی تمام وقت جغرافیایی حداقل 4 سال یکبار و برای فرصت مطالعاتی داخلی حداقل 3 سال یکبار اعلام شده است. حداقل های اعلامی برای هیات علمی تمام وقت به ترتیب 6 و 4 سال عنوان شده است. اگر متوسط طول دوره فرصت مطالعاتی خارجی را برابر با 6 ماه و متوسط طول دوره فرصت مطالعاتی داخلی را برابر با 2 ماه درنظر بگیریم </a:t>
            </a:r>
            <a:endParaRPr lang="en-US" altLang="en-US">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2580980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43012"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sp>
        <p:nvSpPr>
          <p:cNvPr id="43013" name="Rectangle 2"/>
          <p:cNvSpPr>
            <a:spLocks noChangeArrowheads="1"/>
          </p:cNvSpPr>
          <p:nvPr/>
        </p:nvSpPr>
        <p:spPr bwMode="auto">
          <a:xfrm>
            <a:off x="6683375" y="2836863"/>
            <a:ext cx="33972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فرصت مطالعاتی اعضای هیات علمی</a:t>
            </a:r>
            <a:endParaRPr lang="en-US" altLang="en-US" sz="1400">
              <a:ea typeface="Calibri" panose="020F0502020204030204" pitchFamily="34" charset="0"/>
              <a:cs typeface="B Lotus" panose="00000400000000000000" pitchFamily="2" charset="-78"/>
            </a:endParaRPr>
          </a:p>
        </p:txBody>
      </p:sp>
      <p:sp>
        <p:nvSpPr>
          <p:cNvPr id="43014" name="Rectangle 7"/>
          <p:cNvSpPr>
            <a:spLocks noChangeArrowheads="1"/>
          </p:cNvSpPr>
          <p:nvPr/>
        </p:nvSpPr>
        <p:spPr bwMode="auto">
          <a:xfrm>
            <a:off x="641350" y="3503613"/>
            <a:ext cx="1042035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spcAft>
                <a:spcPts val="1000"/>
              </a:spcAft>
            </a:pPr>
            <a:r>
              <a:rPr lang="fa-IR" altLang="en-US" sz="2000">
                <a:latin typeface="B Nazanin" panose="00000400000000000000" pitchFamily="2" charset="-78"/>
                <a:ea typeface="Calibri" panose="020F0502020204030204" pitchFamily="34" charset="0"/>
                <a:cs typeface="B Lotus" panose="00000400000000000000" pitchFamily="2" charset="-78"/>
              </a:rPr>
              <a:t> ماده 72 آیین نامه اداری و استخدامی اعضای هیات علمی، سن بازنشستگی اعضای هیات علمی برابر با 30 سال می باشد لذا سنوات خدمت را برابر با 30 سال درنظر می گیریم. بعد از مشخص شدن متوسط تعداد دوره‌های فرصت مطالعاتی داخلی و خارجی هزینه فرصت مطالعاتی هر عضو هیات علمی در طول خدمت از رابطه زیر حاصل می شود:</a:t>
            </a:r>
            <a:endParaRPr lang="en-US" altLang="en-US" sz="1400">
              <a:ea typeface="Calibri" panose="020F0502020204030204" pitchFamily="34" charset="0"/>
              <a:cs typeface="B Lotus" panose="00000400000000000000" pitchFamily="2" charset="-78"/>
            </a:endParaRPr>
          </a:p>
        </p:txBody>
      </p:sp>
      <p:sp>
        <p:nvSpPr>
          <p:cNvPr id="39" name="TextBox 38"/>
          <p:cNvSpPr txBox="1">
            <a:spLocks noRot="1" noChangeAspect="1" noMove="1" noResize="1" noEditPoints="1" noAdjustHandles="1" noChangeArrowheads="1" noChangeShapeType="1" noTextEdit="1"/>
          </p:cNvSpPr>
          <p:nvPr/>
        </p:nvSpPr>
        <p:spPr>
          <a:xfrm>
            <a:off x="784174" y="4980463"/>
            <a:ext cx="10134600" cy="718723"/>
          </a:xfrm>
          <a:prstGeom prst="rect">
            <a:avLst/>
          </a:prstGeom>
          <a:blipFill rotWithShape="0">
            <a:blip r:embed="rId3"/>
            <a:stretch>
              <a:fillRect/>
            </a:stretch>
          </a:blipFill>
        </p:spPr>
        <p:txBody>
          <a:bodyPr/>
          <a:lstStyle/>
          <a:p>
            <a:pPr>
              <a:defRPr/>
            </a:pPr>
            <a:r>
              <a:rPr lang="en-US">
                <a:noFill/>
              </a:rPr>
              <a:t> </a:t>
            </a:r>
          </a:p>
        </p:txBody>
      </p:sp>
    </p:spTree>
    <p:extLst>
      <p:ext uri="{BB962C8B-B14F-4D97-AF65-F5344CB8AC3E}">
        <p14:creationId xmlns:p14="http://schemas.microsoft.com/office/powerpoint/2010/main" val="2919319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28222" y="257485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r>
              <a:rPr lang="fa-IR" b="1" dirty="0">
                <a:solidFill>
                  <a:schemeClr val="tx1"/>
                </a:solidFill>
              </a:rPr>
              <a:t>ارتباط دولت و دانشگاه</a:t>
            </a:r>
            <a:endParaRPr lang="en-US" b="1" dirty="0">
              <a:solidFill>
                <a:schemeClr val="tx1"/>
              </a:solidFill>
            </a:endParaRPr>
          </a:p>
        </p:txBody>
      </p:sp>
    </p:spTree>
    <p:extLst>
      <p:ext uri="{BB962C8B-B14F-4D97-AF65-F5344CB8AC3E}">
        <p14:creationId xmlns:p14="http://schemas.microsoft.com/office/powerpoint/2010/main" val="17526606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45060"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sp>
        <p:nvSpPr>
          <p:cNvPr id="45061" name="Rectangle 2"/>
          <p:cNvSpPr>
            <a:spLocks noChangeArrowheads="1"/>
          </p:cNvSpPr>
          <p:nvPr/>
        </p:nvSpPr>
        <p:spPr bwMode="auto">
          <a:xfrm>
            <a:off x="6683375" y="2836863"/>
            <a:ext cx="33972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solidFill>
                  <a:srgbClr val="000000"/>
                </a:solidFill>
                <a:latin typeface="B Nazanin" panose="00000400000000000000" pitchFamily="2" charset="-78"/>
                <a:ea typeface="Calibri" panose="020F0502020204030204" pitchFamily="34" charset="0"/>
                <a:cs typeface="B Lotus" panose="00000400000000000000" pitchFamily="2" charset="-78"/>
              </a:rPr>
              <a:t>فرصت مطالعاتی اعضای هیات علمی</a:t>
            </a:r>
            <a:endParaRPr lang="en-US" altLang="en-US" sz="1400">
              <a:ea typeface="Calibri" panose="020F0502020204030204" pitchFamily="34" charset="0"/>
              <a:cs typeface="B Lotus" panose="00000400000000000000" pitchFamily="2" charset="-78"/>
            </a:endParaRPr>
          </a:p>
        </p:txBody>
      </p:sp>
      <p:sp>
        <p:nvSpPr>
          <p:cNvPr id="45062" name="Rectangle 3"/>
          <p:cNvSpPr>
            <a:spLocks noChangeArrowheads="1"/>
          </p:cNvSpPr>
          <p:nvPr/>
        </p:nvSpPr>
        <p:spPr bwMode="auto">
          <a:xfrm>
            <a:off x="990600" y="3768725"/>
            <a:ext cx="8382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spcAft>
                <a:spcPts val="1000"/>
              </a:spcAft>
            </a:pPr>
            <a:r>
              <a:rPr lang="fa-IR" altLang="en-US" sz="2000">
                <a:latin typeface="B Nazanin" panose="00000400000000000000" pitchFamily="2" charset="-78"/>
                <a:ea typeface="Calibri" panose="020F0502020204030204" pitchFamily="34" charset="0"/>
                <a:cs typeface="B Nazanin" panose="00000400000000000000" pitchFamily="2" charset="-78"/>
              </a:rPr>
              <a:t>هزینه ماهیانه فرصت مطالعاتی خارجی و داخلی به ترتیب برابر 190 و 40 میلیون ریال درنظر گرفته شد. جدول زیر خلاصه اطلاعات مربوط به فرصت مطالعاتی را نشان می دهد.</a:t>
            </a:r>
            <a:endParaRPr lang="en-US" altLang="en-US" sz="1600">
              <a:ea typeface="Calibri" panose="020F0502020204030204" pitchFamily="34" charset="0"/>
              <a:cs typeface="B Nazanin" panose="00000400000000000000" pitchFamily="2" charset="-78"/>
            </a:endParaRPr>
          </a:p>
        </p:txBody>
      </p:sp>
      <p:graphicFrame>
        <p:nvGraphicFramePr>
          <p:cNvPr id="5" name="Table 4"/>
          <p:cNvGraphicFramePr>
            <a:graphicFrameLocks noGrp="1"/>
          </p:cNvGraphicFramePr>
          <p:nvPr/>
        </p:nvGraphicFramePr>
        <p:xfrm>
          <a:off x="2301877" y="4905375"/>
          <a:ext cx="6080123" cy="978535"/>
        </p:xfrm>
        <a:graphic>
          <a:graphicData uri="http://schemas.openxmlformats.org/drawingml/2006/table">
            <a:tbl>
              <a:tblPr rtl="1" firstRow="1" firstCol="1" bandRow="1">
                <a:tableStyleId>{5C22544A-7EE6-4342-B048-85BDC9FD1C3A}</a:tableStyleId>
              </a:tblPr>
              <a:tblGrid>
                <a:gridCol w="868589"/>
                <a:gridCol w="868589"/>
                <a:gridCol w="868589"/>
                <a:gridCol w="868589"/>
                <a:gridCol w="868589"/>
                <a:gridCol w="868589"/>
                <a:gridCol w="868589"/>
              </a:tblGrid>
              <a:tr h="195580">
                <a:tc rowSpan="2">
                  <a:txBody>
                    <a:bodyPr/>
                    <a:lstStyle/>
                    <a:p>
                      <a:pPr algn="ctr" rtl="1">
                        <a:lnSpc>
                          <a:spcPct val="107000"/>
                        </a:lnSpc>
                        <a:spcAft>
                          <a:spcPts val="0"/>
                        </a:spcAft>
                      </a:pPr>
                      <a:r>
                        <a:rPr lang="fa-IR"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gridSpan="2">
                  <a:txBody>
                    <a:bodyPr/>
                    <a:lstStyle/>
                    <a:p>
                      <a:pPr algn="ctr" rtl="1">
                        <a:lnSpc>
                          <a:spcPct val="107000"/>
                        </a:lnSpc>
                        <a:spcAft>
                          <a:spcPts val="0"/>
                        </a:spcAft>
                      </a:pPr>
                      <a:r>
                        <a:rPr lang="fa-IR" sz="1200">
                          <a:effectLst/>
                        </a:rPr>
                        <a:t>تعداد دوره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hMerge="1">
                  <a:txBody>
                    <a:bodyPr/>
                    <a:lstStyle/>
                    <a:p>
                      <a:endParaRPr lang="en-US"/>
                    </a:p>
                  </a:txBody>
                  <a:tcPr/>
                </a:tc>
                <a:tc rowSpan="2">
                  <a:txBody>
                    <a:bodyPr/>
                    <a:lstStyle/>
                    <a:p>
                      <a:pPr algn="ctr" rtl="1">
                        <a:lnSpc>
                          <a:spcPct val="107000"/>
                        </a:lnSpc>
                        <a:spcAft>
                          <a:spcPts val="0"/>
                        </a:spcAft>
                      </a:pPr>
                      <a:r>
                        <a:rPr lang="fa-IR" sz="1200">
                          <a:effectLst/>
                        </a:rPr>
                        <a:t>طول دوره</a:t>
                      </a:r>
                      <a:br>
                        <a:rPr lang="fa-IR" sz="1200">
                          <a:effectLst/>
                        </a:rPr>
                      </a:br>
                      <a:r>
                        <a:rPr lang="fa-IR" sz="1200">
                          <a:effectLst/>
                        </a:rPr>
                        <a:t>(برحسب ماه)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rowSpan="2">
                  <a:txBody>
                    <a:bodyPr/>
                    <a:lstStyle/>
                    <a:p>
                      <a:pPr algn="ctr" rtl="1">
                        <a:lnSpc>
                          <a:spcPct val="107000"/>
                        </a:lnSpc>
                        <a:spcAft>
                          <a:spcPts val="0"/>
                        </a:spcAft>
                      </a:pPr>
                      <a:r>
                        <a:rPr lang="fa-IR" sz="1200">
                          <a:effectLst/>
                        </a:rPr>
                        <a:t>هزینه هرماه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gridSpan="2">
                  <a:txBody>
                    <a:bodyPr/>
                    <a:lstStyle/>
                    <a:p>
                      <a:pPr algn="ctr" rtl="1">
                        <a:lnSpc>
                          <a:spcPct val="107000"/>
                        </a:lnSpc>
                        <a:spcAft>
                          <a:spcPts val="0"/>
                        </a:spcAft>
                      </a:pPr>
                      <a:r>
                        <a:rPr lang="fa-IR" sz="1100">
                          <a:effectLst/>
                        </a:rPr>
                        <a:t>مبلغ سالانه (میلیون ریال)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hMerge="1">
                  <a:txBody>
                    <a:bodyPr/>
                    <a:lstStyle/>
                    <a:p>
                      <a:endParaRPr lang="en-US"/>
                    </a:p>
                  </a:txBody>
                  <a:tcPr/>
                </a:tc>
              </a:tr>
              <a:tr h="391160">
                <a:tc vMerge="1">
                  <a:txBody>
                    <a:bodyPr/>
                    <a:lstStyle/>
                    <a:p>
                      <a:endParaRPr lang="en-US"/>
                    </a:p>
                  </a:txBody>
                  <a:tcPr/>
                </a:tc>
                <a:tc>
                  <a:txBody>
                    <a:bodyPr/>
                    <a:lstStyle/>
                    <a:p>
                      <a:pPr algn="ctr" rtl="1">
                        <a:lnSpc>
                          <a:spcPct val="107000"/>
                        </a:lnSpc>
                        <a:spcAft>
                          <a:spcPts val="0"/>
                        </a:spcAft>
                      </a:pPr>
                      <a:r>
                        <a:rPr lang="fa-IR" sz="1100">
                          <a:effectLst/>
                        </a:rPr>
                        <a:t>هیات علمی تمام وقت جغرافیایی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هیات علمی تمام وقت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vMerge="1">
                  <a:txBody>
                    <a:bodyPr/>
                    <a:lstStyle/>
                    <a:p>
                      <a:endParaRPr lang="en-US"/>
                    </a:p>
                  </a:txBody>
                  <a:tcPr/>
                </a:tc>
                <a:tc vMerge="1">
                  <a:txBody>
                    <a:bodyPr/>
                    <a:lstStyle/>
                    <a:p>
                      <a:endParaRPr lang="en-US"/>
                    </a:p>
                  </a:txBody>
                  <a:tcPr/>
                </a:tc>
                <a:tc>
                  <a:txBody>
                    <a:bodyPr/>
                    <a:lstStyle/>
                    <a:p>
                      <a:pPr algn="ctr" rtl="1">
                        <a:lnSpc>
                          <a:spcPct val="107000"/>
                        </a:lnSpc>
                        <a:spcAft>
                          <a:spcPts val="0"/>
                        </a:spcAft>
                      </a:pPr>
                      <a:r>
                        <a:rPr lang="fa-IR" sz="1100">
                          <a:effectLst/>
                        </a:rPr>
                        <a:t>هیات علمی تمام وقت جغرافیایی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هیات علمی تمام وقت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r>
              <a:tr h="195580">
                <a:tc>
                  <a:txBody>
                    <a:bodyPr/>
                    <a:lstStyle/>
                    <a:p>
                      <a:pPr algn="just" rtl="1">
                        <a:lnSpc>
                          <a:spcPct val="107000"/>
                        </a:lnSpc>
                        <a:spcAft>
                          <a:spcPts val="0"/>
                        </a:spcAft>
                      </a:pPr>
                      <a:r>
                        <a:rPr lang="fa-IR" sz="1200">
                          <a:effectLst/>
                        </a:rPr>
                        <a:t>داخلی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tc>
                <a:tc>
                  <a:txBody>
                    <a:bodyPr/>
                    <a:lstStyle/>
                    <a:p>
                      <a:pPr algn="ctr" rtl="1">
                        <a:lnSpc>
                          <a:spcPct val="107000"/>
                        </a:lnSpc>
                        <a:spcAft>
                          <a:spcPts val="0"/>
                        </a:spcAft>
                      </a:pPr>
                      <a:r>
                        <a:rPr lang="fa-IR" sz="1200">
                          <a:effectLst/>
                        </a:rPr>
                        <a:t>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188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251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174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r>
              <a:tr h="195580">
                <a:tc>
                  <a:txBody>
                    <a:bodyPr/>
                    <a:lstStyle/>
                    <a:p>
                      <a:pPr algn="just" rtl="1">
                        <a:lnSpc>
                          <a:spcPct val="107000"/>
                        </a:lnSpc>
                        <a:spcAft>
                          <a:spcPts val="0"/>
                        </a:spcAft>
                      </a:pPr>
                      <a:r>
                        <a:rPr lang="fa-IR" sz="1200">
                          <a:effectLst/>
                        </a:rPr>
                        <a:t>خارجی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tc>
                <a:tc>
                  <a:txBody>
                    <a:bodyPr/>
                    <a:lstStyle/>
                    <a:p>
                      <a:pPr algn="ctr" rtl="1">
                        <a:lnSpc>
                          <a:spcPct val="107000"/>
                        </a:lnSpc>
                        <a:spcAft>
                          <a:spcPts val="0"/>
                        </a:spcAft>
                      </a:pPr>
                      <a:r>
                        <a:rPr lang="fa-IR" sz="1200">
                          <a:effectLst/>
                        </a:rPr>
                        <a:t>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c>
                  <a:txBody>
                    <a:bodyPr/>
                    <a:lstStyle/>
                    <a:p>
                      <a:pPr algn="ctr" rtl="1">
                        <a:lnSpc>
                          <a:spcPct val="107000"/>
                        </a:lnSpc>
                        <a:spcAft>
                          <a:spcPts val="0"/>
                        </a:spcAft>
                      </a:pPr>
                      <a:r>
                        <a:rPr lang="fa-IR" sz="1200" dirty="0">
                          <a:effectLst/>
                        </a:rPr>
                        <a:t>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73" marR="68573" marT="0" marB="0" anchor="ctr"/>
                </a:tc>
              </a:tr>
            </a:tbl>
          </a:graphicData>
        </a:graphic>
      </p:graphicFrame>
      <p:sp>
        <p:nvSpPr>
          <p:cNvPr id="45110" name="Rectangle 5"/>
          <p:cNvSpPr>
            <a:spLocks noChangeArrowheads="1"/>
          </p:cNvSpPr>
          <p:nvPr/>
        </p:nvSpPr>
        <p:spPr bwMode="auto">
          <a:xfrm>
            <a:off x="7173913" y="6269038"/>
            <a:ext cx="27400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اشتراک پایگاه های اطلاعاتی</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3606643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219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eaLnBrk="1" hangingPunct="1">
              <a:lnSpc>
                <a:spcPct val="115000"/>
              </a:lnSpc>
              <a:spcAft>
                <a:spcPts val="1000"/>
              </a:spcAft>
              <a:defRPr/>
            </a:pPr>
            <a:r>
              <a:rPr lang="fa-IR" altLang="en-US" sz="2800" dirty="0" smtClean="0">
                <a:solidFill>
                  <a:schemeClr val="accent1">
                    <a:lumMod val="60000"/>
                    <a:lumOff val="40000"/>
                  </a:schemeClr>
                </a:solidFill>
                <a:ea typeface="Calibri" panose="020F0502020204030204" pitchFamily="34" charset="0"/>
                <a:cs typeface="B Nazanin" panose="00000400000000000000" pitchFamily="2" charset="-78"/>
              </a:rPr>
              <a:t>آموزش</a:t>
            </a:r>
          </a:p>
        </p:txBody>
      </p:sp>
      <p:sp>
        <p:nvSpPr>
          <p:cNvPr id="47108"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sp>
        <p:nvSpPr>
          <p:cNvPr id="47109" name="Rectangle 5"/>
          <p:cNvSpPr>
            <a:spLocks noChangeArrowheads="1"/>
          </p:cNvSpPr>
          <p:nvPr/>
        </p:nvSpPr>
        <p:spPr bwMode="auto">
          <a:xfrm>
            <a:off x="7086600" y="2590800"/>
            <a:ext cx="27400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اشتراک پایگاه های اطلاعاتی</a:t>
            </a:r>
            <a:endParaRPr lang="en-US" altLang="en-US" sz="1400">
              <a:ea typeface="Calibri" panose="020F0502020204030204" pitchFamily="34" charset="0"/>
              <a:cs typeface="B Lotus" panose="00000400000000000000" pitchFamily="2" charset="-78"/>
            </a:endParaRPr>
          </a:p>
        </p:txBody>
      </p:sp>
      <p:sp>
        <p:nvSpPr>
          <p:cNvPr id="47110" name="Rectangle 6"/>
          <p:cNvSpPr>
            <a:spLocks noChangeArrowheads="1"/>
          </p:cNvSpPr>
          <p:nvPr/>
        </p:nvSpPr>
        <p:spPr bwMode="auto">
          <a:xfrm>
            <a:off x="1295400" y="3352800"/>
            <a:ext cx="960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altLang="en-US" sz="2000">
                <a:latin typeface="B Nazanin" panose="00000400000000000000" pitchFamily="2" charset="-78"/>
                <a:ea typeface="Calibri" panose="020F0502020204030204" pitchFamily="34" charset="0"/>
                <a:cs typeface="B Lotus" panose="00000400000000000000" pitchFamily="2" charset="-78"/>
              </a:rPr>
              <a:t>براساس اطلاعات میدانی بدست آمده سرانه اشتراک پایگاه های اطلاعاتی برای سال 1398 را بطور متوسط معادل 1 میلیون ریال به ازای هر دانشجو درنظر گرفته شد </a:t>
            </a:r>
            <a:endParaRPr lang="en-US" altLang="en-US">
              <a:ea typeface="Calibri" panose="020F0502020204030204" pitchFamily="34" charset="0"/>
              <a:cs typeface="B Lotus" panose="00000400000000000000" pitchFamily="2" charset="-78"/>
            </a:endParaRPr>
          </a:p>
        </p:txBody>
      </p:sp>
      <p:graphicFrame>
        <p:nvGraphicFramePr>
          <p:cNvPr id="8" name="Table 7"/>
          <p:cNvGraphicFramePr>
            <a:graphicFrameLocks noGrp="1"/>
          </p:cNvGraphicFramePr>
          <p:nvPr/>
        </p:nvGraphicFramePr>
        <p:xfrm>
          <a:off x="4191000" y="4419600"/>
          <a:ext cx="3225800" cy="1370012"/>
        </p:xfrm>
        <a:graphic>
          <a:graphicData uri="http://schemas.openxmlformats.org/drawingml/2006/table">
            <a:tbl>
              <a:tblPr rtl="1" firstRow="1" firstCol="1" bandRow="1">
                <a:tableStyleId>{5C22544A-7EE6-4342-B048-85BDC9FD1C3A}</a:tableStyleId>
              </a:tblPr>
              <a:tblGrid>
                <a:gridCol w="2116038"/>
                <a:gridCol w="1109762"/>
              </a:tblGrid>
              <a:tr h="391432">
                <a:tc>
                  <a:txBody>
                    <a:bodyPr/>
                    <a:lstStyle/>
                    <a:p>
                      <a:pPr algn="ctr" rtl="1">
                        <a:lnSpc>
                          <a:spcPct val="107000"/>
                        </a:lnSpc>
                        <a:spcAft>
                          <a:spcPts val="0"/>
                        </a:spcAft>
                      </a:pPr>
                      <a:r>
                        <a:rPr lang="fa-IR" sz="1200">
                          <a:effectLst/>
                        </a:rPr>
                        <a:t>مقطع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a:effectLst/>
                        </a:rPr>
                        <a:t>هزینه سالیانه به ازای هر دانشجو</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r h="195716">
                <a:tc>
                  <a:txBody>
                    <a:bodyPr/>
                    <a:lstStyle/>
                    <a:p>
                      <a:pPr algn="just" rtl="1">
                        <a:lnSpc>
                          <a:spcPct val="107000"/>
                        </a:lnSpc>
                        <a:spcAft>
                          <a:spcPts val="0"/>
                        </a:spcAft>
                      </a:pPr>
                      <a:r>
                        <a:rPr lang="fa-IR" sz="1200">
                          <a:effectLst/>
                        </a:rPr>
                        <a:t>کاردانی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a:effectLst/>
                        </a:rPr>
                        <a:t>0.75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r h="195716">
                <a:tc>
                  <a:txBody>
                    <a:bodyPr/>
                    <a:lstStyle/>
                    <a:p>
                      <a:pPr algn="just" rtl="1">
                        <a:lnSpc>
                          <a:spcPct val="107000"/>
                        </a:lnSpc>
                        <a:spcAft>
                          <a:spcPts val="0"/>
                        </a:spcAft>
                      </a:pPr>
                      <a:r>
                        <a:rPr lang="fa-IR" sz="1200">
                          <a:effectLst/>
                        </a:rPr>
                        <a:t>کارشناسی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r h="195716">
                <a:tc>
                  <a:txBody>
                    <a:bodyPr/>
                    <a:lstStyle/>
                    <a:p>
                      <a:pPr algn="just" rtl="1">
                        <a:lnSpc>
                          <a:spcPct val="107000"/>
                        </a:lnSpc>
                        <a:spcAft>
                          <a:spcPts val="0"/>
                        </a:spcAft>
                      </a:pPr>
                      <a:r>
                        <a:rPr lang="fa-IR" sz="1200">
                          <a:effectLst/>
                        </a:rPr>
                        <a:t>کارشناسی ارشد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r h="195716">
                <a:tc>
                  <a:txBody>
                    <a:bodyPr/>
                    <a:lstStyle/>
                    <a:p>
                      <a:pPr algn="just" rtl="1">
                        <a:lnSpc>
                          <a:spcPct val="107000"/>
                        </a:lnSpc>
                        <a:spcAft>
                          <a:spcPts val="0"/>
                        </a:spcAft>
                      </a:pPr>
                      <a:r>
                        <a:rPr lang="fa-IR" sz="1200">
                          <a:effectLst/>
                        </a:rPr>
                        <a:t>دکتری عمومی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r h="195716">
                <a:tc>
                  <a:txBody>
                    <a:bodyPr/>
                    <a:lstStyle/>
                    <a:p>
                      <a:pPr algn="just" rtl="1">
                        <a:lnSpc>
                          <a:spcPct val="107000"/>
                        </a:lnSpc>
                        <a:spcAft>
                          <a:spcPts val="0"/>
                        </a:spcAft>
                      </a:pPr>
                      <a:r>
                        <a:rPr lang="ar-SA" sz="1200">
                          <a:effectLst/>
                        </a:rPr>
                        <a:t>دکتری تخصصی تخصص بالینی و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c>
                  <a:txBody>
                    <a:bodyPr/>
                    <a:lstStyle/>
                    <a:p>
                      <a:pPr algn="ctr" rtl="1">
                        <a:lnSpc>
                          <a:spcPct val="107000"/>
                        </a:lnSpc>
                        <a:spcAft>
                          <a:spcPts val="0"/>
                        </a:spcAft>
                      </a:pPr>
                      <a:r>
                        <a:rPr lang="fa-IR" sz="1200" dirty="0">
                          <a:effectLst/>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67" marR="68567" marT="0" marB="0"/>
                </a:tc>
              </a:tr>
            </a:tbl>
          </a:graphicData>
        </a:graphic>
      </p:graphicFrame>
    </p:spTree>
    <p:extLst>
      <p:ext uri="{BB962C8B-B14F-4D97-AF65-F5344CB8AC3E}">
        <p14:creationId xmlns:p14="http://schemas.microsoft.com/office/powerpoint/2010/main" val="1816398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2133600" y="887413"/>
            <a:ext cx="1676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پژوهش</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49156" name="Rectangle 1"/>
          <p:cNvSpPr>
            <a:spLocks noChangeArrowheads="1"/>
          </p:cNvSpPr>
          <p:nvPr/>
        </p:nvSpPr>
        <p:spPr bwMode="auto">
          <a:xfrm>
            <a:off x="9906000" y="1905000"/>
            <a:ext cx="1146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rtl="1">
              <a:lnSpc>
                <a:spcPct val="115000"/>
              </a:lnSpc>
              <a:spcAft>
                <a:spcPts val="1000"/>
              </a:spcAft>
              <a:buFont typeface="Symbol" panose="05050102010706020507" pitchFamily="18" charset="2"/>
              <a:buChar char=""/>
            </a:pPr>
            <a:r>
              <a:rPr lang="fa-IR" altLang="en-US" sz="2000" b="1">
                <a:solidFill>
                  <a:srgbClr val="000000"/>
                </a:solidFill>
                <a:latin typeface="B Nazanin" panose="00000400000000000000" pitchFamily="2" charset="-78"/>
                <a:ea typeface="Calibri" panose="020F0502020204030204" pitchFamily="34" charset="0"/>
                <a:cs typeface="B Lotus" panose="00000400000000000000" pitchFamily="2" charset="-78"/>
              </a:rPr>
              <a:t>پژوهش</a:t>
            </a:r>
            <a:endParaRPr lang="en-US" altLang="en-US" sz="1400">
              <a:ea typeface="Calibri" panose="020F0502020204030204" pitchFamily="34" charset="0"/>
              <a:cs typeface="B Lotus" panose="00000400000000000000" pitchFamily="2" charset="-78"/>
            </a:endParaRPr>
          </a:p>
        </p:txBody>
      </p:sp>
      <p:graphicFrame>
        <p:nvGraphicFramePr>
          <p:cNvPr id="9" name="Chart 8"/>
          <p:cNvGraphicFramePr/>
          <p:nvPr/>
        </p:nvGraphicFramePr>
        <p:xfrm>
          <a:off x="1371600" y="2057400"/>
          <a:ext cx="86106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3305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350" y="1089025"/>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خدمات دانشجویی (رفاهی و فرهنگی)</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51204" name="Rectangle 2"/>
          <p:cNvSpPr>
            <a:spLocks noChangeArrowheads="1"/>
          </p:cNvSpPr>
          <p:nvPr/>
        </p:nvSpPr>
        <p:spPr bwMode="auto">
          <a:xfrm>
            <a:off x="7239000" y="1905000"/>
            <a:ext cx="25304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خدمات رفاهی دانشجویی</a:t>
            </a:r>
            <a:endParaRPr lang="en-US" altLang="en-US" sz="1400">
              <a:ea typeface="Calibri" panose="020F0502020204030204" pitchFamily="34" charset="0"/>
              <a:cs typeface="B Lotus" panose="00000400000000000000" pitchFamily="2" charset="-78"/>
            </a:endParaRPr>
          </a:p>
        </p:txBody>
      </p:sp>
      <p:sp>
        <p:nvSpPr>
          <p:cNvPr id="51205" name="Rectangle 3"/>
          <p:cNvSpPr>
            <a:spLocks noChangeArrowheads="1"/>
          </p:cNvSpPr>
          <p:nvPr/>
        </p:nvSpPr>
        <p:spPr bwMode="auto">
          <a:xfrm>
            <a:off x="7964488" y="2743200"/>
            <a:ext cx="18129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تغذیه دانشجویی</a:t>
            </a:r>
            <a:endParaRPr lang="en-US" altLang="en-US" sz="1400">
              <a:ea typeface="Calibri" panose="020F0502020204030204" pitchFamily="34" charset="0"/>
              <a:cs typeface="B Lotus" panose="00000400000000000000" pitchFamily="2" charset="-78"/>
            </a:endParaRPr>
          </a:p>
        </p:txBody>
      </p:sp>
      <p:sp>
        <p:nvSpPr>
          <p:cNvPr id="18" name="TextBox 17"/>
          <p:cNvSpPr txBox="1">
            <a:spLocks noRot="1" noChangeAspect="1" noMove="1" noResize="1" noEditPoints="1" noAdjustHandles="1" noChangeArrowheads="1" noChangeShapeType="1" noTextEdit="1"/>
          </p:cNvSpPr>
          <p:nvPr/>
        </p:nvSpPr>
        <p:spPr>
          <a:xfrm>
            <a:off x="685800" y="3418076"/>
            <a:ext cx="10134600" cy="328103"/>
          </a:xfrm>
          <a:prstGeom prst="rect">
            <a:avLst/>
          </a:prstGeom>
          <a:blipFill rotWithShape="0">
            <a:blip r:embed="rId3"/>
            <a:stretch>
              <a:fillRect t="-16667" b="-40741"/>
            </a:stretch>
          </a:blipFill>
        </p:spPr>
        <p:txBody>
          <a:bodyPr/>
          <a:lstStyle/>
          <a:p>
            <a:pPr>
              <a:defRPr/>
            </a:pPr>
            <a:r>
              <a:rPr lang="en-US">
                <a:noFill/>
              </a:rPr>
              <a:t> </a:t>
            </a:r>
          </a:p>
        </p:txBody>
      </p:sp>
      <p:sp>
        <p:nvSpPr>
          <p:cNvPr id="51207" name="Rectangle 4"/>
          <p:cNvSpPr>
            <a:spLocks noChangeArrowheads="1"/>
          </p:cNvSpPr>
          <p:nvPr/>
        </p:nvSpPr>
        <p:spPr bwMode="auto">
          <a:xfrm>
            <a:off x="685800" y="4056063"/>
            <a:ext cx="10515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متوسط تعداد روزهای استفاده از سلف سرویس دانشگاه باتوجه به مدت حضور دانشجویان در طول هفته براساس اطلاعات میدانی بدست آمده بطور متوسط 4 روز در هفته و 10 ماه در سال درنظر گرفته شد (معادل 160 روز در سال) همچنین مبلغ کمک هزینه هر پرس غذا دانشجویی برای سال 1398 معادل 75 هزار ریال لحاظ گردید. باتوجه به موارد فوق مبلغ سرانه سالیانه کمک هزینه تغذیه دانشجویی در سال 1398 برابر با 12 میلیون ریال خواهد بود. موارد فوق شامل تغذیه دانشجویان در خوابگاه نمی باشد.</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306285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350" y="1089025"/>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خدمات دانشجویی (رفاهی و فرهنگی)</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53252" name="Rectangle 2"/>
          <p:cNvSpPr>
            <a:spLocks noChangeArrowheads="1"/>
          </p:cNvSpPr>
          <p:nvPr/>
        </p:nvSpPr>
        <p:spPr bwMode="auto">
          <a:xfrm>
            <a:off x="7239000" y="1905000"/>
            <a:ext cx="25304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خدمات رفاهی دانشجویی</a:t>
            </a:r>
            <a:endParaRPr lang="en-US" altLang="en-US" sz="1400">
              <a:ea typeface="Calibri" panose="020F0502020204030204" pitchFamily="34" charset="0"/>
              <a:cs typeface="B Lotus" panose="00000400000000000000" pitchFamily="2" charset="-78"/>
            </a:endParaRPr>
          </a:p>
        </p:txBody>
      </p:sp>
      <p:sp>
        <p:nvSpPr>
          <p:cNvPr id="53253" name="Rectangle 5"/>
          <p:cNvSpPr>
            <a:spLocks noChangeArrowheads="1"/>
          </p:cNvSpPr>
          <p:nvPr/>
        </p:nvSpPr>
        <p:spPr bwMode="auto">
          <a:xfrm>
            <a:off x="5673725" y="2405063"/>
            <a:ext cx="41465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ایاب ذهاب و خدمات بیمه و درمان دانشجویی</a:t>
            </a:r>
            <a:endParaRPr lang="en-US" altLang="en-US" sz="1400">
              <a:ea typeface="Calibri" panose="020F0502020204030204" pitchFamily="34" charset="0"/>
              <a:cs typeface="B Lotus" panose="00000400000000000000" pitchFamily="2" charset="-78"/>
            </a:endParaRPr>
          </a:p>
        </p:txBody>
      </p:sp>
      <p:sp>
        <p:nvSpPr>
          <p:cNvPr id="53254" name="Rectangle 6"/>
          <p:cNvSpPr>
            <a:spLocks noChangeArrowheads="1"/>
          </p:cNvSpPr>
          <p:nvPr/>
        </p:nvSpPr>
        <p:spPr bwMode="auto">
          <a:xfrm>
            <a:off x="457200" y="3406775"/>
            <a:ext cx="10496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براساس اطلاعات میدانی سرانه سالیانه برای خدمات دانشجویی ایاب ذهاب، خدمات درمانی و بیمه دانشجویی و همچنین باتوجه به نظر خبرگان برابر با 3 میلیون ریال درنظر گرفته شد.</a:t>
            </a:r>
            <a:endParaRPr lang="en-US" altLang="en-US" sz="1400">
              <a:ea typeface="Calibri" panose="020F0502020204030204" pitchFamily="34" charset="0"/>
              <a:cs typeface="B Lotus" panose="00000400000000000000" pitchFamily="2" charset="-78"/>
            </a:endParaRPr>
          </a:p>
        </p:txBody>
      </p:sp>
      <p:sp>
        <p:nvSpPr>
          <p:cNvPr id="53255" name="Rectangle 18"/>
          <p:cNvSpPr>
            <a:spLocks noChangeArrowheads="1"/>
          </p:cNvSpPr>
          <p:nvPr/>
        </p:nvSpPr>
        <p:spPr bwMode="auto">
          <a:xfrm>
            <a:off x="7843838" y="4325938"/>
            <a:ext cx="1976437"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خدمات خوابگاهی</a:t>
            </a:r>
            <a:endParaRPr lang="en-US" altLang="en-US" sz="1400">
              <a:ea typeface="Calibri" panose="020F0502020204030204" pitchFamily="34" charset="0"/>
              <a:cs typeface="B Lotus" panose="00000400000000000000" pitchFamily="2" charset="-78"/>
            </a:endParaRPr>
          </a:p>
        </p:txBody>
      </p:sp>
      <p:sp>
        <p:nvSpPr>
          <p:cNvPr id="53256" name="Rectangle 20"/>
          <p:cNvSpPr>
            <a:spLocks noChangeArrowheads="1"/>
          </p:cNvSpPr>
          <p:nvPr/>
        </p:nvSpPr>
        <p:spPr bwMode="auto">
          <a:xfrm>
            <a:off x="609600" y="4876800"/>
            <a:ext cx="10439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هزینه خدمات خوابگاهی دانشجویان شامل تغدیه دانشجویان در خوابگاه (وعده ناهار در روزهای تعطیل، شام و صبحانه)، سوخت و انرژی، تاسیسات، پرسنل خدماتی خوابگاه (شامل تنظیف و نگهبانی) و نگهداری خوابگاه و ... در این بخش لحاظ می شود.</a:t>
            </a:r>
            <a:endParaRPr lang="en-US" altLang="en-US" sz="1600">
              <a:ea typeface="Calibri" panose="020F0502020204030204" pitchFamily="34" charset="0"/>
              <a:cs typeface="B Lotus" panose="00000400000000000000" pitchFamily="2" charset="-78"/>
            </a:endParaRPr>
          </a:p>
        </p:txBody>
      </p:sp>
      <p:sp>
        <p:nvSpPr>
          <p:cNvPr id="53257" name="Rectangle 21"/>
          <p:cNvSpPr>
            <a:spLocks noChangeArrowheads="1"/>
          </p:cNvSpPr>
          <p:nvPr/>
        </p:nvSpPr>
        <p:spPr bwMode="auto">
          <a:xfrm>
            <a:off x="838200" y="5753100"/>
            <a:ext cx="10591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spcAft>
                <a:spcPts val="1000"/>
              </a:spcAft>
            </a:pPr>
            <a:r>
              <a:rPr lang="fa-IR" altLang="en-US" sz="2000">
                <a:latin typeface="B Nazanin" panose="00000400000000000000" pitchFamily="2" charset="-78"/>
                <a:ea typeface="Calibri" panose="020F0502020204030204" pitchFamily="34" charset="0"/>
                <a:cs typeface="B Lotus" panose="00000400000000000000" pitchFamily="2" charset="-78"/>
              </a:rPr>
              <a:t>باتوجه به موارد فوق و اطلاعات بدست آمده هزینه سرانه سالیانه دانشجویان در خوابگاه براساس سال 1398 معادل 21.15 میلیون ریال برآورد گردید از طرفی باتوجه به نظر خبرگان متوسط سهم دانشجویان خوابگاهی 50 درصد درنظر گرفته شد</a:t>
            </a:r>
            <a:r>
              <a:rPr lang="fa-IR" altLang="en-US" sz="2000">
                <a:latin typeface="B Nazanin" panose="00000400000000000000" pitchFamily="2" charset="-78"/>
                <a:ea typeface="Calibri" panose="020F0502020204030204" pitchFamily="34" charset="0"/>
                <a:cs typeface="B Nazanin" panose="00000400000000000000" pitchFamily="2" charset="-78"/>
              </a:rPr>
              <a:t>.</a:t>
            </a:r>
            <a:endParaRPr lang="en-US" altLang="en-US" sz="1600"/>
          </a:p>
        </p:txBody>
      </p:sp>
    </p:spTree>
    <p:extLst>
      <p:ext uri="{BB962C8B-B14F-4D97-AF65-F5344CB8AC3E}">
        <p14:creationId xmlns:p14="http://schemas.microsoft.com/office/powerpoint/2010/main" val="1609273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350" y="1089025"/>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خدمات دانشجویی (رفاهی و فرهنگی)</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55300" name="Rectangle 1"/>
          <p:cNvSpPr>
            <a:spLocks noChangeArrowheads="1"/>
          </p:cNvSpPr>
          <p:nvPr/>
        </p:nvSpPr>
        <p:spPr bwMode="auto">
          <a:xfrm>
            <a:off x="7391400" y="2209800"/>
            <a:ext cx="18034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خدمات فرهنگی</a:t>
            </a:r>
            <a:endParaRPr lang="en-US" altLang="en-US" sz="1400">
              <a:ea typeface="Calibri" panose="020F0502020204030204" pitchFamily="34" charset="0"/>
              <a:cs typeface="B Lotus" panose="00000400000000000000" pitchFamily="2" charset="-78"/>
            </a:endParaRPr>
          </a:p>
        </p:txBody>
      </p:sp>
      <p:sp>
        <p:nvSpPr>
          <p:cNvPr id="55301" name="Rectangle 3"/>
          <p:cNvSpPr>
            <a:spLocks noChangeArrowheads="1"/>
          </p:cNvSpPr>
          <p:nvPr/>
        </p:nvSpPr>
        <p:spPr bwMode="auto">
          <a:xfrm>
            <a:off x="577850" y="2819400"/>
            <a:ext cx="9677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altLang="en-US" sz="2000">
                <a:latin typeface="B Nazanin" panose="00000400000000000000" pitchFamily="2" charset="-78"/>
                <a:ea typeface="Calibri" panose="020F0502020204030204" pitchFamily="34" charset="0"/>
                <a:cs typeface="B Lotus" panose="00000400000000000000" pitchFamily="2" charset="-78"/>
              </a:rPr>
              <a:t>شامل خدمات ورزشی دانشجویی، برگزاری مراسم، اردو، دوره‌های فرهنگی، مشاوره و ... می باشد. براساس تحلیل اطلاعات مربوط به این بخش متوسط سرانه سالیانه دانشجویی استاندارد در سال 1398 برابر با 7.3 میلیون ریال برآورد گردید این مبلغ به غیر از خدمات ورزشی دانشجویی می باشد. با لحاظ مبلغ 3 میلیون ریال برای سرانه خدمات ورزشی دانشجویان مبلغ سرانه سالیانه خدمات فرهنگی در مجموع معادل 10.3 میلیون ریال خواهد بود</a:t>
            </a:r>
            <a:endParaRPr lang="en-US" altLang="en-US">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74773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6350" y="1089025"/>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خدمات دانشجویی (رفاهی و فرهنگی)</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graphicFrame>
        <p:nvGraphicFramePr>
          <p:cNvPr id="6" name="Chart 5"/>
          <p:cNvGraphicFramePr/>
          <p:nvPr/>
        </p:nvGraphicFramePr>
        <p:xfrm>
          <a:off x="3250882" y="2156142"/>
          <a:ext cx="5690235" cy="25457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214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457200" y="887413"/>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پشتیبانی و سایر</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59396" name="Rectangle 1"/>
          <p:cNvSpPr>
            <a:spLocks noChangeArrowheads="1"/>
          </p:cNvSpPr>
          <p:nvPr/>
        </p:nvSpPr>
        <p:spPr bwMode="auto">
          <a:xfrm>
            <a:off x="8382000" y="1981200"/>
            <a:ext cx="16668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spcAft>
                <a:spcPts val="1000"/>
              </a:spcAft>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نگهداشت فضا</a:t>
            </a:r>
            <a:endParaRPr lang="en-US" altLang="en-US" sz="1400">
              <a:ea typeface="Calibri" panose="020F0502020204030204" pitchFamily="34" charset="0"/>
              <a:cs typeface="B Lotus" panose="00000400000000000000" pitchFamily="2" charset="-78"/>
            </a:endParaRPr>
          </a:p>
        </p:txBody>
      </p:sp>
      <p:graphicFrame>
        <p:nvGraphicFramePr>
          <p:cNvPr id="3" name="Table 2"/>
          <p:cNvGraphicFramePr>
            <a:graphicFrameLocks noGrp="1"/>
          </p:cNvGraphicFramePr>
          <p:nvPr/>
        </p:nvGraphicFramePr>
        <p:xfrm>
          <a:off x="2913063" y="2895600"/>
          <a:ext cx="4079875" cy="1516698"/>
        </p:xfrm>
        <a:graphic>
          <a:graphicData uri="http://schemas.openxmlformats.org/drawingml/2006/table">
            <a:tbl>
              <a:tblPr rtl="1" firstRow="1" firstCol="1" bandRow="1">
                <a:tableStyleId>{5C22544A-7EE6-4342-B048-85BDC9FD1C3A}</a:tableStyleId>
              </a:tblPr>
              <a:tblGrid>
                <a:gridCol w="1725393"/>
                <a:gridCol w="1215647"/>
                <a:gridCol w="1138835"/>
              </a:tblGrid>
              <a:tr h="537938">
                <a:tc>
                  <a:txBody>
                    <a:bodyPr/>
                    <a:lstStyle/>
                    <a:p>
                      <a:pPr algn="ctr" rtl="1">
                        <a:lnSpc>
                          <a:spcPct val="107000"/>
                        </a:lnSpc>
                        <a:spcAft>
                          <a:spcPts val="0"/>
                        </a:spcAft>
                      </a:pPr>
                      <a:r>
                        <a:rPr lang="fa-IR" sz="1200">
                          <a:effectLst/>
                        </a:rPr>
                        <a:t>فضا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100">
                          <a:effectLst/>
                        </a:rPr>
                        <a:t>سرانه به ازای هردانشجو</a:t>
                      </a:r>
                      <a:endParaRPr lang="en-US" sz="1100">
                        <a:effectLst/>
                      </a:endParaRPr>
                    </a:p>
                    <a:p>
                      <a:pPr algn="ctr" rtl="1">
                        <a:lnSpc>
                          <a:spcPct val="107000"/>
                        </a:lnSpc>
                        <a:spcAft>
                          <a:spcPts val="0"/>
                        </a:spcAft>
                      </a:pPr>
                      <a:r>
                        <a:rPr lang="fa-IR" sz="1100">
                          <a:effectLst/>
                        </a:rPr>
                        <a:t>(متر مربع)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هزینه‌نگهداشت</a:t>
                      </a:r>
                      <a:endParaRPr lang="en-US" sz="1100">
                        <a:effectLst/>
                      </a:endParaRPr>
                    </a:p>
                    <a:p>
                      <a:pPr algn="ctr" rtl="1">
                        <a:lnSpc>
                          <a:spcPct val="107000"/>
                        </a:lnSpc>
                        <a:spcAft>
                          <a:spcPts val="0"/>
                        </a:spcAft>
                      </a:pPr>
                      <a:r>
                        <a:rPr lang="fa-IR" sz="1200">
                          <a:effectLst/>
                        </a:rPr>
                        <a:t>(میلیون ریال)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r h="195625">
                <a:tc>
                  <a:txBody>
                    <a:bodyPr/>
                    <a:lstStyle/>
                    <a:p>
                      <a:pPr algn="just" rtl="1">
                        <a:lnSpc>
                          <a:spcPct val="107000"/>
                        </a:lnSpc>
                        <a:spcAft>
                          <a:spcPts val="0"/>
                        </a:spcAft>
                      </a:pPr>
                      <a:r>
                        <a:rPr lang="fa-IR" sz="1200">
                          <a:effectLst/>
                        </a:rPr>
                        <a:t>آموزشی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r h="195625">
                <a:tc>
                  <a:txBody>
                    <a:bodyPr/>
                    <a:lstStyle/>
                    <a:p>
                      <a:pPr algn="just" rtl="1">
                        <a:lnSpc>
                          <a:spcPct val="107000"/>
                        </a:lnSpc>
                        <a:spcAft>
                          <a:spcPts val="0"/>
                        </a:spcAft>
                      </a:pPr>
                      <a:r>
                        <a:rPr lang="fa-IR" sz="1200">
                          <a:effectLst/>
                        </a:rPr>
                        <a:t>کمک آموزشی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r h="195625">
                <a:tc>
                  <a:txBody>
                    <a:bodyPr/>
                    <a:lstStyle/>
                    <a:p>
                      <a:pPr algn="just" rtl="1">
                        <a:lnSpc>
                          <a:spcPct val="107000"/>
                        </a:lnSpc>
                        <a:spcAft>
                          <a:spcPts val="0"/>
                        </a:spcAft>
                      </a:pPr>
                      <a:r>
                        <a:rPr lang="fa-IR" sz="1200">
                          <a:effectLst/>
                        </a:rPr>
                        <a:t>رفاهی و فرهنگی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3.75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r h="195625">
                <a:tc>
                  <a:txBody>
                    <a:bodyPr/>
                    <a:lstStyle/>
                    <a:p>
                      <a:pPr algn="just" rtl="1">
                        <a:lnSpc>
                          <a:spcPct val="107000"/>
                        </a:lnSpc>
                        <a:spcAft>
                          <a:spcPts val="0"/>
                        </a:spcAft>
                      </a:pPr>
                      <a:r>
                        <a:rPr lang="fa-IR" sz="1200">
                          <a:effectLst/>
                        </a:rPr>
                        <a:t>اداری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r h="195625">
                <a:tc>
                  <a:txBody>
                    <a:bodyPr/>
                    <a:lstStyle/>
                    <a:p>
                      <a:pPr algn="just" rtl="1">
                        <a:lnSpc>
                          <a:spcPct val="107000"/>
                        </a:lnSpc>
                        <a:spcAft>
                          <a:spcPts val="0"/>
                        </a:spcAft>
                      </a:pPr>
                      <a:r>
                        <a:rPr lang="fa-IR" sz="1200">
                          <a:effectLst/>
                        </a:rPr>
                        <a:t>روباز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c>
                  <a:txBody>
                    <a:bodyPr/>
                    <a:lstStyle/>
                    <a:p>
                      <a:pPr algn="ctr" rtl="1">
                        <a:lnSpc>
                          <a:spcPct val="107000"/>
                        </a:lnSpc>
                        <a:spcAft>
                          <a:spcPts val="0"/>
                        </a:spcAft>
                      </a:pPr>
                      <a:r>
                        <a:rPr lang="fa-IR" sz="1200" dirty="0">
                          <a:effectLst/>
                        </a:rPr>
                        <a:t>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59" marR="68559" marT="0" marB="0" anchor="ctr"/>
                </a:tc>
              </a:tr>
            </a:tbl>
          </a:graphicData>
        </a:graphic>
      </p:graphicFrame>
      <p:sp>
        <p:nvSpPr>
          <p:cNvPr id="59427" name="Rectangle 3"/>
          <p:cNvSpPr>
            <a:spLocks noChangeArrowheads="1"/>
          </p:cNvSpPr>
          <p:nvPr/>
        </p:nvSpPr>
        <p:spPr bwMode="auto">
          <a:xfrm>
            <a:off x="1146175" y="4876800"/>
            <a:ext cx="99822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pPr>
            <a:r>
              <a:rPr lang="fa-IR" altLang="en-US" sz="2000">
                <a:latin typeface="B Nazanin" panose="00000400000000000000" pitchFamily="2" charset="-78"/>
                <a:ea typeface="Calibri" panose="020F0502020204030204" pitchFamily="34" charset="0"/>
                <a:cs typeface="B Lotus" panose="00000400000000000000" pitchFamily="2" charset="-78"/>
              </a:rPr>
              <a:t>جهت محاسبه هزینه نگهداشت فضاهای مورد نیاز از نرخ استهلاک آن برای قیمت تمام شده و همچنین عمر مفید آن استفاده شده است. عمر مفید فضاها معادل 40 سال و فضای روباز 80 سال درنظر گرفته شد همچنین ارزش هرمتربع فضاها برابر 30 میلیون ریال و فضای باز به ازای هرمترمربع 10 میلیون ریال لحاظ شد.</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3321144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457200" y="887413"/>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پشتیبانی و سایر</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sp>
        <p:nvSpPr>
          <p:cNvPr id="61444" name="Rectangle 4"/>
          <p:cNvSpPr>
            <a:spLocks noChangeArrowheads="1"/>
          </p:cNvSpPr>
          <p:nvPr/>
        </p:nvSpPr>
        <p:spPr bwMode="auto">
          <a:xfrm>
            <a:off x="7924800" y="2209800"/>
            <a:ext cx="22733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1900">
                <a:solidFill>
                  <a:schemeClr val="tx1"/>
                </a:solidFill>
                <a:latin typeface="Calibri" panose="020F0502020204030204" pitchFamily="34" charset="0"/>
                <a:cs typeface="Arial" panose="020B0604020202020204" pitchFamily="34" charset="0"/>
              </a:defRPr>
            </a:lvl1pPr>
            <a:lvl2pPr>
              <a:defRPr sz="1900">
                <a:solidFill>
                  <a:schemeClr val="tx1"/>
                </a:solidFill>
                <a:latin typeface="Calibri" panose="020F0502020204030204" pitchFamily="34" charset="0"/>
                <a:cs typeface="Arial" panose="020B0604020202020204" pitchFamily="34" charset="0"/>
              </a:defRPr>
            </a:lvl2pPr>
            <a:lvl3pPr>
              <a:defRPr sz="1900">
                <a:solidFill>
                  <a:schemeClr val="tx1"/>
                </a:solidFill>
                <a:latin typeface="Calibri" panose="020F0502020204030204" pitchFamily="34" charset="0"/>
                <a:cs typeface="Arial" panose="020B0604020202020204" pitchFamily="34" charset="0"/>
              </a:defRPr>
            </a:lvl3pPr>
            <a:lvl4pPr>
              <a:defRPr sz="1900">
                <a:solidFill>
                  <a:schemeClr val="tx1"/>
                </a:solidFill>
                <a:latin typeface="Calibri" panose="020F0502020204030204" pitchFamily="34" charset="0"/>
                <a:cs typeface="Arial" panose="020B0604020202020204" pitchFamily="34" charset="0"/>
              </a:defRPr>
            </a:lvl4pPr>
            <a:lvl5pPr>
              <a:defRPr sz="1900">
                <a:solidFill>
                  <a:schemeClr val="tx1"/>
                </a:solidFill>
                <a:latin typeface="Calibri" panose="020F0502020204030204" pitchFamily="34" charset="0"/>
                <a:cs typeface="Arial" panose="020B0604020202020204" pitchFamily="34" charset="0"/>
              </a:defRPr>
            </a:lvl5pPr>
            <a:lvl6pPr marL="22764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7336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1908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648075" indent="-1817688"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r" rtl="1">
              <a:lnSpc>
                <a:spcPct val="115000"/>
              </a:lnSpc>
              <a:buFont typeface="Courier New" panose="02070309020205020404" pitchFamily="49" charset="0"/>
              <a:buChar char="o"/>
            </a:pPr>
            <a:r>
              <a:rPr lang="fa-IR" altLang="en-US" sz="2000">
                <a:latin typeface="B Nazanin" panose="00000400000000000000" pitchFamily="2" charset="-78"/>
                <a:ea typeface="Calibri" panose="020F0502020204030204" pitchFamily="34" charset="0"/>
                <a:cs typeface="B Lotus" panose="00000400000000000000" pitchFamily="2" charset="-78"/>
              </a:rPr>
              <a:t>سوخت، انرژی و سایر</a:t>
            </a:r>
            <a:endParaRPr lang="en-US" altLang="en-US" sz="1400">
              <a:ea typeface="Calibri" panose="020F0502020204030204" pitchFamily="34" charset="0"/>
              <a:cs typeface="B Lotus" panose="00000400000000000000" pitchFamily="2" charset="-78"/>
            </a:endParaRPr>
          </a:p>
        </p:txBody>
      </p:sp>
      <p:sp>
        <p:nvSpPr>
          <p:cNvPr id="61445" name="Rectangle 5"/>
          <p:cNvSpPr>
            <a:spLocks noChangeArrowheads="1"/>
          </p:cNvSpPr>
          <p:nvPr/>
        </p:nvSpPr>
        <p:spPr bwMode="auto">
          <a:xfrm>
            <a:off x="152400" y="2613025"/>
            <a:ext cx="11125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altLang="en-US" sz="2000">
                <a:latin typeface="B Nazanin" panose="00000400000000000000" pitchFamily="2" charset="-78"/>
                <a:ea typeface="Calibri" panose="020F0502020204030204" pitchFamily="34" charset="0"/>
                <a:cs typeface="B Lotus" panose="00000400000000000000" pitchFamily="2" charset="-78"/>
              </a:rPr>
              <a:t>مواردی که در این بخش لحاظ می‌شود شامل هزینه آب و برق و ... و همچنین سوخت مربوط به موتورخانه‌ها و وسائل نقلیه و ... می‌باشد. جهت محاسبه سوخت و انرژی و سایر موارد از تحلیل داده‌ها و اطلاعات میدانی استفاده شده است و درصدی از خدمات پشتیبانی (معادل 20 درصد) جهت برآورد آن لحاظ شده است</a:t>
            </a:r>
            <a:endParaRPr lang="en-US" altLang="en-US">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1099388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10" name="Rectangle 9"/>
          <p:cNvSpPr>
            <a:spLocks noChangeArrowheads="1"/>
          </p:cNvSpPr>
          <p:nvPr/>
        </p:nvSpPr>
        <p:spPr bwMode="auto">
          <a:xfrm>
            <a:off x="-457200" y="887413"/>
            <a:ext cx="54102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پشتیبانی و سایر</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graphicFrame>
        <p:nvGraphicFramePr>
          <p:cNvPr id="7" name="Chart 6"/>
          <p:cNvGraphicFramePr/>
          <p:nvPr/>
        </p:nvGraphicFramePr>
        <p:xfrm>
          <a:off x="4228782" y="2366962"/>
          <a:ext cx="3734435" cy="212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6771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2447" y="61270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13" name="Rectangle 12"/>
          <p:cNvSpPr/>
          <p:nvPr/>
        </p:nvSpPr>
        <p:spPr>
          <a:xfrm>
            <a:off x="3995192" y="1710338"/>
            <a:ext cx="5751736" cy="421654"/>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1 </a:t>
            </a:r>
            <a:r>
              <a:rPr lang="fa-IR" sz="2000" dirty="0" smtClean="0">
                <a:latin typeface="Calibri" panose="020F0502020204030204" pitchFamily="34" charset="0"/>
                <a:ea typeface="Calibri" panose="020F0502020204030204" pitchFamily="34" charset="0"/>
                <a:cs typeface="B Nazanin" panose="00000400000000000000" pitchFamily="2" charset="-78"/>
              </a:rPr>
              <a:t>- چرا </a:t>
            </a:r>
            <a:r>
              <a:rPr lang="fa-IR" sz="2000" dirty="0">
                <a:latin typeface="Calibri" panose="020F0502020204030204" pitchFamily="34" charset="0"/>
                <a:ea typeface="Calibri" panose="020F0502020204030204" pitchFamily="34" charset="0"/>
                <a:cs typeface="B Nazanin" panose="00000400000000000000" pitchFamily="2" charset="-78"/>
              </a:rPr>
              <a:t>دولت بايد آموزش عالي را تأمین مالي کند</a:t>
            </a:r>
            <a:r>
              <a:rPr lang="fa-IR" sz="2000" dirty="0" smtClean="0">
                <a:latin typeface="Calibri" panose="020F0502020204030204" pitchFamily="34" charset="0"/>
                <a:ea typeface="Calibri" panose="020F0502020204030204" pitchFamily="34" charset="0"/>
                <a:cs typeface="B Nazanin" panose="00000400000000000000" pitchFamily="2" charset="-78"/>
              </a:rPr>
              <a:t>؟</a:t>
            </a:r>
          </a:p>
        </p:txBody>
      </p:sp>
      <p:sp>
        <p:nvSpPr>
          <p:cNvPr id="14" name="Rectangle 13"/>
          <p:cNvSpPr/>
          <p:nvPr/>
        </p:nvSpPr>
        <p:spPr>
          <a:xfrm>
            <a:off x="3995192" y="2618689"/>
            <a:ext cx="5751736" cy="421654"/>
          </a:xfrm>
          <a:prstGeom prst="rect">
            <a:avLst/>
          </a:prstGeom>
        </p:spPr>
        <p:txBody>
          <a:bodyPr wrap="square">
            <a:spAutoFit/>
          </a:bodyPr>
          <a:lstStyle/>
          <a:p>
            <a:pPr algn="just" rtl="1">
              <a:lnSpc>
                <a:spcPct val="107000"/>
              </a:lnSpc>
            </a:pPr>
            <a:r>
              <a:rPr lang="fa-IR" sz="2000" dirty="0" smtClean="0">
                <a:latin typeface="Calibri" panose="020F0502020204030204" pitchFamily="34" charset="0"/>
                <a:ea typeface="Calibri" panose="020F0502020204030204" pitchFamily="34" charset="0"/>
                <a:cs typeface="B Nazanin" panose="00000400000000000000" pitchFamily="2" charset="-78"/>
              </a:rPr>
              <a:t>2 - دولت چگونه </a:t>
            </a:r>
            <a:r>
              <a:rPr lang="fa-IR" sz="2000" dirty="0">
                <a:latin typeface="Calibri" panose="020F0502020204030204" pitchFamily="34" charset="0"/>
                <a:ea typeface="Calibri" panose="020F0502020204030204" pitchFamily="34" charset="0"/>
                <a:cs typeface="B Nazanin" panose="00000400000000000000" pitchFamily="2" charset="-78"/>
              </a:rPr>
              <a:t>بايد آموزش عالي را تأمین مالي کند</a:t>
            </a:r>
            <a:r>
              <a:rPr lang="fa-IR" sz="2000" dirty="0" smtClean="0">
                <a:latin typeface="Calibri" panose="020F0502020204030204" pitchFamily="34" charset="0"/>
                <a:ea typeface="Calibri" panose="020F0502020204030204" pitchFamily="34" charset="0"/>
                <a:cs typeface="B Nazanin" panose="00000400000000000000" pitchFamily="2" charset="-78"/>
              </a:rPr>
              <a:t>؟</a:t>
            </a:r>
          </a:p>
        </p:txBody>
      </p:sp>
      <p:sp>
        <p:nvSpPr>
          <p:cNvPr id="15" name="Rectangle 14"/>
          <p:cNvSpPr/>
          <p:nvPr/>
        </p:nvSpPr>
        <p:spPr>
          <a:xfrm>
            <a:off x="3995192" y="3527040"/>
            <a:ext cx="5751736" cy="421654"/>
          </a:xfrm>
          <a:prstGeom prst="rect">
            <a:avLst/>
          </a:prstGeom>
        </p:spPr>
        <p:txBody>
          <a:bodyPr wrap="square">
            <a:spAutoFit/>
          </a:bodyPr>
          <a:lstStyle/>
          <a:p>
            <a:pPr algn="just" rtl="1">
              <a:lnSpc>
                <a:spcPct val="107000"/>
              </a:lnSpc>
            </a:pPr>
            <a:r>
              <a:rPr lang="fa-IR" sz="2000" dirty="0" smtClean="0">
                <a:latin typeface="Calibri" panose="020F0502020204030204" pitchFamily="34" charset="0"/>
                <a:ea typeface="Calibri" panose="020F0502020204030204" pitchFamily="34" charset="0"/>
                <a:cs typeface="B Nazanin" panose="00000400000000000000" pitchFamily="2" charset="-78"/>
              </a:rPr>
              <a:t>3 - دولت </a:t>
            </a:r>
            <a:r>
              <a:rPr lang="fa-IR" sz="2000" dirty="0">
                <a:latin typeface="Calibri" panose="020F0502020204030204" pitchFamily="34" charset="0"/>
                <a:ea typeface="Calibri" panose="020F0502020204030204" pitchFamily="34" charset="0"/>
                <a:cs typeface="B Nazanin" panose="00000400000000000000" pitchFamily="2" charset="-78"/>
              </a:rPr>
              <a:t>به چه میزان بايد آموزش عالي را تأمین مالي کند؟ </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82414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1143000" y="685800"/>
            <a:ext cx="1042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محاسبه قیمت تمام شده فعالیت‌ها</a:t>
            </a:r>
          </a:p>
          <a:p>
            <a:pPr algn="r" rtl="1" eaLnBrk="1" hangingPunct="1">
              <a:lnSpc>
                <a:spcPct val="150000"/>
              </a:lnSpc>
              <a:defRPr/>
            </a:pPr>
            <a:endParaRPr lang="bg-BG" sz="2800" dirty="0" smtClean="0">
              <a:solidFill>
                <a:schemeClr val="tx2">
                  <a:lumMod val="75000"/>
                </a:schemeClr>
              </a:solidFill>
              <a:cs typeface="B Nazanin" panose="00000400000000000000" pitchFamily="2" charset="-78"/>
            </a:endParaRPr>
          </a:p>
        </p:txBody>
      </p:sp>
      <p:sp>
        <p:nvSpPr>
          <p:cNvPr id="2" name="Rectangle 1"/>
          <p:cNvSpPr/>
          <p:nvPr/>
        </p:nvSpPr>
        <p:spPr>
          <a:xfrm>
            <a:off x="2133600" y="887413"/>
            <a:ext cx="20383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eaLnBrk="1" hangingPunct="1">
              <a:lnSpc>
                <a:spcPct val="115000"/>
              </a:lnSpc>
              <a:spcAft>
                <a:spcPts val="1000"/>
              </a:spcAft>
              <a:defRPr/>
            </a:pPr>
            <a:r>
              <a:rPr lang="fa-IR" sz="2800" dirty="0">
                <a:solidFill>
                  <a:schemeClr val="accent1">
                    <a:lumMod val="60000"/>
                    <a:lumOff val="40000"/>
                  </a:schemeClr>
                </a:solidFill>
                <a:ea typeface="Calibri" panose="020F0502020204030204" pitchFamily="34" charset="0"/>
                <a:cs typeface="B Nazanin" panose="00000400000000000000" pitchFamily="2" charset="-78"/>
              </a:rPr>
              <a:t>جمع بندی سرانه</a:t>
            </a:r>
            <a:endParaRPr lang="en-US" sz="2800" dirty="0">
              <a:solidFill>
                <a:schemeClr val="accent1">
                  <a:lumMod val="60000"/>
                  <a:lumOff val="40000"/>
                </a:schemeClr>
              </a:solidFill>
              <a:ea typeface="Calibri" panose="020F0502020204030204" pitchFamily="34" charset="0"/>
              <a:cs typeface="B Nazanin" panose="00000400000000000000" pitchFamily="2" charset="-78"/>
            </a:endParaRPr>
          </a:p>
        </p:txBody>
      </p:sp>
      <p:graphicFrame>
        <p:nvGraphicFramePr>
          <p:cNvPr id="6" name="Chart 5"/>
          <p:cNvGraphicFramePr/>
          <p:nvPr/>
        </p:nvGraphicFramePr>
        <p:xfrm>
          <a:off x="3048000" y="2286000"/>
          <a:ext cx="5943600" cy="2660650"/>
        </p:xfrm>
        <a:graphic>
          <a:graphicData uri="http://schemas.openxmlformats.org/drawingml/2006/chart">
            <c:chart xmlns:c="http://schemas.openxmlformats.org/drawingml/2006/chart" xmlns:r="http://schemas.openxmlformats.org/officeDocument/2006/relationships" r:id="rId3"/>
          </a:graphicData>
        </a:graphic>
      </p:graphicFrame>
      <p:sp>
        <p:nvSpPr>
          <p:cNvPr id="65541" name="Rectangle 2"/>
          <p:cNvSpPr>
            <a:spLocks noChangeArrowheads="1"/>
          </p:cNvSpPr>
          <p:nvPr/>
        </p:nvSpPr>
        <p:spPr bwMode="auto">
          <a:xfrm>
            <a:off x="1143000" y="5105400"/>
            <a:ext cx="104203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lnSpc>
                <a:spcPct val="115000"/>
              </a:lnSpc>
              <a:spcAft>
                <a:spcPts val="1000"/>
              </a:spcAft>
            </a:pPr>
            <a:r>
              <a:rPr lang="fa-IR" altLang="en-US" sz="2000">
                <a:latin typeface="B Nazanin" panose="00000400000000000000" pitchFamily="2" charset="-78"/>
                <a:ea typeface="Calibri" panose="020F0502020204030204" pitchFamily="34" charset="0"/>
                <a:cs typeface="B Lotus" panose="00000400000000000000" pitchFamily="2" charset="-78"/>
              </a:rPr>
              <a:t>بعد از محاسبه هزینه کل در گروه ها و مقاطع مختلف و تقسیم آن به تعداد دانشجو مربوطه سرانه مربوط به هر مقطع و گروه بدست می آید.</a:t>
            </a:r>
            <a:endParaRPr lang="en-US" altLang="en-US" sz="1400">
              <a:ea typeface="Calibri" panose="020F0502020204030204" pitchFamily="34" charset="0"/>
              <a:cs typeface="B Lotus" panose="00000400000000000000" pitchFamily="2" charset="-78"/>
            </a:endParaRPr>
          </a:p>
        </p:txBody>
      </p:sp>
    </p:spTree>
    <p:extLst>
      <p:ext uri="{BB962C8B-B14F-4D97-AF65-F5344CB8AC3E}">
        <p14:creationId xmlns:p14="http://schemas.microsoft.com/office/powerpoint/2010/main" val="25539361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4"/>
          <p:cNvSpPr txBox="1">
            <a:spLocks noChangeArrowheads="1"/>
          </p:cNvSpPr>
          <p:nvPr/>
        </p:nvSpPr>
        <p:spPr bwMode="auto">
          <a:xfrm>
            <a:off x="2209800" y="685800"/>
            <a:ext cx="97345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1900">
                <a:solidFill>
                  <a:schemeClr val="tx1"/>
                </a:solidFill>
                <a:latin typeface="Calibri" panose="020F0502020204030204" pitchFamily="34" charset="0"/>
                <a:cs typeface="Arial" panose="020B0604020202020204" pitchFamily="34" charset="0"/>
              </a:defRPr>
            </a:lvl1pPr>
            <a:lvl2pPr marL="742950" indent="-285750" eaLnBrk="0" hangingPunct="0">
              <a:defRPr sz="1900">
                <a:solidFill>
                  <a:schemeClr val="tx1"/>
                </a:solidFill>
                <a:latin typeface="Calibri" panose="020F0502020204030204" pitchFamily="34" charset="0"/>
                <a:cs typeface="Arial" panose="020B0604020202020204" pitchFamily="34" charset="0"/>
              </a:defRPr>
            </a:lvl2pPr>
            <a:lvl3pPr marL="1143000" indent="-228600" eaLnBrk="0" hangingPunct="0">
              <a:defRPr sz="1900">
                <a:solidFill>
                  <a:schemeClr val="tx1"/>
                </a:solidFill>
                <a:latin typeface="Calibri" panose="020F0502020204030204" pitchFamily="34" charset="0"/>
                <a:cs typeface="Arial" panose="020B0604020202020204" pitchFamily="34" charset="0"/>
              </a:defRPr>
            </a:lvl3pPr>
            <a:lvl4pPr marL="1600200" indent="-228600" eaLnBrk="0" hangingPunct="0">
              <a:defRPr sz="1900">
                <a:solidFill>
                  <a:schemeClr val="tx1"/>
                </a:solidFill>
                <a:latin typeface="Calibri" panose="020F0502020204030204" pitchFamily="34" charset="0"/>
                <a:cs typeface="Arial" panose="020B0604020202020204" pitchFamily="34" charset="0"/>
              </a:defRPr>
            </a:lvl4pPr>
            <a:lvl5pPr marL="2057400" indent="-228600" eaLnBrk="0" hangingPunct="0">
              <a:defRPr sz="1900">
                <a:solidFill>
                  <a:schemeClr val="tx1"/>
                </a:solidFill>
                <a:latin typeface="Calibri" panose="020F0502020204030204" pitchFamily="34" charset="0"/>
                <a:cs typeface="Arial" panose="020B0604020202020204" pitchFamily="34" charset="0"/>
              </a:defRPr>
            </a:lvl5pPr>
            <a:lvl6pPr marL="25146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90805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marL="514350" indent="-514350" algn="r" rtl="1" eaLnBrk="1" hangingPunct="1">
              <a:lnSpc>
                <a:spcPct val="150000"/>
              </a:lnSpc>
              <a:buFont typeface="Wingdings" panose="05000000000000000000" pitchFamily="2" charset="2"/>
              <a:buChar char="v"/>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 طراحی مدل محاسبه قیمت </a:t>
            </a:r>
            <a:r>
              <a:rPr lang="ar-SA" sz="3200" b="1" i="1" dirty="0" smtClean="0">
                <a:solidFill>
                  <a:schemeClr val="tx2">
                    <a:lumMod val="75000"/>
                  </a:schemeClr>
                </a:solidFill>
                <a:effectLst>
                  <a:outerShdw blurRad="38100" dist="38100" dir="2700000" algn="tl">
                    <a:srgbClr val="000000"/>
                  </a:outerShdw>
                </a:effectLst>
                <a:cs typeface="B Nazanin" pitchFamily="2" charset="-78"/>
              </a:rPr>
              <a:t>دانشجو برای مقطع – گروه آموزشی</a:t>
            </a:r>
            <a:endParaRPr lang="fa-IR" sz="3200" b="1" i="1" dirty="0" smtClean="0">
              <a:solidFill>
                <a:schemeClr val="tx2">
                  <a:lumMod val="75000"/>
                </a:schemeClr>
              </a:solidFill>
              <a:effectLst>
                <a:outerShdw blurRad="38100" dist="38100" dir="2700000" algn="tl">
                  <a:srgbClr val="000000"/>
                </a:outerShdw>
              </a:effectLst>
              <a:cs typeface="B Nazanin" pitchFamily="2" charset="-78"/>
            </a:endParaRPr>
          </a:p>
          <a:p>
            <a:pPr algn="r" rtl="1" eaLnBrk="1" hangingPunct="1">
              <a:lnSpc>
                <a:spcPct val="150000"/>
              </a:lnSpc>
              <a:defRPr/>
            </a:pPr>
            <a:r>
              <a:rPr lang="fa-IR" sz="3200" b="1" i="1" dirty="0" smtClean="0">
                <a:solidFill>
                  <a:schemeClr val="tx2">
                    <a:lumMod val="75000"/>
                  </a:schemeClr>
                </a:solidFill>
                <a:effectLst>
                  <a:outerShdw blurRad="38100" dist="38100" dir="2700000" algn="tl">
                    <a:srgbClr val="000000"/>
                  </a:outerShdw>
                </a:effectLst>
                <a:cs typeface="B Nazanin" pitchFamily="2" charset="-78"/>
              </a:rPr>
              <a:t> </a:t>
            </a:r>
            <a:r>
              <a:rPr lang="fa-IR" sz="2400" dirty="0" smtClean="0">
                <a:solidFill>
                  <a:srgbClr val="FF0000"/>
                </a:solidFill>
                <a:cs typeface="B Nazanin" panose="00000400000000000000" pitchFamily="2" charset="-78"/>
              </a:rPr>
              <a:t>(برمبنای دانشگاه استاندارد)</a:t>
            </a:r>
          </a:p>
          <a:p>
            <a:pPr algn="r" rtl="1" eaLnBrk="1" hangingPunct="1">
              <a:lnSpc>
                <a:spcPct val="150000"/>
              </a:lnSpc>
              <a:defRPr/>
            </a:pPr>
            <a:endParaRPr lang="fa-IR" sz="3200" b="1" i="1" dirty="0" smtClean="0">
              <a:solidFill>
                <a:schemeClr val="tx2">
                  <a:lumMod val="75000"/>
                </a:schemeClr>
              </a:solidFill>
              <a:effectLst>
                <a:outerShdw blurRad="38100" dist="38100" dir="2700000" algn="tl">
                  <a:srgbClr val="000000"/>
                </a:outerShdw>
              </a:effectLst>
              <a:cs typeface="B Nazanin" pitchFamily="2" charset="-78"/>
            </a:endParaRPr>
          </a:p>
        </p:txBody>
      </p:sp>
      <p:graphicFrame>
        <p:nvGraphicFramePr>
          <p:cNvPr id="7" name="Table 6"/>
          <p:cNvGraphicFramePr>
            <a:graphicFrameLocks noGrp="1"/>
          </p:cNvGraphicFramePr>
          <p:nvPr/>
        </p:nvGraphicFramePr>
        <p:xfrm>
          <a:off x="457200" y="2286000"/>
          <a:ext cx="10972800" cy="3886200"/>
        </p:xfrm>
        <a:graphic>
          <a:graphicData uri="http://schemas.openxmlformats.org/drawingml/2006/table">
            <a:tbl>
              <a:tblPr rtl="1"/>
              <a:tblGrid>
                <a:gridCol w="2723175"/>
                <a:gridCol w="1089271"/>
                <a:gridCol w="913065"/>
                <a:gridCol w="1153345"/>
                <a:gridCol w="1217420"/>
                <a:gridCol w="1217420"/>
                <a:gridCol w="1329552"/>
                <a:gridCol w="1329552"/>
              </a:tblGrid>
              <a:tr h="535500">
                <a:tc rowSpan="2">
                  <a:txBody>
                    <a:bodyPr/>
                    <a:lstStyle/>
                    <a:p>
                      <a:pPr algn="ctr" rtl="1" fontAlgn="ctr"/>
                      <a:r>
                        <a:rPr lang="fa-IR" sz="2000" b="1" i="0" u="none" strike="noStrike" dirty="0">
                          <a:solidFill>
                            <a:srgbClr val="000000"/>
                          </a:solidFill>
                          <a:effectLst/>
                          <a:latin typeface="B Nazanin" panose="00000400000000000000" pitchFamily="2" charset="-78"/>
                          <a:cs typeface="B Nazanin" panose="00000400000000000000" pitchFamily="2" charset="-78"/>
                        </a:rPr>
                        <a:t>گروه های عمده آموزشی</a:t>
                      </a: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gridSpan="7">
                  <a:txBody>
                    <a:bodyPr/>
                    <a:lstStyle/>
                    <a:p>
                      <a:pPr algn="ctr" rtl="1" fontAlgn="ctr"/>
                      <a:r>
                        <a:rPr lang="fa-IR" sz="2800" b="1" i="0" u="none" strike="noStrike" dirty="0">
                          <a:solidFill>
                            <a:srgbClr val="000000"/>
                          </a:solidFill>
                          <a:effectLst/>
                          <a:latin typeface="B Nazanin" panose="00000400000000000000" pitchFamily="2" charset="-78"/>
                          <a:cs typeface="B Nazanin" panose="00000400000000000000" pitchFamily="2" charset="-78"/>
                        </a:rPr>
                        <a:t>سرانه</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4400">
                <a:tc vMerge="1">
                  <a:txBody>
                    <a:bodyPr/>
                    <a:lstStyle/>
                    <a:p>
                      <a:endParaRPr lang="en-US"/>
                    </a:p>
                  </a:txBody>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کاردانی</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کارشناسی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ارشد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دکتری تخصصی </a:t>
                      </a:r>
                      <a:endParaRPr lang="en-US" sz="16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دکتری عمومی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تخصص بالینی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fa-IR" sz="1600" b="1" i="0" u="none" strike="noStrike" dirty="0">
                          <a:solidFill>
                            <a:srgbClr val="000000"/>
                          </a:solidFill>
                          <a:effectLst/>
                          <a:latin typeface="B Nazanin" panose="00000400000000000000" pitchFamily="2" charset="-78"/>
                          <a:cs typeface="B Nazanin" panose="00000400000000000000" pitchFamily="2" charset="-78"/>
                        </a:rPr>
                        <a:t>فوق تخصص و فلوشیپ بالینی</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r>
              <a:tr h="520200">
                <a:tc>
                  <a:txBody>
                    <a:bodyPr/>
                    <a:lstStyle/>
                    <a:p>
                      <a:pPr algn="ctr" rtl="1" fontAlgn="ctr"/>
                      <a:r>
                        <a:rPr lang="fa-IR" sz="1800" b="1" i="0" u="none" strike="noStrike" dirty="0">
                          <a:solidFill>
                            <a:srgbClr val="000000"/>
                          </a:solidFill>
                          <a:effectLst/>
                          <a:latin typeface="B Nazanin" panose="00000400000000000000" pitchFamily="2" charset="-78"/>
                          <a:cs typeface="B Nazanin" panose="00000400000000000000" pitchFamily="2" charset="-78"/>
                        </a:rPr>
                        <a:t>درمانی</a:t>
                      </a: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199.0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217.6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477.0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765.1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548.9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780.4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795.7</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20200">
                <a:tc>
                  <a:txBody>
                    <a:bodyPr/>
                    <a:lstStyle/>
                    <a:p>
                      <a:pPr algn="ctr" rtl="1" fontAlgn="ctr"/>
                      <a:r>
                        <a:rPr lang="fa-IR" sz="1800" b="1" i="0" u="none" strike="noStrike" dirty="0">
                          <a:solidFill>
                            <a:srgbClr val="000000"/>
                          </a:solidFill>
                          <a:effectLst/>
                          <a:latin typeface="B Nazanin" panose="00000400000000000000" pitchFamily="2" charset="-78"/>
                          <a:cs typeface="B Nazanin" panose="00000400000000000000" pitchFamily="2" charset="-78"/>
                        </a:rPr>
                        <a:t>آزمایشگاهی</a:t>
                      </a: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183.4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212.8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407.1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656.2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499.5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20200">
                <a:tc>
                  <a:txBody>
                    <a:bodyPr/>
                    <a:lstStyle/>
                    <a:p>
                      <a:pPr algn="ctr" rtl="1" fontAlgn="ctr"/>
                      <a:r>
                        <a:rPr lang="fa-IR" sz="1800" b="1" i="0" u="none" strike="noStrike" dirty="0" smtClean="0">
                          <a:solidFill>
                            <a:srgbClr val="000000"/>
                          </a:solidFill>
                          <a:effectLst/>
                          <a:latin typeface="B Nazanin" panose="00000400000000000000" pitchFamily="2" charset="-78"/>
                          <a:cs typeface="B Nazanin" panose="00000400000000000000" pitchFamily="2" charset="-78"/>
                        </a:rPr>
                        <a:t>آموزشی-پژوهشی</a:t>
                      </a:r>
                      <a:endParaRPr lang="fa-IR"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172.4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204.6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330.5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547.5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20200">
                <a:tc>
                  <a:txBody>
                    <a:bodyPr/>
                    <a:lstStyle/>
                    <a:p>
                      <a:pPr algn="ctr" rtl="1" fontAlgn="ctr"/>
                      <a:r>
                        <a:rPr lang="fa-IR" sz="1800" b="1" i="0" u="none" strike="noStrike" dirty="0">
                          <a:solidFill>
                            <a:srgbClr val="000000"/>
                          </a:solidFill>
                          <a:effectLst/>
                          <a:latin typeface="B Nazanin" panose="00000400000000000000" pitchFamily="2" charset="-78"/>
                          <a:cs typeface="B Nazanin" panose="00000400000000000000" pitchFamily="2" charset="-78"/>
                        </a:rPr>
                        <a:t>خدمات توانبخشی و بهداشتی</a:t>
                      </a: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179.3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210.8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380.0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584.9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35500">
                <a:tc>
                  <a:txBody>
                    <a:bodyPr/>
                    <a:lstStyle/>
                    <a:p>
                      <a:pPr marL="0" marR="0" lvl="0" indent="0" algn="ctr" defTabSz="914400" rtl="1" eaLnBrk="1" fontAlgn="ctr" latinLnBrk="0" hangingPunct="1">
                        <a:lnSpc>
                          <a:spcPct val="115000"/>
                        </a:lnSpc>
                        <a:spcBef>
                          <a:spcPts val="0"/>
                        </a:spcBef>
                        <a:spcAft>
                          <a:spcPts val="1000"/>
                        </a:spcAft>
                        <a:buFont typeface="+mj-lt"/>
                        <a:buNone/>
                      </a:pPr>
                      <a:r>
                        <a:rPr lang="fa-IR" sz="1800" b="1" i="0" u="none" strike="noStrike" kern="1200" dirty="0" smtClean="0">
                          <a:solidFill>
                            <a:srgbClr val="000000"/>
                          </a:solidFill>
                          <a:effectLst/>
                          <a:latin typeface="B Nazanin" panose="00000400000000000000" pitchFamily="2" charset="-78"/>
                          <a:ea typeface="+mn-ea"/>
                          <a:cs typeface="B Nazanin" panose="00000400000000000000" pitchFamily="2" charset="-78"/>
                        </a:rPr>
                        <a:t>مدیریتی و اجتماعی</a:t>
                      </a:r>
                      <a:endParaRPr lang="en-US" sz="1800" b="1" i="0" u="none" strike="noStrike" kern="1200" dirty="0">
                        <a:solidFill>
                          <a:srgbClr val="000000"/>
                        </a:solidFill>
                        <a:effectLst/>
                        <a:latin typeface="B Nazanin" panose="00000400000000000000" pitchFamily="2" charset="-78"/>
                        <a:ea typeface="+mn-ea"/>
                        <a:cs typeface="B Nazanin" panose="00000400000000000000" pitchFamily="2" charset="-7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33"/>
                    </a:solid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167.3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a:solidFill>
                            <a:srgbClr val="000000"/>
                          </a:solidFill>
                          <a:effectLst/>
                          <a:latin typeface="B Nazanin" panose="00000400000000000000" pitchFamily="2" charset="-78"/>
                          <a:cs typeface="B Nazanin" panose="00000400000000000000" pitchFamily="2" charset="-78"/>
                        </a:rPr>
                        <a:t>198.5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320.5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531.1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fontAlgn="ctr"/>
                      <a:r>
                        <a:rPr lang="en-US" sz="1800" b="1" i="0" u="none" strike="noStrike" dirty="0">
                          <a:solidFill>
                            <a:srgbClr val="000000"/>
                          </a:solidFill>
                          <a:effectLst/>
                          <a:latin typeface="B Nazanin" panose="00000400000000000000" pitchFamily="2" charset="-78"/>
                          <a:cs typeface="B Nazanin" panose="00000400000000000000" pitchFamily="2" charset="-78"/>
                        </a:rPr>
                        <a:t> </a:t>
                      </a:r>
                      <a:r>
                        <a:rPr lang="fa-IR" sz="1800" b="1" i="0" u="none" strike="noStrike" dirty="0" smtClean="0">
                          <a:solidFill>
                            <a:srgbClr val="000000"/>
                          </a:solidFill>
                          <a:effectLst/>
                          <a:latin typeface="B Nazanin" panose="00000400000000000000" pitchFamily="2" charset="-78"/>
                          <a:cs typeface="B Nazanin" panose="00000400000000000000" pitchFamily="2" charset="-78"/>
                        </a:rPr>
                        <a:t>-</a:t>
                      </a:r>
                      <a:endParaRPr lang="en-US" sz="1800" b="1" i="0" u="none" strike="noStrike" dirty="0">
                        <a:solidFill>
                          <a:srgbClr val="000000"/>
                        </a:solidFill>
                        <a:effectLst/>
                        <a:latin typeface="B Nazanin" panose="00000400000000000000" pitchFamily="2" charset="-78"/>
                        <a:cs typeface="B Nazanin" panose="00000400000000000000" pitchFamily="2" charset="-7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32222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5"/>
          <p:cNvGraphicFramePr>
            <a:graphicFrameLocks/>
          </p:cNvGraphicFramePr>
          <p:nvPr>
            <p:extLst>
              <p:ext uri="{D42A27DB-BD31-4B8C-83A1-F6EECF244321}">
                <p14:modId xmlns:p14="http://schemas.microsoft.com/office/powerpoint/2010/main" val="1966233269"/>
              </p:ext>
            </p:extLst>
          </p:nvPr>
        </p:nvGraphicFramePr>
        <p:xfrm>
          <a:off x="978214" y="1136050"/>
          <a:ext cx="10077705" cy="4827684"/>
        </p:xfrm>
        <a:graphic>
          <a:graphicData uri="http://schemas.openxmlformats.org/drawingml/2006/table">
            <a:tbl>
              <a:tblPr rtl="1">
                <a:effectLst>
                  <a:outerShdw blurRad="50800" dist="38100" dir="5400000" algn="t" rotWithShape="0">
                    <a:prstClr val="black">
                      <a:alpha val="40000"/>
                    </a:prstClr>
                  </a:outerShdw>
                </a:effectLst>
              </a:tblPr>
              <a:tblGrid>
                <a:gridCol w="1121693">
                  <a:extLst>
                    <a:ext uri="{9D8B030D-6E8A-4147-A177-3AD203B41FA5}">
                      <a16:colId xmlns="" xmlns:a16="http://schemas.microsoft.com/office/drawing/2014/main" val="1341446322"/>
                    </a:ext>
                  </a:extLst>
                </a:gridCol>
                <a:gridCol w="4469244">
                  <a:extLst>
                    <a:ext uri="{9D8B030D-6E8A-4147-A177-3AD203B41FA5}">
                      <a16:colId xmlns="" xmlns:a16="http://schemas.microsoft.com/office/drawing/2014/main" val="1767358535"/>
                    </a:ext>
                  </a:extLst>
                </a:gridCol>
                <a:gridCol w="2243384">
                  <a:extLst>
                    <a:ext uri="{9D8B030D-6E8A-4147-A177-3AD203B41FA5}">
                      <a16:colId xmlns="" xmlns:a16="http://schemas.microsoft.com/office/drawing/2014/main" val="3868175406"/>
                    </a:ext>
                  </a:extLst>
                </a:gridCol>
                <a:gridCol w="2243384">
                  <a:extLst>
                    <a:ext uri="{9D8B030D-6E8A-4147-A177-3AD203B41FA5}">
                      <a16:colId xmlns="" xmlns:a16="http://schemas.microsoft.com/office/drawing/2014/main" val="1826091481"/>
                    </a:ext>
                  </a:extLst>
                </a:gridCol>
              </a:tblGrid>
              <a:tr h="234226">
                <a:tc gridSpan="2">
                  <a:txBody>
                    <a:bodyPr/>
                    <a:lstStyle/>
                    <a:p>
                      <a:pPr algn="ctr" rtl="1" fontAlgn="ctr"/>
                      <a:r>
                        <a:rPr lang="fa-IR" sz="1800" u="none" strike="noStrike" dirty="0">
                          <a:effectLst>
                            <a:outerShdw blurRad="38100" dist="38100" dir="2700000" algn="tl">
                              <a:srgbClr val="000000">
                                <a:alpha val="43137"/>
                              </a:srgbClr>
                            </a:outerShdw>
                          </a:effectLst>
                          <a:cs typeface="B Yekan" panose="00000400000000000000" pitchFamily="2" charset="-78"/>
                        </a:rPr>
                        <a:t>عنوان</a:t>
                      </a:r>
                      <a:endParaRPr lang="fa-IR" sz="18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2000" u="none" strike="noStrike">
                          <a:effectLst>
                            <a:outerShdw blurRad="38100" dist="38100" dir="2700000" algn="tl">
                              <a:srgbClr val="000000">
                                <a:alpha val="43137"/>
                              </a:srgbClr>
                            </a:outerShdw>
                          </a:effectLst>
                          <a:cs typeface="+mj-cs"/>
                        </a:rPr>
                        <a:t>1400</a:t>
                      </a:r>
                      <a:endParaRPr lang="fa-IR" sz="2000" b="1"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2000" u="none" strike="noStrike" dirty="0">
                          <a:effectLst>
                            <a:outerShdw blurRad="38100" dist="38100" dir="2700000" algn="tl">
                              <a:srgbClr val="000000">
                                <a:alpha val="43137"/>
                              </a:srgbClr>
                            </a:outerShdw>
                          </a:effectLst>
                          <a:cs typeface="+mj-cs"/>
                        </a:rPr>
                        <a:t>1401</a:t>
                      </a:r>
                      <a:endParaRPr lang="fa-IR" sz="20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641989305"/>
                  </a:ext>
                </a:extLst>
              </a:tr>
              <a:tr h="316972">
                <a:tc gridSpan="2">
                  <a:txBody>
                    <a:bodyPr/>
                    <a:lstStyle/>
                    <a:p>
                      <a:pPr algn="ctr" rtl="1" fontAlgn="ctr"/>
                      <a:r>
                        <a:rPr lang="fa-IR" sz="1400" u="none" strike="noStrike" dirty="0">
                          <a:effectLst>
                            <a:outerShdw blurRad="38100" dist="38100" dir="2700000" algn="tl">
                              <a:srgbClr val="000000">
                                <a:alpha val="43137"/>
                              </a:srgbClr>
                            </a:outerShdw>
                          </a:effectLst>
                          <a:cs typeface="B Yekan" panose="00000400000000000000" pitchFamily="2" charset="-78"/>
                        </a:rPr>
                        <a:t>بودجه عمومی دولت</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dirty="0">
                          <a:effectLst>
                            <a:outerShdw blurRad="38100" dist="38100" dir="2700000" algn="tl">
                              <a:srgbClr val="000000">
                                <a:alpha val="43137"/>
                              </a:srgbClr>
                            </a:outerShdw>
                          </a:effectLst>
                          <a:cs typeface="+mj-cs"/>
                        </a:rPr>
                        <a:t>13,737,699,268</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15,273,714,613</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4100458288"/>
                  </a:ext>
                </a:extLst>
              </a:tr>
              <a:tr h="330737">
                <a:tc gridSpan="2">
                  <a:txBody>
                    <a:bodyPr/>
                    <a:lstStyle/>
                    <a:p>
                      <a:pPr algn="ctr" rtl="0" fontAlgn="ctr"/>
                      <a:r>
                        <a:rPr lang="en-US" sz="1400" u="none" strike="noStrike" dirty="0">
                          <a:effectLst>
                            <a:outerShdw blurRad="38100" dist="38100" dir="2700000" algn="tl">
                              <a:srgbClr val="000000">
                                <a:alpha val="43137"/>
                              </a:srgbClr>
                            </a:outerShdw>
                          </a:effectLst>
                          <a:cs typeface="B Yekan" panose="00000400000000000000" pitchFamily="2" charset="-78"/>
                        </a:rPr>
                        <a:t>GDP*</a:t>
                      </a:r>
                      <a:endParaRPr lang="en-US"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a:effectLst>
                            <a:outerShdw blurRad="38100" dist="38100" dir="2700000" algn="tl">
                              <a:srgbClr val="000000">
                                <a:alpha val="43137"/>
                              </a:srgbClr>
                            </a:outerShdw>
                          </a:effectLst>
                          <a:cs typeface="+mj-cs"/>
                        </a:rPr>
                        <a:t>87,325,226,000</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132,821,668,927</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3872919663"/>
                  </a:ext>
                </a:extLst>
              </a:tr>
              <a:tr h="259679">
                <a:tc rowSpan="7">
                  <a:txBody>
                    <a:bodyPr/>
                    <a:lstStyle/>
                    <a:p>
                      <a:pPr algn="ctr" rtl="1" fontAlgn="ctr"/>
                      <a:r>
                        <a:rPr lang="fa-IR" sz="1400" u="none" strike="noStrike">
                          <a:effectLst>
                            <a:outerShdw blurRad="38100" dist="38100" dir="2700000" algn="tl">
                              <a:srgbClr val="000000">
                                <a:alpha val="43137"/>
                              </a:srgbClr>
                            </a:outerShdw>
                          </a:effectLst>
                          <a:cs typeface="B Yekan" panose="00000400000000000000" pitchFamily="2" charset="-78"/>
                        </a:rPr>
                        <a:t>اعتبارات مصوب امور آموزش و پژوهش</a:t>
                      </a:r>
                      <a:endParaRPr lang="fa-IR" sz="14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vert="vert270" anchor="ctr"/>
                </a:tc>
                <a:tc>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فصل آموزش و پرورش عمومی</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1,009,580,696</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1,083,757,393</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4145864583"/>
                  </a:ext>
                </a:extLst>
              </a:tr>
              <a:tr h="294650">
                <a:tc vMerge="1">
                  <a:txBody>
                    <a:bodyPr/>
                    <a:lstStyle/>
                    <a:p>
                      <a:pPr rtl="1"/>
                      <a:endParaRPr lang="fa-IR"/>
                    </a:p>
                  </a:txBody>
                  <a:tcPr/>
                </a:tc>
                <a:tc>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فصل آموزش فنی و حرفه ای و مهارت اموزی</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133,644,222</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172,411,085</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925479424"/>
                  </a:ext>
                </a:extLst>
              </a:tr>
              <a:tr h="330737">
                <a:tc vMerge="1">
                  <a:txBody>
                    <a:bodyPr/>
                    <a:lstStyle/>
                    <a:p>
                      <a:pPr rtl="1"/>
                      <a:endParaRPr lang="fa-IR"/>
                    </a:p>
                  </a:txBody>
                  <a:tcPr/>
                </a:tc>
                <a:tc>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فصل آموزش عالی</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407,031,005</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566,149,995</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826595204"/>
                  </a:ext>
                </a:extLst>
              </a:tr>
              <a:tr h="330737">
                <a:tc vMerge="1">
                  <a:txBody>
                    <a:bodyPr/>
                    <a:lstStyle/>
                    <a:p>
                      <a:pPr rtl="1"/>
                      <a:endParaRPr lang="fa-IR"/>
                    </a:p>
                  </a:txBody>
                  <a:tcPr/>
                </a:tc>
                <a:tc>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فصل پژوهش‌های پایه‌ای</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31,486,646</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47,987,602</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2535435835"/>
                  </a:ext>
                </a:extLst>
              </a:tr>
              <a:tr h="330737">
                <a:tc vMerge="1">
                  <a:txBody>
                    <a:bodyPr/>
                    <a:lstStyle/>
                    <a:p>
                      <a:pPr rtl="1"/>
                      <a:endParaRPr lang="fa-IR"/>
                    </a:p>
                  </a:txBody>
                  <a:tcPr/>
                </a:tc>
                <a:tc>
                  <a:txBody>
                    <a:bodyPr/>
                    <a:lstStyle/>
                    <a:p>
                      <a:pPr algn="r" rtl="1" fontAlgn="ctr"/>
                      <a:r>
                        <a:rPr lang="fa-IR" sz="1400" u="none" strike="noStrike">
                          <a:effectLst>
                            <a:outerShdw blurRad="38100" dist="38100" dir="2700000" algn="tl">
                              <a:srgbClr val="000000">
                                <a:alpha val="43137"/>
                              </a:srgbClr>
                            </a:outerShdw>
                          </a:effectLst>
                          <a:cs typeface="B Yekan" panose="00000400000000000000" pitchFamily="2" charset="-78"/>
                        </a:rPr>
                        <a:t>فصل پژوهش‌های توسعه‌ای</a:t>
                      </a:r>
                      <a:endParaRPr lang="fa-IR" sz="14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74,646,546</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81,199,173</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3738317089"/>
                  </a:ext>
                </a:extLst>
              </a:tr>
              <a:tr h="330737">
                <a:tc vMerge="1">
                  <a:txBody>
                    <a:bodyPr/>
                    <a:lstStyle/>
                    <a:p>
                      <a:pPr rtl="1"/>
                      <a:endParaRPr lang="fa-IR"/>
                    </a:p>
                  </a:txBody>
                  <a:tcPr/>
                </a:tc>
                <a:tc>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فصل تحقیق و توسعه در امور آموزش و پژوهش</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1,097,724</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1,457,382</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762001818"/>
                  </a:ext>
                </a:extLst>
              </a:tr>
              <a:tr h="286093">
                <a:tc vMerge="1">
                  <a:txBody>
                    <a:bodyPr/>
                    <a:lstStyle/>
                    <a:p>
                      <a:pPr rtl="1"/>
                      <a:endParaRPr lang="fa-IR"/>
                    </a:p>
                  </a:txBody>
                  <a:tcPr/>
                </a:tc>
                <a:tc>
                  <a:txBody>
                    <a:bodyPr/>
                    <a:lstStyle/>
                    <a:p>
                      <a:pPr algn="ctr" rtl="1" fontAlgn="ctr"/>
                      <a:r>
                        <a:rPr lang="fa-IR" sz="1400" u="none" strike="noStrike" dirty="0">
                          <a:effectLst>
                            <a:outerShdw blurRad="38100" dist="38100" dir="2700000" algn="tl">
                              <a:srgbClr val="000000">
                                <a:alpha val="43137"/>
                              </a:srgbClr>
                            </a:outerShdw>
                          </a:effectLst>
                          <a:cs typeface="B Yekan" panose="00000400000000000000" pitchFamily="2" charset="-78"/>
                        </a:rPr>
                        <a:t>جمع</a:t>
                      </a:r>
                      <a:endParaRPr lang="fa-IR" sz="14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a:txBody>
                    <a:bodyPr/>
                    <a:lstStyle/>
                    <a:p>
                      <a:pPr algn="ctr" rtl="0" fontAlgn="ctr"/>
                      <a:r>
                        <a:rPr lang="fa-IR" sz="1600" u="none" strike="noStrike">
                          <a:effectLst>
                            <a:outerShdw blurRad="38100" dist="38100" dir="2700000" algn="tl">
                              <a:srgbClr val="000000">
                                <a:alpha val="43137"/>
                              </a:srgbClr>
                            </a:outerShdw>
                          </a:effectLst>
                          <a:cs typeface="+mj-cs"/>
                        </a:rPr>
                        <a:t>1,657,486,839</a:t>
                      </a:r>
                      <a:endParaRPr lang="fa-IR" sz="1600" b="1"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1,952,962,630</a:t>
                      </a:r>
                      <a:endParaRPr lang="fa-IR" sz="16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068269130"/>
                  </a:ext>
                </a:extLst>
              </a:tr>
              <a:tr h="286093">
                <a:tc gridSpan="2">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سهم اعتبارات امور آموزش و پژوهش از کل بودجه عمومی دولت</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a:effectLst>
                            <a:outerShdw blurRad="38100" dist="38100" dir="2700000" algn="tl">
                              <a:srgbClr val="000000">
                                <a:alpha val="43137"/>
                              </a:srgbClr>
                            </a:outerShdw>
                          </a:effectLst>
                          <a:cs typeface="+mj-cs"/>
                        </a:rPr>
                        <a:t>12.1%</a:t>
                      </a:r>
                      <a:endParaRPr lang="fa-IR" sz="1600" b="1"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12.8%</a:t>
                      </a:r>
                      <a:endParaRPr lang="fa-IR" sz="16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68493066"/>
                  </a:ext>
                </a:extLst>
              </a:tr>
              <a:tr h="298742">
                <a:tc gridSpan="2">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سهم فصل آموزش عالی از بودجه عمومی دولت</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a:effectLst>
                            <a:outerShdw blurRad="38100" dist="38100" dir="2700000" algn="tl">
                              <a:srgbClr val="000000">
                                <a:alpha val="43137"/>
                              </a:srgbClr>
                            </a:outerShdw>
                          </a:effectLst>
                          <a:cs typeface="+mj-cs"/>
                        </a:rPr>
                        <a:t>3.0%</a:t>
                      </a:r>
                      <a:endParaRPr lang="fa-IR" sz="1600" b="1"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solidFill>
                      <a:srgbClr val="FFFF00"/>
                    </a:solidFill>
                  </a:tcPr>
                </a:tc>
                <a:tc>
                  <a:txBody>
                    <a:bodyPr/>
                    <a:lstStyle/>
                    <a:p>
                      <a:pPr algn="ctr" rtl="0" fontAlgn="ctr"/>
                      <a:r>
                        <a:rPr lang="fa-IR" sz="1600" u="none" strike="noStrike" dirty="0">
                          <a:effectLst>
                            <a:outerShdw blurRad="38100" dist="38100" dir="2700000" algn="tl">
                              <a:srgbClr val="000000">
                                <a:alpha val="43137"/>
                              </a:srgbClr>
                            </a:outerShdw>
                          </a:effectLst>
                          <a:cs typeface="+mj-cs"/>
                        </a:rPr>
                        <a:t>3.7%</a:t>
                      </a:r>
                      <a:endParaRPr lang="fa-IR" sz="1600" b="1"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solidFill>
                      <a:srgbClr val="FFFF00"/>
                    </a:solidFill>
                  </a:tcPr>
                </a:tc>
                <a:extLst>
                  <a:ext uri="{0D108BD9-81ED-4DB2-BD59-A6C34878D82A}">
                    <a16:rowId xmlns="" xmlns:a16="http://schemas.microsoft.com/office/drawing/2014/main" val="356597449"/>
                  </a:ext>
                </a:extLst>
              </a:tr>
              <a:tr h="308415">
                <a:tc gridSpan="2">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سهم فصل آموزش عالی از </a:t>
                      </a:r>
                      <a:r>
                        <a:rPr lang="en-US" sz="1400" u="none" strike="noStrike" dirty="0">
                          <a:effectLst>
                            <a:outerShdw blurRad="38100" dist="38100" dir="2700000" algn="tl">
                              <a:srgbClr val="000000">
                                <a:alpha val="43137"/>
                              </a:srgbClr>
                            </a:outerShdw>
                          </a:effectLst>
                          <a:cs typeface="B Yekan" panose="00000400000000000000" pitchFamily="2" charset="-78"/>
                        </a:rPr>
                        <a:t>GDP</a:t>
                      </a:r>
                      <a:endParaRPr lang="en-US"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en-GB" sz="1600" u="none" strike="noStrike" dirty="0">
                          <a:effectLst>
                            <a:outerShdw blurRad="38100" dist="38100" dir="2700000" algn="tl">
                              <a:srgbClr val="000000">
                                <a:alpha val="43137"/>
                              </a:srgbClr>
                            </a:outerShdw>
                          </a:effectLst>
                          <a:cs typeface="+mj-cs"/>
                        </a:rPr>
                        <a:t>%</a:t>
                      </a:r>
                      <a:r>
                        <a:rPr lang="fa-IR" sz="1600" u="none" strike="noStrike" dirty="0">
                          <a:effectLst>
                            <a:outerShdw blurRad="38100" dist="38100" dir="2700000" algn="tl">
                              <a:srgbClr val="000000">
                                <a:alpha val="43137"/>
                              </a:srgbClr>
                            </a:outerShdw>
                          </a:effectLst>
                          <a:cs typeface="+mj-cs"/>
                        </a:rPr>
                        <a:t>0.5</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en-GB" sz="1600" u="none" strike="noStrike" dirty="0">
                          <a:effectLst>
                            <a:outerShdw blurRad="38100" dist="38100" dir="2700000" algn="tl">
                              <a:srgbClr val="000000">
                                <a:alpha val="43137"/>
                              </a:srgbClr>
                            </a:outerShdw>
                          </a:effectLst>
                          <a:cs typeface="+mj-cs"/>
                        </a:rPr>
                        <a:t>%</a:t>
                      </a:r>
                      <a:r>
                        <a:rPr lang="fa-IR" sz="1600" u="none" strike="noStrike" dirty="0">
                          <a:effectLst>
                            <a:outerShdw blurRad="38100" dist="38100" dir="2700000" algn="tl">
                              <a:srgbClr val="000000">
                                <a:alpha val="43137"/>
                              </a:srgbClr>
                            </a:outerShdw>
                          </a:effectLst>
                          <a:cs typeface="+mj-cs"/>
                        </a:rPr>
                        <a:t>0.4</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279725035"/>
                  </a:ext>
                </a:extLst>
              </a:tr>
              <a:tr h="452847">
                <a:tc gridSpan="2">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سهم اعتبار فصل آموزش عالی از آموزش (آموزش و پرورش عمومی+ آموزش فنی و حرفه‌ای و مهارت آموزی+ آموزش عالی)</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a:effectLst>
                            <a:outerShdw blurRad="38100" dist="38100" dir="2700000" algn="tl">
                              <a:srgbClr val="000000">
                                <a:alpha val="43137"/>
                              </a:srgbClr>
                            </a:outerShdw>
                          </a:effectLst>
                          <a:cs typeface="+mj-cs"/>
                        </a:rPr>
                        <a:t>26.3</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31.1</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2305636984"/>
                  </a:ext>
                </a:extLst>
              </a:tr>
              <a:tr h="365708">
                <a:tc gridSpan="2">
                  <a:txBody>
                    <a:bodyPr/>
                    <a:lstStyle/>
                    <a:p>
                      <a:pPr algn="r" rtl="1" fontAlgn="ctr"/>
                      <a:r>
                        <a:rPr lang="fa-IR" sz="1400" u="none" strike="noStrike" dirty="0">
                          <a:effectLst>
                            <a:outerShdw blurRad="38100" dist="38100" dir="2700000" algn="tl">
                              <a:srgbClr val="000000">
                                <a:alpha val="43137"/>
                              </a:srgbClr>
                            </a:outerShdw>
                          </a:effectLst>
                          <a:cs typeface="B Yekan" panose="00000400000000000000" pitchFamily="2" charset="-78"/>
                        </a:rPr>
                        <a:t>سهم اعتبار فصل آموزش عالی ازفصل آموزش و پژوهش</a:t>
                      </a:r>
                      <a:endParaRPr lang="fa-IR" sz="14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B Yekan" panose="00000400000000000000" pitchFamily="2" charset="-78"/>
                      </a:endParaRPr>
                    </a:p>
                  </a:txBody>
                  <a:tcPr marL="0" marR="0" marT="0" marB="0" anchor="ctr"/>
                </a:tc>
                <a:tc hMerge="1">
                  <a:txBody>
                    <a:bodyPr/>
                    <a:lstStyle/>
                    <a:p>
                      <a:pPr rtl="1"/>
                      <a:endParaRPr lang="fa-IR"/>
                    </a:p>
                  </a:txBody>
                  <a:tcPr/>
                </a:tc>
                <a:tc>
                  <a:txBody>
                    <a:bodyPr/>
                    <a:lstStyle/>
                    <a:p>
                      <a:pPr algn="ctr" rtl="0" fontAlgn="ctr"/>
                      <a:r>
                        <a:rPr lang="fa-IR" sz="1600" u="none" strike="noStrike">
                          <a:effectLst>
                            <a:outerShdw blurRad="38100" dist="38100" dir="2700000" algn="tl">
                              <a:srgbClr val="000000">
                                <a:alpha val="43137"/>
                              </a:srgbClr>
                            </a:outerShdw>
                          </a:effectLst>
                          <a:cs typeface="+mj-cs"/>
                        </a:rPr>
                        <a:t>24.6</a:t>
                      </a:r>
                      <a:endParaRPr lang="fa-IR" sz="1600" b="0" i="0" u="none" strike="noStrike">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tc>
                  <a:txBody>
                    <a:bodyPr/>
                    <a:lstStyle/>
                    <a:p>
                      <a:pPr algn="ctr" rtl="0" fontAlgn="ctr"/>
                      <a:r>
                        <a:rPr lang="fa-IR" sz="1600" u="none" strike="noStrike" dirty="0">
                          <a:effectLst>
                            <a:outerShdw blurRad="38100" dist="38100" dir="2700000" algn="tl">
                              <a:srgbClr val="000000">
                                <a:alpha val="43137"/>
                              </a:srgbClr>
                            </a:outerShdw>
                          </a:effectLst>
                          <a:cs typeface="+mj-cs"/>
                        </a:rPr>
                        <a:t>29.0</a:t>
                      </a:r>
                      <a:endParaRPr lang="fa-IR" sz="1600" b="0" i="0" u="none" strike="noStrike" dirty="0">
                        <a:solidFill>
                          <a:srgbClr val="000000"/>
                        </a:solidFill>
                        <a:effectLst>
                          <a:outerShdw blurRad="38100" dist="38100" dir="2700000" algn="tl">
                            <a:srgbClr val="000000">
                              <a:alpha val="43137"/>
                            </a:srgbClr>
                          </a:outerShdw>
                        </a:effectLst>
                        <a:latin typeface="B Nazanin" panose="00000400000000000000" pitchFamily="2" charset="-78"/>
                        <a:cs typeface="+mj-cs"/>
                      </a:endParaRPr>
                    </a:p>
                  </a:txBody>
                  <a:tcPr marL="0" marR="0" marT="0" marB="0" anchor="ctr"/>
                </a:tc>
                <a:extLst>
                  <a:ext uri="{0D108BD9-81ED-4DB2-BD59-A6C34878D82A}">
                    <a16:rowId xmlns="" xmlns:a16="http://schemas.microsoft.com/office/drawing/2014/main" val="117000947"/>
                  </a:ext>
                </a:extLst>
              </a:tr>
            </a:tbl>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82</a:t>
            </a:fld>
            <a:endParaRPr lang="en-US"/>
          </a:p>
        </p:txBody>
      </p:sp>
    </p:spTree>
    <p:extLst>
      <p:ext uri="{BB962C8B-B14F-4D97-AF65-F5344CB8AC3E}">
        <p14:creationId xmlns:p14="http://schemas.microsoft.com/office/powerpoint/2010/main" val="170327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1611" y="99559"/>
            <a:ext cx="9746952" cy="338554"/>
          </a:xfrm>
          <a:prstGeom prst="rect">
            <a:avLst/>
          </a:prstGeom>
        </p:spPr>
        <p:txBody>
          <a:bodyPr wrap="square">
            <a:spAutoFit/>
          </a:bodyPr>
          <a:lstStyle/>
          <a:p>
            <a:pPr algn="ctr" rtl="1"/>
            <a:r>
              <a:rPr lang="ar-SA" sz="1600" dirty="0">
                <a:solidFill>
                  <a:srgbClr val="FF0000"/>
                </a:solidFill>
                <a:effectLst>
                  <a:outerShdw blurRad="38100" dist="38100" dir="2700000" algn="tl">
                    <a:srgbClr val="000000">
                      <a:alpha val="43137"/>
                    </a:srgbClr>
                  </a:outerShdw>
                </a:effectLst>
                <a:cs typeface="B Titr" panose="00000700000000000000" pitchFamily="2" charset="-78"/>
              </a:rPr>
              <a:t>مقایسه شاخص‌های آموزش عالی با کشورهای </a:t>
            </a:r>
            <a:r>
              <a:rPr lang="ar-SA" sz="1600" dirty="0" smtClean="0">
                <a:solidFill>
                  <a:srgbClr val="FF0000"/>
                </a:solidFill>
                <a:effectLst>
                  <a:outerShdw blurRad="38100" dist="38100" dir="2700000" algn="tl">
                    <a:srgbClr val="000000">
                      <a:alpha val="43137"/>
                    </a:srgbClr>
                  </a:outerShdw>
                </a:effectLst>
                <a:cs typeface="B Titr" panose="00000700000000000000" pitchFamily="2" charset="-78"/>
              </a:rPr>
              <a:t>منتخب</a:t>
            </a:r>
            <a:endParaRPr lang="en-US" sz="1600" dirty="0">
              <a:solidFill>
                <a:srgbClr val="FF0000"/>
              </a:solidFill>
              <a:effectLst>
                <a:outerShdw blurRad="38100" dist="38100" dir="2700000" algn="tl">
                  <a:srgbClr val="000000">
                    <a:alpha val="43137"/>
                  </a:srgbClr>
                </a:outerShdw>
              </a:effectLst>
              <a:cs typeface="B Titr" panose="00000700000000000000" pitchFamily="2" charset="-78"/>
            </a:endParaRPr>
          </a:p>
        </p:txBody>
      </p:sp>
      <p:sp>
        <p:nvSpPr>
          <p:cNvPr id="5" name="Slide Number Placeholder 4"/>
          <p:cNvSpPr>
            <a:spLocks noGrp="1"/>
          </p:cNvSpPr>
          <p:nvPr>
            <p:ph type="sldNum" sz="quarter" idx="12"/>
          </p:nvPr>
        </p:nvSpPr>
        <p:spPr>
          <a:xfrm>
            <a:off x="7710157" y="6361874"/>
            <a:ext cx="2743200" cy="365125"/>
          </a:xfrm>
        </p:spPr>
        <p:txBody>
          <a:bodyPr/>
          <a:lstStyle/>
          <a:p>
            <a:fld id="{A2837FC4-299B-4683-B39E-4CF70CEC116A}" type="slidenum">
              <a:rPr lang="en-US" smtClean="0"/>
              <a:t>83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35754227"/>
              </p:ext>
            </p:extLst>
          </p:nvPr>
        </p:nvGraphicFramePr>
        <p:xfrm>
          <a:off x="628650" y="724612"/>
          <a:ext cx="11258550" cy="4212815"/>
        </p:xfrm>
        <a:graphic>
          <a:graphicData uri="http://schemas.openxmlformats.org/drawingml/2006/table">
            <a:tbl>
              <a:tblPr rtl="1" firstRow="1" firstCol="1" bandRow="1">
                <a:tableStyleId>{ED083AE6-46FA-4A59-8FB0-9F97EB10719F}</a:tableStyleId>
              </a:tblPr>
              <a:tblGrid>
                <a:gridCol w="501162">
                  <a:extLst>
                    <a:ext uri="{9D8B030D-6E8A-4147-A177-3AD203B41FA5}">
                      <a16:colId xmlns:a16="http://schemas.microsoft.com/office/drawing/2014/main" xmlns="" val="20000"/>
                    </a:ext>
                  </a:extLst>
                </a:gridCol>
                <a:gridCol w="1001137">
                  <a:extLst>
                    <a:ext uri="{9D8B030D-6E8A-4147-A177-3AD203B41FA5}">
                      <a16:colId xmlns:a16="http://schemas.microsoft.com/office/drawing/2014/main" xmlns="" val="20001"/>
                    </a:ext>
                  </a:extLst>
                </a:gridCol>
                <a:gridCol w="1324086">
                  <a:extLst>
                    <a:ext uri="{9D8B030D-6E8A-4147-A177-3AD203B41FA5}">
                      <a16:colId xmlns:a16="http://schemas.microsoft.com/office/drawing/2014/main" xmlns="" val="20002"/>
                    </a:ext>
                  </a:extLst>
                </a:gridCol>
                <a:gridCol w="1313320">
                  <a:extLst>
                    <a:ext uri="{9D8B030D-6E8A-4147-A177-3AD203B41FA5}">
                      <a16:colId xmlns:a16="http://schemas.microsoft.com/office/drawing/2014/main" xmlns="" val="20003"/>
                    </a:ext>
                  </a:extLst>
                </a:gridCol>
                <a:gridCol w="1259495">
                  <a:extLst>
                    <a:ext uri="{9D8B030D-6E8A-4147-A177-3AD203B41FA5}">
                      <a16:colId xmlns:a16="http://schemas.microsoft.com/office/drawing/2014/main" xmlns="" val="20004"/>
                    </a:ext>
                  </a:extLst>
                </a:gridCol>
                <a:gridCol w="1571678">
                  <a:extLst>
                    <a:ext uri="{9D8B030D-6E8A-4147-A177-3AD203B41FA5}">
                      <a16:colId xmlns:a16="http://schemas.microsoft.com/office/drawing/2014/main" xmlns="" val="20005"/>
                    </a:ext>
                  </a:extLst>
                </a:gridCol>
                <a:gridCol w="2147822">
                  <a:extLst>
                    <a:ext uri="{9D8B030D-6E8A-4147-A177-3AD203B41FA5}">
                      <a16:colId xmlns:a16="http://schemas.microsoft.com/office/drawing/2014/main" xmlns="" val="20006"/>
                    </a:ext>
                  </a:extLst>
                </a:gridCol>
                <a:gridCol w="2139850">
                  <a:extLst>
                    <a:ext uri="{9D8B030D-6E8A-4147-A177-3AD203B41FA5}">
                      <a16:colId xmlns:a16="http://schemas.microsoft.com/office/drawing/2014/main" xmlns="" val="20007"/>
                    </a:ext>
                  </a:extLst>
                </a:gridCol>
              </a:tblGrid>
              <a:tr h="665705">
                <a:tc>
                  <a:txBody>
                    <a:bodyPr/>
                    <a:lstStyle/>
                    <a:p>
                      <a:pPr algn="ctr" rtl="1">
                        <a:lnSpc>
                          <a:spcPct val="115000"/>
                        </a:lnSpc>
                        <a:spcAft>
                          <a:spcPts val="0"/>
                        </a:spcAft>
                      </a:pPr>
                      <a:r>
                        <a:rPr lang="ar-SA" sz="1200" dirty="0">
                          <a:effectLst/>
                          <a:cs typeface="B Mitra" panose="00000400000000000000" pitchFamily="2" charset="-78"/>
                        </a:rPr>
                        <a:t>ردیف</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200">
                          <a:effectLst/>
                          <a:cs typeface="B Mitra" panose="00000400000000000000" pitchFamily="2" charset="-78"/>
                        </a:rPr>
                        <a:t>نام کشور</a:t>
                      </a:r>
                      <a:endParaRPr lang="en-US" sz="180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a:effectLst/>
                          <a:cs typeface="B Mitra" panose="00000400000000000000" pitchFamily="2" charset="-78"/>
                        </a:rPr>
                        <a:t>تعداد دانشجویان</a:t>
                      </a:r>
                      <a:br>
                        <a:rPr lang="ar-SA" sz="1100">
                          <a:effectLst/>
                          <a:cs typeface="B Mitra" panose="00000400000000000000" pitchFamily="2" charset="-78"/>
                        </a:rPr>
                      </a:br>
                      <a:r>
                        <a:rPr lang="ar-SA" sz="1100">
                          <a:effectLst/>
                          <a:cs typeface="B Mitra" panose="00000400000000000000" pitchFamily="2" charset="-78"/>
                        </a:rPr>
                        <a:t>(نفر)</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a:effectLst/>
                          <a:cs typeface="B Mitra" panose="00000400000000000000" pitchFamily="2" charset="-78"/>
                        </a:rPr>
                        <a:t>نرخ ناخالص</a:t>
                      </a:r>
                      <a:br>
                        <a:rPr lang="ar-SA" sz="1100">
                          <a:effectLst/>
                          <a:cs typeface="B Mitra" panose="00000400000000000000" pitchFamily="2" charset="-78"/>
                        </a:rPr>
                      </a:br>
                      <a:r>
                        <a:rPr lang="ar-SA" sz="1100">
                          <a:effectLst/>
                          <a:cs typeface="B Mitra" panose="00000400000000000000" pitchFamily="2" charset="-78"/>
                        </a:rPr>
                        <a:t> ثبت‌نام دانشجویان (درصد)</a:t>
                      </a:r>
                      <a:endParaRPr lang="en-US" sz="160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dirty="0">
                          <a:effectLst/>
                          <a:cs typeface="B Mitra" panose="00000400000000000000" pitchFamily="2" charset="-78"/>
                        </a:rPr>
                        <a:t>نسبت دانشجو به</a:t>
                      </a:r>
                      <a:br>
                        <a:rPr lang="ar-SA" sz="1100" dirty="0">
                          <a:effectLst/>
                          <a:cs typeface="B Mitra" panose="00000400000000000000" pitchFamily="2" charset="-78"/>
                        </a:rPr>
                      </a:br>
                      <a:r>
                        <a:rPr lang="ar-SA" sz="1100" dirty="0">
                          <a:effectLst/>
                          <a:cs typeface="B Mitra" panose="00000400000000000000" pitchFamily="2" charset="-78"/>
                        </a:rPr>
                        <a:t>اعضای هیئت‌علمی </a:t>
                      </a:r>
                      <a:r>
                        <a:rPr lang="ar-SA" sz="1100" dirty="0" smtClean="0">
                          <a:effectLst/>
                          <a:cs typeface="B Mitra" panose="00000400000000000000" pitchFamily="2" charset="-78"/>
                        </a:rPr>
                        <a:t>(</a:t>
                      </a:r>
                      <a:r>
                        <a:rPr lang="fa-IR" sz="1100" dirty="0" smtClean="0">
                          <a:effectLst/>
                          <a:cs typeface="B Mitra" panose="00000400000000000000" pitchFamily="2" charset="-78"/>
                        </a:rPr>
                        <a:t>نفر</a:t>
                      </a:r>
                      <a:r>
                        <a:rPr lang="ar-SA" sz="1100" dirty="0" smtClean="0">
                          <a:effectLst/>
                          <a:cs typeface="B Mitra" panose="00000400000000000000" pitchFamily="2" charset="-78"/>
                        </a:rPr>
                        <a:t>)</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dirty="0">
                          <a:effectLst/>
                          <a:cs typeface="B Mitra" panose="00000400000000000000" pitchFamily="2" charset="-78"/>
                        </a:rPr>
                        <a:t>نسبت هزینه‌های آموزش عالی </a:t>
                      </a:r>
                      <a:r>
                        <a:rPr lang="ar-SA" sz="1100" dirty="0" smtClean="0">
                          <a:effectLst/>
                          <a:cs typeface="B Mitra" panose="00000400000000000000" pitchFamily="2" charset="-78"/>
                        </a:rPr>
                        <a:t>به </a:t>
                      </a:r>
                      <a:r>
                        <a:rPr lang="en-US" sz="1100" dirty="0" smtClean="0">
                          <a:effectLst/>
                          <a:cs typeface="B Mitra" panose="00000400000000000000" pitchFamily="2" charset="-78"/>
                        </a:rPr>
                        <a:t>GDP </a:t>
                      </a:r>
                      <a:r>
                        <a:rPr lang="ar-SA" sz="1100" dirty="0" smtClean="0">
                          <a:effectLst/>
                          <a:cs typeface="B Mitra" panose="00000400000000000000" pitchFamily="2" charset="-78"/>
                        </a:rPr>
                        <a:t>(</a:t>
                      </a:r>
                      <a:r>
                        <a:rPr lang="ar-SA" sz="1100" dirty="0">
                          <a:effectLst/>
                          <a:cs typeface="B Mitra" panose="00000400000000000000" pitchFamily="2" charset="-78"/>
                        </a:rPr>
                        <a:t>درصد)</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dirty="0">
                          <a:effectLst/>
                          <a:cs typeface="B Mitra" panose="00000400000000000000" pitchFamily="2" charset="-78"/>
                        </a:rPr>
                        <a:t>سهم اعتبارات فصل آموزش عالی</a:t>
                      </a:r>
                      <a:br>
                        <a:rPr lang="ar-SA" sz="1100" dirty="0">
                          <a:effectLst/>
                          <a:cs typeface="B Mitra" panose="00000400000000000000" pitchFamily="2" charset="-78"/>
                        </a:rPr>
                      </a:br>
                      <a:r>
                        <a:rPr lang="ar-SA" sz="1100" dirty="0">
                          <a:effectLst/>
                          <a:cs typeface="B Mitra" panose="00000400000000000000" pitchFamily="2" charset="-78"/>
                        </a:rPr>
                        <a:t>از بودجه عمومی دولت (درصد)</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tc>
                  <a:txBody>
                    <a:bodyPr/>
                    <a:lstStyle/>
                    <a:p>
                      <a:pPr algn="ctr" rtl="1">
                        <a:lnSpc>
                          <a:spcPct val="115000"/>
                        </a:lnSpc>
                        <a:spcAft>
                          <a:spcPts val="0"/>
                        </a:spcAft>
                      </a:pPr>
                      <a:r>
                        <a:rPr lang="ar-SA" sz="1100" dirty="0">
                          <a:effectLst/>
                          <a:cs typeface="B Mitra" panose="00000400000000000000" pitchFamily="2" charset="-78"/>
                        </a:rPr>
                        <a:t>سهم اعتبارات آموزش عالی</a:t>
                      </a:r>
                      <a:br>
                        <a:rPr lang="ar-SA" sz="1100" dirty="0">
                          <a:effectLst/>
                          <a:cs typeface="B Mitra" panose="00000400000000000000" pitchFamily="2" charset="-78"/>
                        </a:rPr>
                      </a:br>
                      <a:r>
                        <a:rPr lang="ar-SA" sz="1100" dirty="0">
                          <a:effectLst/>
                          <a:cs typeface="B Mitra" panose="00000400000000000000" pitchFamily="2" charset="-78"/>
                        </a:rPr>
                        <a:t>از کل اعتبارات آموزش (درصد)</a:t>
                      </a:r>
                      <a:endParaRPr lang="en-US" sz="1600" dirty="0">
                        <a:effectLst/>
                        <a:latin typeface="Calibri" panose="020F0502020204030204" pitchFamily="34" charset="0"/>
                        <a:ea typeface="Calibri" panose="020F0502020204030204" pitchFamily="34" charset="0"/>
                        <a:cs typeface="B Mitra" panose="00000400000000000000" pitchFamily="2" charset="-78"/>
                      </a:endParaRPr>
                    </a:p>
                  </a:txBody>
                  <a:tcPr marL="66706" marR="66706" marT="0" marB="0" anchor="ctr"/>
                </a:tc>
                <a:extLst>
                  <a:ext uri="{0D108BD9-81ED-4DB2-BD59-A6C34878D82A}">
                    <a16:rowId xmlns:a16="http://schemas.microsoft.com/office/drawing/2014/main" xmlns="" val="10000"/>
                  </a:ext>
                </a:extLst>
              </a:tr>
              <a:tr h="241850">
                <a:tc>
                  <a:txBody>
                    <a:bodyPr/>
                    <a:lstStyle/>
                    <a:p>
                      <a:pPr algn="ctr" rtl="1">
                        <a:lnSpc>
                          <a:spcPct val="115000"/>
                        </a:lnSpc>
                        <a:spcAft>
                          <a:spcPts val="0"/>
                        </a:spcAft>
                      </a:pPr>
                      <a:r>
                        <a:rPr lang="ar-SA" sz="1400" b="0" dirty="0">
                          <a:effectLst/>
                          <a:cs typeface="B Mitra" panose="00000400000000000000" pitchFamily="2" charset="-78"/>
                        </a:rPr>
                        <a:t>1</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ژاپن</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3,861,847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63</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0.6</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1.7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19.8</a:t>
                      </a:r>
                    </a:p>
                  </a:txBody>
                  <a:tcPr marL="9525" marR="9525" marT="9525" marB="0" anchor="ctr"/>
                </a:tc>
                <a:extLst>
                  <a:ext uri="{0D108BD9-81ED-4DB2-BD59-A6C34878D82A}">
                    <a16:rowId xmlns:a16="http://schemas.microsoft.com/office/drawing/2014/main" xmlns="" val="10001"/>
                  </a:ext>
                </a:extLst>
              </a:tr>
              <a:tr h="241850">
                <a:tc>
                  <a:txBody>
                    <a:bodyPr/>
                    <a:lstStyle/>
                    <a:p>
                      <a:pPr algn="ctr" rtl="1">
                        <a:lnSpc>
                          <a:spcPct val="115000"/>
                        </a:lnSpc>
                        <a:spcAft>
                          <a:spcPts val="0"/>
                        </a:spcAft>
                      </a:pPr>
                      <a:r>
                        <a:rPr lang="en-US" sz="1400" b="0" dirty="0">
                          <a:effectLst/>
                          <a:cs typeface="B Mitra" panose="00000400000000000000" pitchFamily="2" charset="-78"/>
                        </a:rPr>
                        <a:t>2</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آلمان</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3,127,927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70</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1.2</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2.8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26</a:t>
                      </a:r>
                    </a:p>
                  </a:txBody>
                  <a:tcPr marL="9525" marR="9525" marT="9525" marB="0" anchor="ctr"/>
                </a:tc>
                <a:extLst>
                  <a:ext uri="{0D108BD9-81ED-4DB2-BD59-A6C34878D82A}">
                    <a16:rowId xmlns:a16="http://schemas.microsoft.com/office/drawing/2014/main" xmlns="" val="10002"/>
                  </a:ext>
                </a:extLst>
              </a:tr>
              <a:tr h="241850">
                <a:tc>
                  <a:txBody>
                    <a:bodyPr/>
                    <a:lstStyle/>
                    <a:p>
                      <a:pPr algn="ctr" rtl="1">
                        <a:lnSpc>
                          <a:spcPct val="115000"/>
                        </a:lnSpc>
                        <a:spcAft>
                          <a:spcPts val="0"/>
                        </a:spcAft>
                      </a:pPr>
                      <a:r>
                        <a:rPr lang="en-US" sz="1400" b="0" dirty="0">
                          <a:effectLst/>
                          <a:cs typeface="B Mitra" panose="00000400000000000000" pitchFamily="2" charset="-78"/>
                        </a:rPr>
                        <a:t>3</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انگلیس</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2,467,086</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60</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16</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1.4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3.5</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25.6</a:t>
                      </a:r>
                    </a:p>
                  </a:txBody>
                  <a:tcPr marL="9525" marR="9525" marT="9525" marB="0" anchor="ctr"/>
                </a:tc>
                <a:extLst>
                  <a:ext uri="{0D108BD9-81ED-4DB2-BD59-A6C34878D82A}">
                    <a16:rowId xmlns:a16="http://schemas.microsoft.com/office/drawing/2014/main" xmlns="" val="10003"/>
                  </a:ext>
                </a:extLst>
              </a:tr>
              <a:tr h="241850">
                <a:tc>
                  <a:txBody>
                    <a:bodyPr/>
                    <a:lstStyle/>
                    <a:p>
                      <a:pPr algn="ctr" rtl="1">
                        <a:lnSpc>
                          <a:spcPct val="115000"/>
                        </a:lnSpc>
                        <a:spcAft>
                          <a:spcPts val="0"/>
                        </a:spcAft>
                      </a:pPr>
                      <a:r>
                        <a:rPr lang="en-US" sz="1400" b="0" dirty="0">
                          <a:effectLst/>
                          <a:cs typeface="B Mitra" panose="00000400000000000000" pitchFamily="2" charset="-78"/>
                        </a:rPr>
                        <a:t>4</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آمریکا</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19,014,530</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88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12</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1.5</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3.3</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28</a:t>
                      </a:r>
                    </a:p>
                  </a:txBody>
                  <a:tcPr marL="9525" marR="9525" marT="9525" marB="0" anchor="ctr"/>
                </a:tc>
                <a:extLst>
                  <a:ext uri="{0D108BD9-81ED-4DB2-BD59-A6C34878D82A}">
                    <a16:rowId xmlns:a16="http://schemas.microsoft.com/office/drawing/2014/main" xmlns="" val="10004"/>
                  </a:ext>
                </a:extLst>
              </a:tr>
              <a:tr h="241850">
                <a:tc>
                  <a:txBody>
                    <a:bodyPr/>
                    <a:lstStyle/>
                    <a:p>
                      <a:pPr algn="ctr" rtl="1">
                        <a:lnSpc>
                          <a:spcPct val="115000"/>
                        </a:lnSpc>
                        <a:spcAft>
                          <a:spcPts val="0"/>
                        </a:spcAft>
                      </a:pPr>
                      <a:r>
                        <a:rPr lang="en-US" sz="1400" b="0" dirty="0">
                          <a:effectLst/>
                          <a:cs typeface="B Mitra" panose="00000400000000000000" pitchFamily="2" charset="-78"/>
                        </a:rPr>
                        <a:t>5</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هند</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35,148,118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25</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29</a:t>
                      </a:r>
                    </a:p>
                  </a:txBody>
                  <a:tcPr marL="9525" marR="9525" marT="9525" marB="0" anchor="ctr"/>
                </a:tc>
                <a:extLst>
                  <a:ext uri="{0D108BD9-81ED-4DB2-BD59-A6C34878D82A}">
                    <a16:rowId xmlns:a16="http://schemas.microsoft.com/office/drawing/2014/main" xmlns="" val="10005"/>
                  </a:ext>
                </a:extLst>
              </a:tr>
              <a:tr h="241850">
                <a:tc>
                  <a:txBody>
                    <a:bodyPr/>
                    <a:lstStyle/>
                    <a:p>
                      <a:pPr algn="ctr" rtl="1">
                        <a:lnSpc>
                          <a:spcPct val="115000"/>
                        </a:lnSpc>
                        <a:spcAft>
                          <a:spcPts val="0"/>
                        </a:spcAft>
                      </a:pPr>
                      <a:r>
                        <a:rPr lang="en-US" sz="1400" b="0" dirty="0">
                          <a:effectLst/>
                          <a:cs typeface="B Mitra" panose="00000400000000000000" pitchFamily="2" charset="-78"/>
                        </a:rPr>
                        <a:t>6</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ترکیه</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7,560,371</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104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47</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1.5</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34.6</a:t>
                      </a:r>
                    </a:p>
                  </a:txBody>
                  <a:tcPr marL="9525" marR="9525" marT="9525" marB="0" anchor="ctr"/>
                </a:tc>
                <a:extLst>
                  <a:ext uri="{0D108BD9-81ED-4DB2-BD59-A6C34878D82A}">
                    <a16:rowId xmlns:a16="http://schemas.microsoft.com/office/drawing/2014/main" xmlns="" val="10006"/>
                  </a:ext>
                </a:extLst>
              </a:tr>
              <a:tr h="241850">
                <a:tc>
                  <a:txBody>
                    <a:bodyPr/>
                    <a:lstStyle/>
                    <a:p>
                      <a:pPr algn="ctr" rtl="1">
                        <a:lnSpc>
                          <a:spcPct val="115000"/>
                        </a:lnSpc>
                        <a:spcAft>
                          <a:spcPts val="0"/>
                        </a:spcAft>
                      </a:pPr>
                      <a:r>
                        <a:rPr lang="en-US" sz="1400" b="0" dirty="0">
                          <a:effectLst/>
                          <a:cs typeface="B Mitra" panose="00000400000000000000" pitchFamily="2" charset="-78"/>
                        </a:rPr>
                        <a:t>7</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مالزی</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1,218,246</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45</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13</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4.2</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21.3</a:t>
                      </a:r>
                    </a:p>
                  </a:txBody>
                  <a:tcPr marL="9525" marR="9525" marT="9525" marB="0" anchor="ctr"/>
                </a:tc>
                <a:extLst>
                  <a:ext uri="{0D108BD9-81ED-4DB2-BD59-A6C34878D82A}">
                    <a16:rowId xmlns:a16="http://schemas.microsoft.com/office/drawing/2014/main" xmlns="" val="10007"/>
                  </a:ext>
                </a:extLst>
              </a:tr>
              <a:tr h="241850">
                <a:tc>
                  <a:txBody>
                    <a:bodyPr/>
                    <a:lstStyle/>
                    <a:p>
                      <a:pPr algn="ctr" rtl="1">
                        <a:lnSpc>
                          <a:spcPct val="115000"/>
                        </a:lnSpc>
                        <a:spcAft>
                          <a:spcPts val="0"/>
                        </a:spcAft>
                      </a:pPr>
                      <a:r>
                        <a:rPr lang="en-US" sz="1400" b="0" dirty="0">
                          <a:effectLst/>
                          <a:cs typeface="B Mitra" panose="00000400000000000000" pitchFamily="2" charset="-78"/>
                        </a:rPr>
                        <a:t>8</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ایران</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3,373,388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*62</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0.4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31.1</a:t>
                      </a:r>
                    </a:p>
                  </a:txBody>
                  <a:tcPr marL="9525" marR="9525" marT="9525" marB="0" anchor="ctr"/>
                </a:tc>
                <a:extLst>
                  <a:ext uri="{0D108BD9-81ED-4DB2-BD59-A6C34878D82A}">
                    <a16:rowId xmlns:a16="http://schemas.microsoft.com/office/drawing/2014/main" xmlns="" val="10008"/>
                  </a:ext>
                </a:extLst>
              </a:tr>
              <a:tr h="241850">
                <a:tc>
                  <a:txBody>
                    <a:bodyPr/>
                    <a:lstStyle/>
                    <a:p>
                      <a:pPr algn="ctr" rtl="1">
                        <a:lnSpc>
                          <a:spcPct val="115000"/>
                        </a:lnSpc>
                        <a:spcAft>
                          <a:spcPts val="0"/>
                        </a:spcAft>
                      </a:pPr>
                      <a:r>
                        <a:rPr lang="en-US" sz="1400" b="0" dirty="0">
                          <a:effectLst/>
                          <a:cs typeface="B Mitra" panose="00000400000000000000" pitchFamily="2" charset="-78"/>
                        </a:rPr>
                        <a:t>9</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عربستان</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1,653,069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68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extLst>
                  <a:ext uri="{0D108BD9-81ED-4DB2-BD59-A6C34878D82A}">
                    <a16:rowId xmlns:a16="http://schemas.microsoft.com/office/drawing/2014/main" xmlns="" val="10009"/>
                  </a:ext>
                </a:extLst>
              </a:tr>
              <a:tr h="241850">
                <a:tc>
                  <a:txBody>
                    <a:bodyPr/>
                    <a:lstStyle/>
                    <a:p>
                      <a:pPr algn="ctr" rtl="1">
                        <a:lnSpc>
                          <a:spcPct val="115000"/>
                        </a:lnSpc>
                        <a:spcAft>
                          <a:spcPts val="0"/>
                        </a:spcAft>
                      </a:pPr>
                      <a:r>
                        <a:rPr lang="en-US" sz="1400" b="0" dirty="0">
                          <a:effectLst/>
                          <a:cs typeface="B Mitra" panose="00000400000000000000" pitchFamily="2" charset="-78"/>
                        </a:rPr>
                        <a:t>10</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کره جنوبی</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3,083,800</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94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14</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0.9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20.4</a:t>
                      </a:r>
                    </a:p>
                  </a:txBody>
                  <a:tcPr marL="9525" marR="9525" marT="9525" marB="0" anchor="ctr"/>
                </a:tc>
                <a:extLst>
                  <a:ext uri="{0D108BD9-81ED-4DB2-BD59-A6C34878D82A}">
                    <a16:rowId xmlns:a16="http://schemas.microsoft.com/office/drawing/2014/main" xmlns="" val="10010"/>
                  </a:ext>
                </a:extLst>
              </a:tr>
              <a:tr h="241850">
                <a:tc>
                  <a:txBody>
                    <a:bodyPr/>
                    <a:lstStyle/>
                    <a:p>
                      <a:pPr algn="ctr" rtl="1">
                        <a:lnSpc>
                          <a:spcPct val="115000"/>
                        </a:lnSpc>
                        <a:spcAft>
                          <a:spcPts val="0"/>
                        </a:spcAft>
                      </a:pPr>
                      <a:r>
                        <a:rPr lang="ar-SA" sz="1400" b="0" dirty="0">
                          <a:effectLst/>
                          <a:cs typeface="B Mitra" panose="00000400000000000000" pitchFamily="2" charset="-78"/>
                        </a:rPr>
                        <a:t>11</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استرالیا</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1,677,242</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113</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1.3</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26.8</a:t>
                      </a:r>
                    </a:p>
                  </a:txBody>
                  <a:tcPr marL="9525" marR="9525" marT="9525" marB="0" anchor="ctr"/>
                </a:tc>
                <a:extLst>
                  <a:ext uri="{0D108BD9-81ED-4DB2-BD59-A6C34878D82A}">
                    <a16:rowId xmlns:a16="http://schemas.microsoft.com/office/drawing/2014/main" xmlns="" val="10011"/>
                  </a:ext>
                </a:extLst>
              </a:tr>
              <a:tr h="241850">
                <a:tc>
                  <a:txBody>
                    <a:bodyPr/>
                    <a:lstStyle/>
                    <a:p>
                      <a:pPr algn="ctr" rtl="1">
                        <a:lnSpc>
                          <a:spcPct val="115000"/>
                        </a:lnSpc>
                        <a:spcAft>
                          <a:spcPts val="0"/>
                        </a:spcAft>
                      </a:pPr>
                      <a:r>
                        <a:rPr lang="ar-SA" sz="1400" b="0" dirty="0">
                          <a:effectLst/>
                          <a:cs typeface="B Mitra" panose="00000400000000000000" pitchFamily="2" charset="-78"/>
                        </a:rPr>
                        <a:t>12</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فنلاند</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294,516</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88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20</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1.7</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3.3</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26.5</a:t>
                      </a:r>
                    </a:p>
                  </a:txBody>
                  <a:tcPr marL="9525" marR="9525" marT="9525" marB="0" anchor="ctr"/>
                </a:tc>
                <a:extLst>
                  <a:ext uri="{0D108BD9-81ED-4DB2-BD59-A6C34878D82A}">
                    <a16:rowId xmlns:a16="http://schemas.microsoft.com/office/drawing/2014/main" xmlns="" val="10012"/>
                  </a:ext>
                </a:extLst>
              </a:tr>
              <a:tr h="241850">
                <a:tc>
                  <a:txBody>
                    <a:bodyPr/>
                    <a:lstStyle/>
                    <a:p>
                      <a:pPr algn="ctr" rtl="1">
                        <a:lnSpc>
                          <a:spcPct val="115000"/>
                        </a:lnSpc>
                        <a:spcAft>
                          <a:spcPts val="0"/>
                        </a:spcAft>
                      </a:pPr>
                      <a:r>
                        <a:rPr lang="ar-SA" sz="1400" b="0" dirty="0">
                          <a:effectLst/>
                          <a:cs typeface="B Mitra" panose="00000400000000000000" pitchFamily="2" charset="-78"/>
                        </a:rPr>
                        <a:t>13</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چین</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46,993,614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51</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 </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extLst>
                  <a:ext uri="{0D108BD9-81ED-4DB2-BD59-A6C34878D82A}">
                    <a16:rowId xmlns:a16="http://schemas.microsoft.com/office/drawing/2014/main" xmlns="" val="10013"/>
                  </a:ext>
                </a:extLst>
              </a:tr>
              <a:tr h="241850">
                <a:tc>
                  <a:txBody>
                    <a:bodyPr/>
                    <a:lstStyle/>
                    <a:p>
                      <a:pPr algn="ctr" rtl="1">
                        <a:lnSpc>
                          <a:spcPct val="115000"/>
                        </a:lnSpc>
                        <a:spcAft>
                          <a:spcPts val="0"/>
                        </a:spcAft>
                      </a:pPr>
                      <a:r>
                        <a:rPr lang="ar-SA" sz="1400" b="0" dirty="0">
                          <a:effectLst/>
                          <a:cs typeface="B Mitra" panose="00000400000000000000" pitchFamily="2" charset="-78"/>
                        </a:rPr>
                        <a:t>14</a:t>
                      </a:r>
                      <a:endParaRPr lang="en-US" sz="1800" b="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0"/>
                        </a:spcAft>
                      </a:pPr>
                      <a:r>
                        <a:rPr lang="ar-SA" sz="1400" dirty="0">
                          <a:effectLst/>
                          <a:cs typeface="B Mitra" panose="00000400000000000000" pitchFamily="2" charset="-78"/>
                        </a:rPr>
                        <a:t>شیلی</a:t>
                      </a:r>
                      <a:endParaRPr lang="en-US" sz="1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1,254,839</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88</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1.4</a:t>
                      </a:r>
                    </a:p>
                  </a:txBody>
                  <a:tcPr marL="9525" marR="9525" marT="9525" marB="0" anchor="ctr"/>
                </a:tc>
                <a:tc>
                  <a:txBody>
                    <a:bodyPr/>
                    <a:lstStyle/>
                    <a:p>
                      <a:pPr algn="ctr" rtl="1" fontAlgn="ctr"/>
                      <a:r>
                        <a:rPr lang="en-US" sz="1600" b="0" i="0" u="none" strike="noStrike">
                          <a:solidFill>
                            <a:srgbClr val="000000"/>
                          </a:solidFill>
                          <a:effectLst/>
                          <a:latin typeface="B Mitra" panose="00000400000000000000" pitchFamily="2" charset="-78"/>
                          <a:cs typeface="B Mitra" panose="00000400000000000000" pitchFamily="2" charset="-78"/>
                        </a:rPr>
                        <a:t>5.4</a:t>
                      </a:r>
                    </a:p>
                  </a:txBody>
                  <a:tcPr marL="9525" marR="9525" marT="9525" marB="0" anchor="ctr"/>
                </a:tc>
                <a:tc>
                  <a:txBody>
                    <a:bodyPr/>
                    <a:lstStyle/>
                    <a:p>
                      <a:pPr algn="ctr" rtl="1" fontAlgn="ctr"/>
                      <a:r>
                        <a:rPr lang="en-US" sz="1600" b="0" i="0" u="none" strike="noStrike" dirty="0">
                          <a:solidFill>
                            <a:srgbClr val="000000"/>
                          </a:solidFill>
                          <a:effectLst/>
                          <a:latin typeface="B Mitra" panose="00000400000000000000" pitchFamily="2" charset="-78"/>
                          <a:cs typeface="B Mitra" panose="00000400000000000000" pitchFamily="2" charset="-78"/>
                        </a:rPr>
                        <a:t>25.2</a:t>
                      </a:r>
                    </a:p>
                  </a:txBody>
                  <a:tcPr marL="9525" marR="9525" marT="9525" marB="0" anchor="ctr"/>
                </a:tc>
                <a:extLst>
                  <a:ext uri="{0D108BD9-81ED-4DB2-BD59-A6C34878D82A}">
                    <a16:rowId xmlns:a16="http://schemas.microsoft.com/office/drawing/2014/main" xmlns="" val="10014"/>
                  </a:ext>
                </a:extLst>
              </a:tr>
            </a:tbl>
          </a:graphicData>
        </a:graphic>
      </p:graphicFrame>
      <p:sp>
        <p:nvSpPr>
          <p:cNvPr id="8" name="Rectangle 7"/>
          <p:cNvSpPr/>
          <p:nvPr/>
        </p:nvSpPr>
        <p:spPr>
          <a:xfrm>
            <a:off x="462036" y="5894208"/>
            <a:ext cx="6872214" cy="963790"/>
          </a:xfrm>
          <a:prstGeom prst="rect">
            <a:avLst/>
          </a:prstGeom>
        </p:spPr>
        <p:txBody>
          <a:bodyPr wrap="square">
            <a:spAutoFit/>
          </a:bodyPr>
          <a:lstStyle/>
          <a:p>
            <a:pPr rtl="1">
              <a:lnSpc>
                <a:spcPct val="115000"/>
              </a:lnSpc>
            </a:pPr>
            <a:r>
              <a:rPr lang="en-US" sz="1200" u="sng" dirty="0">
                <a:latin typeface="Times New Roman" panose="02020603050405020304" pitchFamily="18" charset="0"/>
                <a:ea typeface="Calibri" panose="020F0502020204030204" pitchFamily="34" charset="0"/>
                <a:cs typeface="Arial" panose="020B0604020202020204" pitchFamily="34" charset="0"/>
                <a:hlinkClick r:id="rId3"/>
              </a:rPr>
              <a:t>http://stats.uis.unesco.org</a:t>
            </a:r>
            <a:endParaRPr lang="en-US" sz="1100" dirty="0">
              <a:latin typeface="Calibri" panose="020F0502020204030204" pitchFamily="34" charset="0"/>
              <a:ea typeface="Calibri" panose="020F0502020204030204" pitchFamily="34" charset="0"/>
              <a:cs typeface="Arial" panose="020B0604020202020204" pitchFamily="34" charset="0"/>
            </a:endParaRPr>
          </a:p>
          <a:p>
            <a:pPr rtl="1">
              <a:lnSpc>
                <a:spcPct val="115000"/>
              </a:lnSpc>
            </a:pPr>
            <a:r>
              <a:rPr lang="en-US" sz="1200" u="sng" dirty="0">
                <a:latin typeface="Times New Roman" panose="02020603050405020304" pitchFamily="18" charset="0"/>
                <a:ea typeface="Calibri" panose="020F0502020204030204" pitchFamily="34" charset="0"/>
                <a:cs typeface="Arial" panose="020B0604020202020204" pitchFamily="34" charset="0"/>
                <a:hlinkClick r:id="rId4"/>
              </a:rPr>
              <a:t>http://hdr.undp.org/en/statistics</a:t>
            </a:r>
            <a:endParaRPr lang="en-US" sz="1200" dirty="0">
              <a:latin typeface="Calibri" panose="020F0502020204030204" pitchFamily="34" charset="0"/>
              <a:ea typeface="Calibri" panose="020F0502020204030204" pitchFamily="34" charset="0"/>
              <a:cs typeface="Arial" panose="020B0604020202020204" pitchFamily="34" charset="0"/>
            </a:endParaRPr>
          </a:p>
          <a:p>
            <a:pPr rtl="1">
              <a:lnSpc>
                <a:spcPct val="115000"/>
              </a:lnSpc>
            </a:pPr>
            <a:r>
              <a:rPr lang="en-US" sz="1200" u="sng" dirty="0">
                <a:latin typeface="Times New Roman" panose="02020603050405020304" pitchFamily="18" charset="0"/>
                <a:ea typeface="Calibri" panose="020F0502020204030204" pitchFamily="34" charset="0"/>
                <a:cs typeface="Arial" panose="020B0604020202020204" pitchFamily="34" charset="0"/>
                <a:hlinkClick r:id="rId5"/>
              </a:rPr>
              <a:t>http://databank.worldbank.org</a:t>
            </a:r>
            <a:endParaRPr lang="en-US" sz="1200" dirty="0">
              <a:latin typeface="Calibri" panose="020F0502020204030204" pitchFamily="34" charset="0"/>
              <a:ea typeface="Calibri" panose="020F0502020204030204" pitchFamily="34" charset="0"/>
              <a:cs typeface="Arial" panose="020B0604020202020204" pitchFamily="34" charset="0"/>
            </a:endParaRPr>
          </a:p>
          <a:p>
            <a:pPr rtl="1">
              <a:lnSpc>
                <a:spcPct val="115000"/>
              </a:lnSpc>
            </a:pPr>
            <a:r>
              <a:rPr lang="en-US" sz="1200" u="sng" dirty="0">
                <a:latin typeface="Times New Roman" panose="02020603050405020304" pitchFamily="18" charset="0"/>
                <a:ea typeface="Calibri" panose="020F0502020204030204" pitchFamily="34" charset="0"/>
                <a:cs typeface="Arial" panose="020B0604020202020204" pitchFamily="34" charset="0"/>
                <a:hlinkClick r:id="rId6"/>
              </a:rPr>
              <a:t>https://ec.europa.eu/eurostat/data/metadata</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5" name="Rectangle 24"/>
          <p:cNvSpPr/>
          <p:nvPr/>
        </p:nvSpPr>
        <p:spPr>
          <a:xfrm>
            <a:off x="5053818" y="6083715"/>
            <a:ext cx="6096000" cy="584775"/>
          </a:xfrm>
          <a:prstGeom prst="rect">
            <a:avLst/>
          </a:prstGeom>
        </p:spPr>
        <p:txBody>
          <a:bodyPr>
            <a:spAutoFit/>
          </a:bodyPr>
          <a:lstStyle/>
          <a:p>
            <a:pPr algn="just" rtl="1"/>
            <a:r>
              <a:rPr lang="fa-IR" baseline="30000" dirty="0">
                <a:solidFill>
                  <a:srgbClr val="000000"/>
                </a:solidFill>
                <a:latin typeface="Calibri" panose="020F0502020204030204" pitchFamily="34" charset="0"/>
                <a:ea typeface="Calibri" panose="020F0502020204030204" pitchFamily="34" charset="0"/>
                <a:cs typeface="B Nazanin" panose="00000400000000000000" pitchFamily="2" charset="-78"/>
              </a:rPr>
              <a:t>*</a:t>
            </a:r>
            <a:r>
              <a:rPr lang="fa-IR" sz="1400" dirty="0">
                <a:solidFill>
                  <a:srgbClr val="000000"/>
                </a:solidFill>
                <a:latin typeface="Calibri" panose="020F0502020204030204" pitchFamily="34" charset="0"/>
                <a:ea typeface="Calibri" panose="020F0502020204030204" pitchFamily="34" charset="0"/>
                <a:cs typeface="B Nazanin" panose="00000400000000000000" pitchFamily="2" charset="-78"/>
              </a:rPr>
              <a:t>مأخذ: موسسه پژوهش و برنامه‌ریزی آموزش </a:t>
            </a:r>
            <a:r>
              <a:rPr lang="fa-IR" sz="14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عالی</a:t>
            </a:r>
          </a:p>
          <a:p>
            <a:pPr algn="just" rtl="1"/>
            <a:endParaRPr lang="en-US" dirty="0"/>
          </a:p>
        </p:txBody>
      </p:sp>
      <p:sp>
        <p:nvSpPr>
          <p:cNvPr id="29" name="Rectangle 28"/>
          <p:cNvSpPr/>
          <p:nvPr/>
        </p:nvSpPr>
        <p:spPr>
          <a:xfrm>
            <a:off x="849122" y="5049134"/>
            <a:ext cx="10162083" cy="738664"/>
          </a:xfrm>
          <a:prstGeom prst="rect">
            <a:avLst/>
          </a:prstGeom>
        </p:spPr>
        <p:txBody>
          <a:bodyPr wrap="square">
            <a:spAutoFit/>
          </a:bodyPr>
          <a:lstStyle/>
          <a:p>
            <a:pPr algn="just" rtl="1"/>
            <a:r>
              <a:rPr lang="fa-IR" baseline="300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a:t>
            </a:r>
            <a:r>
              <a:rPr lang="fa-IR" sz="1400"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نرخ ناخالص ثبت نام در ایران به صورت معمول بین گروه سنی 24-18 سال مورد محاسبه قرار می‌گیرد که به منظور مقایسه با سایر کشورها گروه سنی 24-20 سال مدنظر قرار گرفته است.</a:t>
            </a:r>
          </a:p>
          <a:p>
            <a:pPr algn="just" rtl="1"/>
            <a:r>
              <a:rPr lang="fa-IR" sz="1400" dirty="0" smtClean="0">
                <a:solidFill>
                  <a:srgbClr val="000000"/>
                </a:solidFill>
                <a:latin typeface="Calibri" panose="020F0502020204030204" pitchFamily="34" charset="0"/>
                <a:cs typeface="B Nazanin" panose="00000400000000000000" pitchFamily="2" charset="-78"/>
              </a:rPr>
              <a:t>** </a:t>
            </a:r>
            <a:r>
              <a:rPr lang="ar-SA" sz="1400" dirty="0">
                <a:solidFill>
                  <a:srgbClr val="000000"/>
                </a:solidFill>
                <a:latin typeface="Calibri" panose="020F0502020204030204" pitchFamily="34" charset="0"/>
                <a:ea typeface="Calibri" panose="020F0502020204030204" pitchFamily="34" charset="0"/>
                <a:cs typeface="B Nazanin" panose="00000400000000000000" pitchFamily="2" charset="-78"/>
              </a:rPr>
              <a:t>شامل دانشجویان و اعضای هیئت‌علمی تمام وقت دانشگاه‌ها و موسسات آموزش عالی وابسته به وزارتخانه‌های علوم، تحقیقات و فناوری و بهداشت، درمان و آموزش پزشکی است.</a:t>
            </a:r>
            <a:endParaRPr lang="en-US" sz="1400" dirty="0">
              <a:solidFill>
                <a:srgbClr val="000000"/>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7679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633404" y="2618163"/>
            <a:ext cx="3929281" cy="461665"/>
          </a:xfrm>
          <a:prstGeom prst="rect">
            <a:avLst/>
          </a:prstGeom>
        </p:spPr>
        <p:txBody>
          <a:bodyPr wrap="none">
            <a:spAutoFit/>
          </a:bodyPr>
          <a:lstStyle/>
          <a:p>
            <a:pPr algn="r" rtl="1"/>
            <a:r>
              <a:rPr lang="fa-IR" sz="2400" b="1" dirty="0" smtClean="0">
                <a:cs typeface="B Nazanin" panose="00000400000000000000" pitchFamily="2" charset="-78"/>
              </a:rPr>
              <a:t>چالش های حوزه آموزش عالی کشور</a:t>
            </a:r>
            <a:endParaRPr lang="en-US" sz="2400" b="1" dirty="0">
              <a:cs typeface="B Nazanin" panose="00000400000000000000" pitchFamily="2" charset="-78"/>
            </a:endParaRPr>
          </a:p>
        </p:txBody>
      </p:sp>
    </p:spTree>
    <p:extLst>
      <p:ext uri="{BB962C8B-B14F-4D97-AF65-F5344CB8AC3E}">
        <p14:creationId xmlns:p14="http://schemas.microsoft.com/office/powerpoint/2010/main" val="310338369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6756EB-FD9A-4BBA-9563-B3EDEDC9CB3D}" type="slidenum">
              <a:rPr lang="en-US" smtClean="0"/>
              <a:t>85</a:t>
            </a:fld>
            <a:endParaRPr lang="en-US"/>
          </a:p>
        </p:txBody>
      </p:sp>
      <p:graphicFrame>
        <p:nvGraphicFramePr>
          <p:cNvPr id="3" name="Chart 2"/>
          <p:cNvGraphicFramePr>
            <a:graphicFrameLocks/>
          </p:cNvGraphicFramePr>
          <p:nvPr/>
        </p:nvGraphicFramePr>
        <p:xfrm>
          <a:off x="2412459" y="1682885"/>
          <a:ext cx="7900261" cy="447472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33400" y="460802"/>
            <a:ext cx="10820400" cy="461665"/>
          </a:xfrm>
          <a:prstGeom prst="rect">
            <a:avLst/>
          </a:prstGeom>
        </p:spPr>
        <p:txBody>
          <a:bodyPr wrap="square">
            <a:spAutoFit/>
          </a:bodyPr>
          <a:lstStyle/>
          <a:p>
            <a:pPr lvl="1" algn="just" rtl="1">
              <a:defRPr/>
            </a:pPr>
            <a:r>
              <a:rPr lang="fa-IR" sz="2400" dirty="0">
                <a:solidFill>
                  <a:srgbClr val="002A01"/>
                </a:solidFill>
                <a:cs typeface="B Titr" pitchFamily="2" charset="-78"/>
              </a:rPr>
              <a:t>کاهش دانشجو و وجود صندلی های خالی به خصوص در بخش شهریه پرداز و غیر دولتی</a:t>
            </a:r>
            <a:endParaRPr lang="fa-IR" sz="2600" dirty="0">
              <a:solidFill>
                <a:srgbClr val="002A01"/>
              </a:solidFill>
              <a:cs typeface="B Titr" pitchFamily="2" charset="-78"/>
            </a:endParaRPr>
          </a:p>
        </p:txBody>
      </p:sp>
    </p:spTree>
    <p:extLst>
      <p:ext uri="{BB962C8B-B14F-4D97-AF65-F5344CB8AC3E}">
        <p14:creationId xmlns:p14="http://schemas.microsoft.com/office/powerpoint/2010/main" val="27853434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6756EB-FD9A-4BBA-9563-B3EDEDC9CB3D}" type="slidenum">
              <a:rPr lang="en-US" smtClean="0"/>
              <a:t>86</a:t>
            </a:fld>
            <a:endParaRPr lang="en-US"/>
          </a:p>
        </p:txBody>
      </p:sp>
      <p:sp>
        <p:nvSpPr>
          <p:cNvPr id="4" name="Rectangle 3"/>
          <p:cNvSpPr/>
          <p:nvPr/>
        </p:nvSpPr>
        <p:spPr>
          <a:xfrm>
            <a:off x="533400" y="460802"/>
            <a:ext cx="10820400" cy="461665"/>
          </a:xfrm>
          <a:prstGeom prst="rect">
            <a:avLst/>
          </a:prstGeom>
        </p:spPr>
        <p:txBody>
          <a:bodyPr wrap="square">
            <a:spAutoFit/>
          </a:bodyPr>
          <a:lstStyle/>
          <a:p>
            <a:pPr lvl="1" algn="just" rtl="1">
              <a:defRPr/>
            </a:pPr>
            <a:r>
              <a:rPr lang="fa-IR" sz="2400" dirty="0">
                <a:solidFill>
                  <a:srgbClr val="002A01"/>
                </a:solidFill>
                <a:cs typeface="B Titr" pitchFamily="2" charset="-78"/>
              </a:rPr>
              <a:t>کاهش دانشجو و وجود صندلی های خالی به خصوص در بخش شهریه پرداز و غیر دولتی</a:t>
            </a:r>
            <a:endParaRPr lang="fa-IR" sz="2600" dirty="0">
              <a:solidFill>
                <a:srgbClr val="002A01"/>
              </a:solidFill>
              <a:cs typeface="B Titr" pitchFamily="2" charset="-78"/>
            </a:endParaRPr>
          </a:p>
        </p:txBody>
      </p:sp>
      <p:graphicFrame>
        <p:nvGraphicFramePr>
          <p:cNvPr id="5" name="Content Placeholder 3"/>
          <p:cNvGraphicFramePr>
            <a:graphicFrameLocks/>
          </p:cNvGraphicFramePr>
          <p:nvPr>
            <p:extLst>
              <p:ext uri="{D42A27DB-BD31-4B8C-83A1-F6EECF244321}">
                <p14:modId xmlns:p14="http://schemas.microsoft.com/office/powerpoint/2010/main" val="287703456"/>
              </p:ext>
            </p:extLst>
          </p:nvPr>
        </p:nvGraphicFramePr>
        <p:xfrm>
          <a:off x="533400" y="1825625"/>
          <a:ext cx="108204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972590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779598" y="281709"/>
            <a:ext cx="8304311" cy="972709"/>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algn="r"/>
            <a:r>
              <a:rPr lang="fa-IR" sz="2400" dirty="0" smtClean="0">
                <a:solidFill>
                  <a:srgbClr val="FF0000"/>
                </a:solidFill>
                <a:effectLst>
                  <a:outerShdw blurRad="38100" dist="38100" dir="2700000" algn="tl">
                    <a:srgbClr val="000000">
                      <a:alpha val="43137"/>
                    </a:srgbClr>
                  </a:outerShdw>
                </a:effectLst>
                <a:cs typeface="B Titr" panose="00000700000000000000" pitchFamily="2" charset="-78"/>
              </a:rPr>
              <a:t>روند </a:t>
            </a:r>
            <a:r>
              <a:rPr lang="fa-IR" sz="2400" dirty="0">
                <a:solidFill>
                  <a:srgbClr val="FF0000"/>
                </a:solidFill>
                <a:effectLst>
                  <a:outerShdw blurRad="38100" dist="38100" dir="2700000" algn="tl">
                    <a:srgbClr val="000000">
                      <a:alpha val="43137"/>
                    </a:srgbClr>
                  </a:outerShdw>
                </a:effectLst>
                <a:cs typeface="B Titr" panose="00000700000000000000" pitchFamily="2" charset="-78"/>
              </a:rPr>
              <a:t>تعداد دانشجویان شهریه پرداز به  تفکیک زیر نظام،1399-1393 (نفر)</a:t>
            </a:r>
          </a:p>
        </p:txBody>
      </p:sp>
      <p:sp>
        <p:nvSpPr>
          <p:cNvPr id="2" name="Rectangle 1"/>
          <p:cNvSpPr/>
          <p:nvPr/>
        </p:nvSpPr>
        <p:spPr>
          <a:xfrm>
            <a:off x="5620186" y="6332279"/>
            <a:ext cx="6096000" cy="307777"/>
          </a:xfrm>
          <a:prstGeom prst="rect">
            <a:avLst/>
          </a:prstGeom>
        </p:spPr>
        <p:txBody>
          <a:bodyPr>
            <a:spAutoFit/>
          </a:bodyPr>
          <a:lstStyle/>
          <a:p>
            <a:pPr algn="just" rtl="1"/>
            <a:r>
              <a:rPr lang="fa-IR" baseline="30000" dirty="0">
                <a:solidFill>
                  <a:srgbClr val="000000"/>
                </a:solidFill>
                <a:latin typeface="Calibri" panose="020F0502020204030204" pitchFamily="34" charset="0"/>
                <a:ea typeface="Calibri" panose="020F0502020204030204" pitchFamily="34" charset="0"/>
                <a:cs typeface="B Nazanin" panose="00000400000000000000" pitchFamily="2" charset="-78"/>
              </a:rPr>
              <a:t>*</a:t>
            </a:r>
            <a:r>
              <a:rPr lang="fa-IR" sz="1400" dirty="0">
                <a:solidFill>
                  <a:srgbClr val="000000"/>
                </a:solidFill>
                <a:latin typeface="Calibri" panose="020F0502020204030204" pitchFamily="34" charset="0"/>
                <a:ea typeface="Calibri" panose="020F0502020204030204" pitchFamily="34" charset="0"/>
                <a:cs typeface="B Nazanin" panose="00000400000000000000" pitchFamily="2" charset="-78"/>
              </a:rPr>
              <a:t>مأخذ: موسسه پژوهش و برنامه‌ریزی آموزش عالی،‌آمار دوره ای سازمان برنامه و بودجه کشور</a:t>
            </a:r>
            <a:endParaRPr lang="en-US" dirty="0"/>
          </a:p>
        </p:txBody>
      </p:sp>
      <p:graphicFrame>
        <p:nvGraphicFramePr>
          <p:cNvPr id="22" name="Content Placeholder 3"/>
          <p:cNvGraphicFramePr>
            <a:graphicFrameLocks/>
          </p:cNvGraphicFramePr>
          <p:nvPr>
            <p:extLst/>
          </p:nvPr>
        </p:nvGraphicFramePr>
        <p:xfrm>
          <a:off x="163513" y="1408176"/>
          <a:ext cx="11552673" cy="525456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A2837FC4-299B-4683-B39E-4CF70CEC116A}" type="slidenum">
              <a:rPr lang="en-US" smtClean="0"/>
              <a:t>87</a:t>
            </a:fld>
            <a:endParaRPr lang="en-US"/>
          </a:p>
        </p:txBody>
      </p:sp>
    </p:spTree>
    <p:extLst>
      <p:ext uri="{BB962C8B-B14F-4D97-AF65-F5344CB8AC3E}">
        <p14:creationId xmlns:p14="http://schemas.microsoft.com/office/powerpoint/2010/main" val="108144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779598" y="281709"/>
            <a:ext cx="8304311" cy="1565328"/>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1" algn="just" rtl="1">
              <a:defRPr/>
            </a:pPr>
            <a:r>
              <a:rPr lang="fa-IR" sz="2600" dirty="0" smtClean="0">
                <a:solidFill>
                  <a:srgbClr val="002A01"/>
                </a:solidFill>
                <a:cs typeface="B Titr" pitchFamily="2" charset="-78"/>
              </a:rPr>
              <a:t>کاهش </a:t>
            </a:r>
            <a:r>
              <a:rPr lang="fa-IR" sz="2600" dirty="0">
                <a:solidFill>
                  <a:srgbClr val="002A01"/>
                </a:solidFill>
                <a:cs typeface="B Titr" pitchFamily="2" charset="-78"/>
              </a:rPr>
              <a:t>نسبت ورودی دانشگاه از جوانان 18 تا 24 سال</a:t>
            </a:r>
          </a:p>
          <a:p>
            <a:pPr lvl="0" algn="just" rtl="1">
              <a:defRPr/>
            </a:pPr>
            <a:r>
              <a:rPr lang="fa-IR" sz="2600" dirty="0">
                <a:solidFill>
                  <a:srgbClr val="0070C0"/>
                </a:solidFill>
                <a:cs typeface="B Titr" pitchFamily="2" charset="-78"/>
              </a:rPr>
              <a:t> </a:t>
            </a:r>
            <a:endParaRPr lang="en-US" sz="2000" dirty="0">
              <a:solidFill>
                <a:srgbClr val="FF0000"/>
              </a:solidFill>
              <a:cs typeface="B Titr" pitchFamily="2" charset="-78"/>
            </a:endParaRPr>
          </a:p>
        </p:txBody>
      </p:sp>
      <p:sp>
        <p:nvSpPr>
          <p:cNvPr id="2" name="Rectangle 1"/>
          <p:cNvSpPr/>
          <p:nvPr/>
        </p:nvSpPr>
        <p:spPr>
          <a:xfrm>
            <a:off x="5620186" y="6175524"/>
            <a:ext cx="6096000" cy="307777"/>
          </a:xfrm>
          <a:prstGeom prst="rect">
            <a:avLst/>
          </a:prstGeom>
        </p:spPr>
        <p:txBody>
          <a:bodyPr>
            <a:spAutoFit/>
          </a:bodyPr>
          <a:lstStyle/>
          <a:p>
            <a:pPr algn="just" rtl="1"/>
            <a:r>
              <a:rPr lang="fa-IR" baseline="30000" dirty="0">
                <a:solidFill>
                  <a:srgbClr val="000000"/>
                </a:solidFill>
                <a:latin typeface="Calibri" panose="020F0502020204030204" pitchFamily="34" charset="0"/>
                <a:ea typeface="Calibri" panose="020F0502020204030204" pitchFamily="34" charset="0"/>
                <a:cs typeface="B Nazanin" panose="00000400000000000000" pitchFamily="2" charset="-78"/>
              </a:rPr>
              <a:t>*</a:t>
            </a:r>
            <a:r>
              <a:rPr lang="fa-IR" sz="1400" dirty="0">
                <a:solidFill>
                  <a:srgbClr val="000000"/>
                </a:solidFill>
                <a:latin typeface="Calibri" panose="020F0502020204030204" pitchFamily="34" charset="0"/>
                <a:ea typeface="Calibri" panose="020F0502020204030204" pitchFamily="34" charset="0"/>
                <a:cs typeface="B Nazanin" panose="00000400000000000000" pitchFamily="2" charset="-78"/>
              </a:rPr>
              <a:t>مأخذ: موسسه پژوهش و برنامه‌ریزی آموزش عالی</a:t>
            </a:r>
            <a:endParaRPr lang="en-US" dirty="0"/>
          </a:p>
        </p:txBody>
      </p:sp>
      <p:graphicFrame>
        <p:nvGraphicFramePr>
          <p:cNvPr id="20" name="Chart 19"/>
          <p:cNvGraphicFramePr>
            <a:graphicFrameLocks/>
          </p:cNvGraphicFramePr>
          <p:nvPr>
            <p:extLst/>
          </p:nvPr>
        </p:nvGraphicFramePr>
        <p:xfrm>
          <a:off x="1935804" y="1391056"/>
          <a:ext cx="8249056" cy="478446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A2837FC4-299B-4683-B39E-4CF70CEC116A}" type="slidenum">
              <a:rPr lang="en-US" smtClean="0"/>
              <a:t>88</a:t>
            </a:fld>
            <a:endParaRPr lang="en-US"/>
          </a:p>
        </p:txBody>
      </p:sp>
    </p:spTree>
    <p:extLst>
      <p:ext uri="{BB962C8B-B14F-4D97-AF65-F5344CB8AC3E}">
        <p14:creationId xmlns:p14="http://schemas.microsoft.com/office/powerpoint/2010/main" val="84573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866094" y="281709"/>
            <a:ext cx="9217815" cy="972709"/>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algn="r" rtl="1"/>
            <a:r>
              <a:rPr lang="fa-IR" sz="2000" dirty="0" smtClean="0">
                <a:solidFill>
                  <a:srgbClr val="FF0000"/>
                </a:solidFill>
                <a:effectLst>
                  <a:outerShdw blurRad="38100" dist="38100" dir="2700000" algn="tl">
                    <a:srgbClr val="000000">
                      <a:alpha val="43137"/>
                    </a:srgbClr>
                  </a:outerShdw>
                </a:effectLst>
                <a:cs typeface="B Titr" panose="00000700000000000000" pitchFamily="2" charset="-78"/>
              </a:rPr>
              <a:t>کاهش </a:t>
            </a:r>
            <a:r>
              <a:rPr lang="fa-IR" sz="2000" dirty="0">
                <a:solidFill>
                  <a:srgbClr val="FF0000"/>
                </a:solidFill>
                <a:effectLst>
                  <a:outerShdw blurRad="38100" dist="38100" dir="2700000" algn="tl">
                    <a:srgbClr val="000000">
                      <a:alpha val="43137"/>
                    </a:srgbClr>
                  </a:outerShdw>
                </a:effectLst>
                <a:cs typeface="B Titr" panose="00000700000000000000" pitchFamily="2" charset="-78"/>
              </a:rPr>
              <a:t>تمایل دانشجویان به رشته های انتخابی حتی برای صندلی های رایگان سال 1400</a:t>
            </a:r>
          </a:p>
          <a:p>
            <a:pPr algn="r" rtl="1"/>
            <a:endParaRPr lang="fa-IR" sz="2400" dirty="0">
              <a:solidFill>
                <a:srgbClr val="FF0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23" name="Content Placeholder 3"/>
          <p:cNvGraphicFramePr>
            <a:graphicFrameLocks/>
          </p:cNvGraphicFramePr>
          <p:nvPr>
            <p:extLst>
              <p:ext uri="{D42A27DB-BD31-4B8C-83A1-F6EECF244321}">
                <p14:modId xmlns:p14="http://schemas.microsoft.com/office/powerpoint/2010/main" val="1566574579"/>
              </p:ext>
            </p:extLst>
          </p:nvPr>
        </p:nvGraphicFramePr>
        <p:xfrm>
          <a:off x="315367" y="809624"/>
          <a:ext cx="11505158" cy="5316893"/>
        </p:xfrm>
        <a:graphic>
          <a:graphicData uri="http://schemas.openxmlformats.org/drawingml/2006/table">
            <a:tbl>
              <a:tblPr rtl="1" firstRow="1" firstCol="1" bandRow="1">
                <a:tableStyleId>{1E171933-4619-4E11-9A3F-F7608DF75F80}</a:tableStyleId>
              </a:tblPr>
              <a:tblGrid>
                <a:gridCol w="1695450">
                  <a:extLst>
                    <a:ext uri="{9D8B030D-6E8A-4147-A177-3AD203B41FA5}">
                      <a16:colId xmlns="" xmlns:a16="http://schemas.microsoft.com/office/drawing/2014/main" val="20000"/>
                    </a:ext>
                  </a:extLst>
                </a:gridCol>
                <a:gridCol w="3167670">
                  <a:extLst>
                    <a:ext uri="{9D8B030D-6E8A-4147-A177-3AD203B41FA5}">
                      <a16:colId xmlns="" xmlns:a16="http://schemas.microsoft.com/office/drawing/2014/main" val="20001"/>
                    </a:ext>
                  </a:extLst>
                </a:gridCol>
                <a:gridCol w="1370177">
                  <a:extLst>
                    <a:ext uri="{9D8B030D-6E8A-4147-A177-3AD203B41FA5}">
                      <a16:colId xmlns="" xmlns:a16="http://schemas.microsoft.com/office/drawing/2014/main" val="20002"/>
                    </a:ext>
                  </a:extLst>
                </a:gridCol>
                <a:gridCol w="1463410">
                  <a:extLst>
                    <a:ext uri="{9D8B030D-6E8A-4147-A177-3AD203B41FA5}">
                      <a16:colId xmlns="" xmlns:a16="http://schemas.microsoft.com/office/drawing/2014/main" val="20003"/>
                    </a:ext>
                  </a:extLst>
                </a:gridCol>
                <a:gridCol w="1463410">
                  <a:extLst>
                    <a:ext uri="{9D8B030D-6E8A-4147-A177-3AD203B41FA5}">
                      <a16:colId xmlns="" xmlns:a16="http://schemas.microsoft.com/office/drawing/2014/main" val="20004"/>
                    </a:ext>
                  </a:extLst>
                </a:gridCol>
                <a:gridCol w="1043844">
                  <a:extLst>
                    <a:ext uri="{9D8B030D-6E8A-4147-A177-3AD203B41FA5}">
                      <a16:colId xmlns="" xmlns:a16="http://schemas.microsoft.com/office/drawing/2014/main" val="20005"/>
                    </a:ext>
                  </a:extLst>
                </a:gridCol>
                <a:gridCol w="1301197">
                  <a:extLst>
                    <a:ext uri="{9D8B030D-6E8A-4147-A177-3AD203B41FA5}">
                      <a16:colId xmlns="" xmlns:a16="http://schemas.microsoft.com/office/drawing/2014/main" val="20006"/>
                    </a:ext>
                  </a:extLst>
                </a:gridCol>
              </a:tblGrid>
              <a:tr h="207741">
                <a:tc rowSpan="2" gridSpan="2">
                  <a:txBody>
                    <a:bodyPr/>
                    <a:lstStyle/>
                    <a:p>
                      <a:pPr algn="ctr" rtl="1">
                        <a:lnSpc>
                          <a:spcPct val="107000"/>
                        </a:lnSpc>
                        <a:spcAft>
                          <a:spcPts val="0"/>
                        </a:spcAft>
                      </a:pPr>
                      <a:r>
                        <a:rPr lang="fa-IR" sz="1600" dirty="0">
                          <a:effectLst>
                            <a:outerShdw blurRad="38100" dist="38100" dir="2700000" algn="tl">
                              <a:srgbClr val="000000">
                                <a:alpha val="43137"/>
                              </a:srgbClr>
                            </a:outerShdw>
                          </a:effectLst>
                          <a:cs typeface="B Yekan" panose="00000400000000000000" pitchFamily="2" charset="-78"/>
                        </a:rPr>
                        <a:t>عنوان</a:t>
                      </a:r>
                      <a:endParaRPr lang="en-US" sz="24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rowSpan="2" hMerge="1">
                  <a:txBody>
                    <a:bodyPr/>
                    <a:lstStyle/>
                    <a:p>
                      <a:pPr rtl="1"/>
                      <a:endParaRPr lang="fa-IR"/>
                    </a:p>
                  </a:txBody>
                  <a:tcPr/>
                </a:tc>
                <a:tc rowSpan="2">
                  <a:txBody>
                    <a:bodyPr/>
                    <a:lstStyle/>
                    <a:p>
                      <a:pPr algn="ctr" rtl="1">
                        <a:lnSpc>
                          <a:spcPct val="107000"/>
                        </a:lnSpc>
                        <a:spcAft>
                          <a:spcPts val="0"/>
                        </a:spcAft>
                      </a:pPr>
                      <a:r>
                        <a:rPr lang="fa-IR" sz="1600" dirty="0">
                          <a:effectLst>
                            <a:outerShdw blurRad="38100" dist="38100" dir="2700000" algn="tl">
                              <a:srgbClr val="000000">
                                <a:alpha val="43137"/>
                              </a:srgbClr>
                            </a:outerShdw>
                          </a:effectLst>
                          <a:cs typeface="B Yekan" panose="00000400000000000000" pitchFamily="2" charset="-78"/>
                        </a:rPr>
                        <a:t>ظرفیت</a:t>
                      </a:r>
                      <a:endParaRPr lang="en-US" sz="24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rowSpan="2">
                  <a:txBody>
                    <a:bodyPr/>
                    <a:lstStyle/>
                    <a:p>
                      <a:pPr algn="ctr" rtl="1">
                        <a:lnSpc>
                          <a:spcPct val="107000"/>
                        </a:lnSpc>
                        <a:spcAft>
                          <a:spcPts val="0"/>
                        </a:spcAft>
                      </a:pPr>
                      <a:r>
                        <a:rPr lang="fa-IR" sz="1600" dirty="0">
                          <a:effectLst>
                            <a:outerShdw blurRad="38100" dist="38100" dir="2700000" algn="tl">
                              <a:srgbClr val="000000">
                                <a:alpha val="43137"/>
                              </a:srgbClr>
                            </a:outerShdw>
                          </a:effectLst>
                          <a:cs typeface="B Yekan" panose="00000400000000000000" pitchFamily="2" charset="-78"/>
                        </a:rPr>
                        <a:t>پذیرفته شدگان</a:t>
                      </a:r>
                      <a:endParaRPr lang="en-US" sz="24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rowSpan="2">
                  <a:txBody>
                    <a:bodyPr/>
                    <a:lstStyle/>
                    <a:p>
                      <a:pPr algn="ctr" rtl="1">
                        <a:lnSpc>
                          <a:spcPct val="107000"/>
                        </a:lnSpc>
                        <a:spcAft>
                          <a:spcPts val="0"/>
                        </a:spcAft>
                      </a:pPr>
                      <a:r>
                        <a:rPr lang="fa-IR" sz="1600" dirty="0">
                          <a:effectLst>
                            <a:outerShdw blurRad="38100" dist="38100" dir="2700000" algn="tl">
                              <a:srgbClr val="000000">
                                <a:alpha val="43137"/>
                              </a:srgbClr>
                            </a:outerShdw>
                          </a:effectLst>
                          <a:cs typeface="B Yekan" panose="00000400000000000000" pitchFamily="2" charset="-78"/>
                        </a:rPr>
                        <a:t>ثبت نام شدگان</a:t>
                      </a:r>
                      <a:endParaRPr lang="en-US" sz="24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gridSpan="2">
                  <a:txBody>
                    <a:bodyPr/>
                    <a:lstStyle/>
                    <a:p>
                      <a:pPr algn="ctr" rtl="1">
                        <a:lnSpc>
                          <a:spcPct val="107000"/>
                        </a:lnSpc>
                        <a:spcAft>
                          <a:spcPts val="0"/>
                        </a:spcAft>
                      </a:pPr>
                      <a:r>
                        <a:rPr lang="fa-IR" sz="1400" dirty="0">
                          <a:effectLst>
                            <a:outerShdw blurRad="38100" dist="38100" dir="2700000" algn="tl">
                              <a:srgbClr val="000000">
                                <a:alpha val="43137"/>
                              </a:srgbClr>
                            </a:outerShdw>
                          </a:effectLst>
                        </a:rPr>
                        <a:t>اختلاف ثبت نام شدگان با</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b"/>
                </a:tc>
                <a:tc hMerge="1">
                  <a:txBody>
                    <a:bodyPr/>
                    <a:lstStyle/>
                    <a:p>
                      <a:pPr rtl="1"/>
                      <a:endParaRPr lang="fa-IR"/>
                    </a:p>
                  </a:txBody>
                  <a:tcPr/>
                </a:tc>
                <a:extLst>
                  <a:ext uri="{0D108BD9-81ED-4DB2-BD59-A6C34878D82A}">
                    <a16:rowId xmlns="" xmlns:a16="http://schemas.microsoft.com/office/drawing/2014/main" val="10000"/>
                  </a:ext>
                </a:extLst>
              </a:tr>
              <a:tr h="275552">
                <a:tc gridSpan="2" vMerge="1">
                  <a:txBody>
                    <a:bodyPr/>
                    <a:lstStyle/>
                    <a:p>
                      <a:pPr rtl="1"/>
                      <a:endParaRPr lang="fa-IR"/>
                    </a:p>
                  </a:txBody>
                  <a:tcPr/>
                </a:tc>
                <a:tc hMerge="1"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1">
                        <a:lnSpc>
                          <a:spcPct val="107000"/>
                        </a:lnSpc>
                        <a:spcAft>
                          <a:spcPts val="0"/>
                        </a:spcAft>
                      </a:pPr>
                      <a:r>
                        <a:rPr lang="fa-IR" sz="1600" dirty="0">
                          <a:effectLst>
                            <a:outerShdw blurRad="38100" dist="38100" dir="2700000" algn="tl">
                              <a:srgbClr val="000000">
                                <a:alpha val="43137"/>
                              </a:srgbClr>
                            </a:outerShdw>
                          </a:effectLst>
                          <a:cs typeface="B Yekan" panose="00000400000000000000" pitchFamily="2" charset="-78"/>
                        </a:rPr>
                        <a:t>ظرفیت</a:t>
                      </a:r>
                      <a:endParaRPr lang="en-US" sz="24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پذیرفته شدگان</a:t>
                      </a:r>
                      <a:endParaRPr lang="en-US" sz="20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1"/>
                  </a:ext>
                </a:extLst>
              </a:tr>
              <a:tr h="259193">
                <a:tc gridSpan="2">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جمع کل</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hMerge="1">
                  <a:txBody>
                    <a:bodyPr/>
                    <a:lstStyle/>
                    <a:p>
                      <a:pPr rtl="1"/>
                      <a:endParaRPr lang="fa-IR"/>
                    </a:p>
                  </a:txBody>
                  <a:tcP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631,224</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520,020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365,331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-265,893</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-154,689</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2"/>
                  </a:ext>
                </a:extLst>
              </a:tr>
              <a:tr h="259193">
                <a:tc rowSpan="5">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کنکور سراسری</a:t>
                      </a:r>
                      <a:br>
                        <a:rPr lang="fa-IR" sz="1400" dirty="0">
                          <a:effectLst>
                            <a:outerShdw blurRad="38100" dist="38100" dir="2700000" algn="tl">
                              <a:srgbClr val="000000">
                                <a:alpha val="43137"/>
                              </a:srgbClr>
                            </a:outerShdw>
                          </a:effectLst>
                          <a:cs typeface="B Yekan" panose="00000400000000000000" pitchFamily="2" charset="-78"/>
                        </a:rPr>
                      </a:br>
                      <a:r>
                        <a:rPr lang="fa-IR" sz="1400" dirty="0">
                          <a:effectLst>
                            <a:outerShdw blurRad="38100" dist="38100" dir="2700000" algn="tl">
                              <a:srgbClr val="000000">
                                <a:alpha val="43137"/>
                              </a:srgbClr>
                            </a:outerShdw>
                          </a:effectLst>
                          <a:cs typeface="B Yekan" panose="00000400000000000000" pitchFamily="2" charset="-78"/>
                        </a:rPr>
                        <a:t>(کارشناسی)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جمع کل</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332,232</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315,937</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213,993</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-118,239</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-101,944</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3"/>
                  </a:ext>
                </a:extLst>
              </a:tr>
              <a:tr h="371937">
                <a:tc vMerge="1">
                  <a:txBody>
                    <a:bodyPr/>
                    <a:lstStyle/>
                    <a:p>
                      <a:pPr rtl="1"/>
                      <a:endParaRPr lang="fa-IR"/>
                    </a:p>
                  </a:txBody>
                  <a:tcPr/>
                </a:tc>
                <a:tc>
                  <a:txBody>
                    <a:bodyPr/>
                    <a:lstStyle/>
                    <a:p>
                      <a:pPr algn="r" rtl="1">
                        <a:lnSpc>
                          <a:spcPct val="107000"/>
                        </a:lnSpc>
                        <a:spcAft>
                          <a:spcPts val="0"/>
                        </a:spcAft>
                      </a:pPr>
                      <a:r>
                        <a:rPr lang="fa-IR" sz="1200" dirty="0">
                          <a:effectLst>
                            <a:outerShdw blurRad="38100" dist="38100" dir="2700000" algn="tl">
                              <a:srgbClr val="000000">
                                <a:alpha val="43137"/>
                              </a:srgbClr>
                            </a:outerShdw>
                          </a:effectLst>
                          <a:cs typeface="B Yekan" panose="00000400000000000000" pitchFamily="2" charset="-78"/>
                        </a:rPr>
                        <a:t>دانشگاه‌های وابسته به وزارت علوم، تحقیقات و فناوری</a:t>
                      </a:r>
                      <a:endParaRPr lang="en-US" sz="18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116,892</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126,397</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99,492</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-17,400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-26,905</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4"/>
                  </a:ext>
                </a:extLst>
              </a:tr>
              <a:tr h="259193">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پیام نور</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183,520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157,960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87,409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-96,111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-70,551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5"/>
                  </a:ext>
                </a:extLst>
              </a:tr>
              <a:tr h="234111">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دانشگاه فنی و حرفه ای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6661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7251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2593</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-4068</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-4658</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6"/>
                  </a:ext>
                </a:extLst>
              </a:tr>
              <a:tr h="218755">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فرهنگیان</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25,159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24,329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24,499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-660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170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7"/>
                  </a:ext>
                </a:extLst>
              </a:tr>
              <a:tr h="259193">
                <a:tc rowSpan="4">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کارشناسی ارشد</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جمع کل</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80,672</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86,081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66,081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-14,591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-20,000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8"/>
                  </a:ext>
                </a:extLst>
              </a:tr>
              <a:tr h="371937">
                <a:tc vMerge="1">
                  <a:txBody>
                    <a:bodyPr/>
                    <a:lstStyle/>
                    <a:p>
                      <a:pPr rtl="1"/>
                      <a:endParaRPr lang="fa-IR"/>
                    </a:p>
                  </a:txBody>
                  <a:tcPr/>
                </a:tc>
                <a:tc>
                  <a:txBody>
                    <a:bodyPr/>
                    <a:lstStyle/>
                    <a:p>
                      <a:pPr algn="r" rtl="1">
                        <a:lnSpc>
                          <a:spcPct val="107000"/>
                        </a:lnSpc>
                        <a:spcAft>
                          <a:spcPts val="0"/>
                        </a:spcAft>
                      </a:pPr>
                      <a:r>
                        <a:rPr lang="fa-IR" sz="1200" dirty="0">
                          <a:effectLst>
                            <a:outerShdw blurRad="38100" dist="38100" dir="2700000" algn="tl">
                              <a:srgbClr val="000000">
                                <a:alpha val="43137"/>
                              </a:srgbClr>
                            </a:outerShdw>
                          </a:effectLst>
                          <a:cs typeface="B Yekan" panose="00000400000000000000" pitchFamily="2" charset="-78"/>
                        </a:rPr>
                        <a:t>دانشگاه‌های وابسته به وزارت علوم، تحقیقات و فناوری</a:t>
                      </a:r>
                      <a:endParaRPr lang="en-US" sz="18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dirty="0">
                          <a:solidFill>
                            <a:srgbClr val="FF0000"/>
                          </a:solidFill>
                          <a:effectLst>
                            <a:outerShdw blurRad="38100" dist="38100" dir="2700000" algn="tl">
                              <a:srgbClr val="000000">
                                <a:alpha val="43137"/>
                              </a:srgbClr>
                            </a:outerShdw>
                          </a:effectLst>
                        </a:rPr>
                        <a:t>64,927</a:t>
                      </a:r>
                      <a:endParaRPr lang="en-US" sz="24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dirty="0">
                          <a:solidFill>
                            <a:srgbClr val="FF0000"/>
                          </a:solidFill>
                          <a:effectLst>
                            <a:outerShdw blurRad="38100" dist="38100" dir="2700000" algn="tl">
                              <a:srgbClr val="000000">
                                <a:alpha val="43137"/>
                              </a:srgbClr>
                            </a:outerShdw>
                          </a:effectLst>
                        </a:rPr>
                        <a:t>76,228</a:t>
                      </a:r>
                      <a:endParaRPr lang="en-US" sz="24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dirty="0">
                          <a:solidFill>
                            <a:srgbClr val="FF0000"/>
                          </a:solidFill>
                          <a:effectLst>
                            <a:outerShdw blurRad="38100" dist="38100" dir="2700000" algn="tl">
                              <a:srgbClr val="000000">
                                <a:alpha val="43137"/>
                              </a:srgbClr>
                            </a:outerShdw>
                          </a:effectLst>
                        </a:rPr>
                        <a:t>59,432</a:t>
                      </a:r>
                      <a:endParaRPr lang="en-US" sz="24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-5,495</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-16,796</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09"/>
                  </a:ext>
                </a:extLst>
              </a:tr>
              <a:tr h="259193">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پیام نور</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15,120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9,183</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6,216</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-8,904</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-2,967</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0"/>
                  </a:ext>
                </a:extLst>
              </a:tr>
              <a:tr h="259193">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فرهنگیان</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625</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670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433</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-192</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-237</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1"/>
                  </a:ext>
                </a:extLst>
              </a:tr>
              <a:tr h="259193">
                <a:tc rowSpan="3">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دکترای تخصصی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جمع کل</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11,339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9,161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10,406</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-933</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1,245</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2"/>
                  </a:ext>
                </a:extLst>
              </a:tr>
              <a:tr h="386004">
                <a:tc vMerge="1">
                  <a:txBody>
                    <a:bodyPr/>
                    <a:lstStyle/>
                    <a:p>
                      <a:pPr rtl="1"/>
                      <a:endParaRPr lang="fa-IR"/>
                    </a:p>
                  </a:txBody>
                  <a:tcPr/>
                </a:tc>
                <a:tc>
                  <a:txBody>
                    <a:bodyPr/>
                    <a:lstStyle/>
                    <a:p>
                      <a:pPr algn="r" rtl="1">
                        <a:lnSpc>
                          <a:spcPct val="107000"/>
                        </a:lnSpc>
                        <a:spcAft>
                          <a:spcPts val="0"/>
                        </a:spcAft>
                      </a:pPr>
                      <a:r>
                        <a:rPr lang="fa-IR" sz="1200" dirty="0">
                          <a:effectLst>
                            <a:outerShdw blurRad="38100" dist="38100" dir="2700000" algn="tl">
                              <a:srgbClr val="000000">
                                <a:alpha val="43137"/>
                              </a:srgbClr>
                            </a:outerShdw>
                          </a:effectLst>
                          <a:cs typeface="B Yekan" panose="00000400000000000000" pitchFamily="2" charset="-78"/>
                        </a:rPr>
                        <a:t>دانشگاه‌های وابسته به وزارت علوم، تحقیقات و فناوری</a:t>
                      </a:r>
                      <a:endParaRPr lang="en-US" sz="18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dirty="0">
                          <a:solidFill>
                            <a:srgbClr val="FF0000"/>
                          </a:solidFill>
                          <a:effectLst>
                            <a:outerShdw blurRad="38100" dist="38100" dir="2700000" algn="tl">
                              <a:srgbClr val="000000">
                                <a:alpha val="43137"/>
                              </a:srgbClr>
                            </a:outerShdw>
                          </a:effectLst>
                        </a:rPr>
                        <a:t>11,082</a:t>
                      </a:r>
                      <a:endParaRPr lang="en-US" sz="24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a:solidFill>
                            <a:srgbClr val="FF0000"/>
                          </a:solidFill>
                          <a:effectLst>
                            <a:outerShdw blurRad="38100" dist="38100" dir="2700000" algn="tl">
                              <a:srgbClr val="000000">
                                <a:alpha val="43137"/>
                              </a:srgbClr>
                            </a:outerShdw>
                          </a:effectLst>
                        </a:rPr>
                        <a:t>8,911</a:t>
                      </a:r>
                      <a:endParaRPr lang="en-US" sz="2400" b="1">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b="1" dirty="0">
                          <a:solidFill>
                            <a:srgbClr val="FF0000"/>
                          </a:solidFill>
                          <a:effectLst>
                            <a:outerShdw blurRad="38100" dist="38100" dir="2700000" algn="tl">
                              <a:srgbClr val="000000">
                                <a:alpha val="43137"/>
                              </a:srgbClr>
                            </a:outerShdw>
                          </a:effectLst>
                        </a:rPr>
                        <a:t>10,187</a:t>
                      </a:r>
                      <a:endParaRPr lang="en-US" sz="24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-895</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1,276</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3"/>
                  </a:ext>
                </a:extLst>
              </a:tr>
              <a:tr h="218755">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پیام نور</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257</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250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219</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-38</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-31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4"/>
                  </a:ext>
                </a:extLst>
              </a:tr>
              <a:tr h="259193">
                <a:tc rowSpan="3">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کارشناسی ناپیوسته</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جمع کل</a:t>
                      </a:r>
                      <a:endParaRPr lang="en-US" sz="20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69,124</a:t>
                      </a:r>
                      <a:endParaRPr lang="en-US" sz="20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29,046</a:t>
                      </a:r>
                      <a:endParaRPr lang="en-US" sz="20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15,164</a:t>
                      </a:r>
                      <a:endParaRPr lang="en-US" sz="2000" b="1"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-53,960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-13,882</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5"/>
                  </a:ext>
                </a:extLst>
              </a:tr>
              <a:tr h="234111">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دانشگاه فنی و حرفه ای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65764</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28551</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15040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-50724</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-13511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6"/>
                  </a:ext>
                </a:extLst>
              </a:tr>
              <a:tr h="218755">
                <a:tc vMerge="1">
                  <a:txBody>
                    <a:bodyPr/>
                    <a:lstStyle/>
                    <a:p>
                      <a:pPr rtl="1"/>
                      <a:endParaRPr lang="fa-IR"/>
                    </a:p>
                  </a:txBody>
                  <a:tcP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دانشگاه فرهنگیان</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3,360</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495</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effectLst>
                            <a:outerShdw blurRad="38100" dist="38100" dir="2700000" algn="tl">
                              <a:srgbClr val="000000">
                                <a:alpha val="43137"/>
                              </a:srgbClr>
                            </a:outerShdw>
                          </a:effectLst>
                        </a:rPr>
                        <a:t>124</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-3,236</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-371</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7"/>
                  </a:ext>
                </a:extLst>
              </a:tr>
              <a:tr h="437510">
                <a:tc>
                  <a:txBody>
                    <a:bodyPr/>
                    <a:lstStyle/>
                    <a:p>
                      <a:pPr algn="ct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آزمون فنی و حرفه‌ای </a:t>
                      </a:r>
                      <a:br>
                        <a:rPr lang="fa-IR" sz="1400" dirty="0">
                          <a:effectLst>
                            <a:outerShdw blurRad="38100" dist="38100" dir="2700000" algn="tl">
                              <a:srgbClr val="000000">
                                <a:alpha val="43137"/>
                              </a:srgbClr>
                            </a:outerShdw>
                          </a:effectLst>
                          <a:cs typeface="B Yekan" panose="00000400000000000000" pitchFamily="2" charset="-78"/>
                        </a:rPr>
                      </a:br>
                      <a:r>
                        <a:rPr lang="fa-IR" sz="1400" dirty="0">
                          <a:effectLst>
                            <a:outerShdw blurRad="38100" dist="38100" dir="2700000" algn="tl">
                              <a:srgbClr val="000000">
                                <a:alpha val="43137"/>
                              </a:srgbClr>
                            </a:outerShdw>
                          </a:effectLst>
                          <a:cs typeface="B Yekan" panose="00000400000000000000" pitchFamily="2" charset="-78"/>
                        </a:rPr>
                        <a:t>(کاردانی)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r" rtl="1">
                        <a:lnSpc>
                          <a:spcPct val="107000"/>
                        </a:lnSpc>
                        <a:spcAft>
                          <a:spcPts val="0"/>
                        </a:spcAft>
                      </a:pPr>
                      <a:r>
                        <a:rPr lang="fa-IR" sz="1400" dirty="0">
                          <a:effectLst>
                            <a:outerShdw blurRad="38100" dist="38100" dir="2700000" algn="tl">
                              <a:srgbClr val="000000">
                                <a:alpha val="43137"/>
                              </a:srgbClr>
                            </a:outerShdw>
                          </a:effectLst>
                          <a:cs typeface="B Yekan" panose="00000400000000000000" pitchFamily="2" charset="-78"/>
                        </a:rPr>
                        <a:t>دانشگاه فنی و حرفه ای</a:t>
                      </a:r>
                      <a:endParaRPr lang="en-US" sz="2000" dirty="0">
                        <a:solidFill>
                          <a:schemeClr val="bg1"/>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dirty="0">
                          <a:solidFill>
                            <a:srgbClr val="FF0000"/>
                          </a:solidFill>
                          <a:effectLst>
                            <a:outerShdw blurRad="38100" dist="38100" dir="2700000" algn="tl">
                              <a:srgbClr val="000000">
                                <a:alpha val="43137"/>
                              </a:srgbClr>
                            </a:outerShdw>
                          </a:effectLst>
                        </a:rPr>
                        <a:t>137857</a:t>
                      </a:r>
                      <a:endParaRPr lang="en-US" sz="2400"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dirty="0">
                          <a:solidFill>
                            <a:srgbClr val="FF0000"/>
                          </a:solidFill>
                          <a:effectLst>
                            <a:outerShdw blurRad="38100" dist="38100" dir="2700000" algn="tl">
                              <a:srgbClr val="000000">
                                <a:alpha val="43137"/>
                              </a:srgbClr>
                            </a:outerShdw>
                          </a:effectLst>
                        </a:rPr>
                        <a:t>79795</a:t>
                      </a:r>
                      <a:endParaRPr lang="en-US" sz="2400"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600" dirty="0">
                          <a:solidFill>
                            <a:srgbClr val="FF0000"/>
                          </a:solidFill>
                          <a:effectLst>
                            <a:outerShdw blurRad="38100" dist="38100" dir="2700000" algn="tl">
                              <a:srgbClr val="000000">
                                <a:alpha val="43137"/>
                              </a:srgbClr>
                            </a:outerShdw>
                          </a:effectLst>
                        </a:rPr>
                        <a:t>59687</a:t>
                      </a:r>
                      <a:endParaRPr lang="en-US" sz="2400"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-78170</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tc>
                  <a:txBody>
                    <a:bodyPr/>
                    <a:lstStyle/>
                    <a:p>
                      <a:pPr algn="ctr" rtl="0">
                        <a:lnSpc>
                          <a:spcPct val="107000"/>
                        </a:lnSpc>
                        <a:spcAft>
                          <a:spcPts val="0"/>
                        </a:spcAft>
                      </a:pPr>
                      <a:r>
                        <a:rPr lang="en-US" sz="1400" dirty="0">
                          <a:solidFill>
                            <a:srgbClr val="FF0000"/>
                          </a:solidFill>
                          <a:effectLst>
                            <a:outerShdw blurRad="38100" dist="38100" dir="2700000" algn="tl">
                              <a:srgbClr val="000000">
                                <a:alpha val="43137"/>
                              </a:srgbClr>
                            </a:outerShdw>
                          </a:effectLst>
                        </a:rPr>
                        <a:t>-20108</a:t>
                      </a:r>
                      <a:endParaRPr lang="en-US" sz="2000" b="1" dirty="0">
                        <a:solidFill>
                          <a:srgbClr val="FF0000"/>
                        </a:solidFill>
                        <a:effectLst>
                          <a:outerShdw blurRad="38100" dist="38100" dir="2700000" algn="tl">
                            <a:srgbClr val="000000">
                              <a:alpha val="43137"/>
                            </a:srgbClr>
                          </a:outerShdw>
                        </a:effectLst>
                        <a:latin typeface="Calibri"/>
                        <a:ea typeface="Calibri"/>
                        <a:cs typeface="B Yekan" panose="00000400000000000000" pitchFamily="2" charset="-78"/>
                      </a:endParaRPr>
                    </a:p>
                  </a:txBody>
                  <a:tcPr marL="65983" marR="65983" marT="0" marB="0" anchor="ctr"/>
                </a:tc>
                <a:extLst>
                  <a:ext uri="{0D108BD9-81ED-4DB2-BD59-A6C34878D82A}">
                    <a16:rowId xmlns="" xmlns:a16="http://schemas.microsoft.com/office/drawing/2014/main" val="10018"/>
                  </a:ext>
                </a:extLst>
              </a:tr>
            </a:tbl>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89</a:t>
            </a:fld>
            <a:endParaRPr lang="en-US"/>
          </a:p>
        </p:txBody>
      </p:sp>
    </p:spTree>
    <p:extLst>
      <p:ext uri="{BB962C8B-B14F-4D97-AF65-F5344CB8AC3E}">
        <p14:creationId xmlns:p14="http://schemas.microsoft.com/office/powerpoint/2010/main" val="381930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2447" y="612704"/>
            <a:ext cx="2588963" cy="400110"/>
          </a:xfrm>
          <a:prstGeom prst="rect">
            <a:avLst/>
          </a:prstGeom>
        </p:spPr>
        <p:txBody>
          <a:bodyPr wrap="square">
            <a:spAutoFit/>
          </a:bodyPr>
          <a:lstStyle>
            <a:defPPr>
              <a:defRPr lang="en-US"/>
            </a:defPPr>
            <a:lvl1pPr algn="ctr" rtl="1">
              <a:defRPr sz="2000">
                <a:solidFill>
                  <a:srgbClr val="666666"/>
                </a:solidFill>
                <a:latin typeface="tahoma" panose="020B0604030504040204" pitchFamily="34" charset="0"/>
                <a:cs typeface="B Nazanin" panose="00000400000000000000" pitchFamily="2" charset="-78"/>
              </a:defRPr>
            </a:lvl1pPr>
          </a:lstStyle>
          <a:p>
            <a:pPr marL="342900" indent="-342900">
              <a:buFont typeface="Wingdings" panose="05000000000000000000" pitchFamily="2" charset="2"/>
              <a:buChar char="v"/>
            </a:pPr>
            <a:r>
              <a:rPr lang="fa-IR" b="1" dirty="0">
                <a:solidFill>
                  <a:schemeClr val="tx1"/>
                </a:solidFill>
              </a:rPr>
              <a:t>ارتباط دولت و دانشگاه</a:t>
            </a:r>
            <a:endParaRPr lang="en-US" b="1" dirty="0">
              <a:solidFill>
                <a:schemeClr val="tx1"/>
              </a:solidFill>
            </a:endParaRPr>
          </a:p>
        </p:txBody>
      </p:sp>
      <p:sp>
        <p:nvSpPr>
          <p:cNvPr id="4" name="Rectangle 3"/>
          <p:cNvSpPr/>
          <p:nvPr/>
        </p:nvSpPr>
        <p:spPr>
          <a:xfrm>
            <a:off x="1778375" y="1744172"/>
            <a:ext cx="9179104" cy="750975"/>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اقتصاد آموزش </a:t>
            </a:r>
            <a:r>
              <a:rPr lang="fa-IR" sz="2000" dirty="0" smtClean="0">
                <a:latin typeface="Calibri" panose="020F0502020204030204" pitchFamily="34" charset="0"/>
                <a:ea typeface="Calibri" panose="020F0502020204030204" pitchFamily="34" charset="0"/>
                <a:cs typeface="B Nazanin" panose="00000400000000000000" pitchFamily="2" charset="-78"/>
              </a:rPr>
              <a:t>عالي</a:t>
            </a:r>
            <a:r>
              <a:rPr lang="fa-IR" sz="2000" dirty="0">
                <a:latin typeface="Calibri" panose="020F0502020204030204" pitchFamily="34" charset="0"/>
                <a:ea typeface="Calibri" panose="020F0502020204030204" pitchFamily="34" charset="0"/>
                <a:cs typeface="B Nazanin" panose="00000400000000000000" pitchFamily="2" charset="-78"/>
              </a:rPr>
              <a:t>، </a:t>
            </a:r>
            <a:r>
              <a:rPr lang="fa-IR" sz="2000" dirty="0" smtClean="0">
                <a:latin typeface="Calibri" panose="020F0502020204030204" pitchFamily="34" charset="0"/>
                <a:ea typeface="Calibri" panose="020F0502020204030204" pitchFamily="34" charset="0"/>
                <a:cs typeface="B Nazanin" panose="00000400000000000000" pitchFamily="2" charset="-78"/>
              </a:rPr>
              <a:t>به عنوان </a:t>
            </a:r>
            <a:r>
              <a:rPr lang="fa-IR" sz="2000" dirty="0">
                <a:latin typeface="Calibri" panose="020F0502020204030204" pitchFamily="34" charset="0"/>
                <a:ea typeface="Calibri" panose="020F0502020204030204" pitchFamily="34" charset="0"/>
                <a:cs typeface="B Nazanin" panose="00000400000000000000" pitchFamily="2" charset="-78"/>
              </a:rPr>
              <a:t>زير نظامي از نظام اقتصادی يک کشور، از سوی دو نهاد بازار و دولت سامان مييابد. دولت در چارچوب وظايف خود در نظام اقتصادی، در </a:t>
            </a:r>
            <a:r>
              <a:rPr lang="fa-IR" sz="2000" dirty="0" smtClean="0">
                <a:latin typeface="Calibri" panose="020F0502020204030204" pitchFamily="34" charset="0"/>
                <a:ea typeface="Calibri" panose="020F0502020204030204" pitchFamily="34" charset="0"/>
                <a:cs typeface="B Nazanin" panose="00000400000000000000" pitchFamily="2" charset="-78"/>
              </a:rPr>
              <a:t>اقتصاد </a:t>
            </a:r>
            <a:r>
              <a:rPr lang="fa-IR" sz="2000" dirty="0">
                <a:latin typeface="Calibri" panose="020F0502020204030204" pitchFamily="34" charset="0"/>
                <a:ea typeface="Calibri" panose="020F0502020204030204" pitchFamily="34" charset="0"/>
                <a:cs typeface="B Nazanin" panose="00000400000000000000" pitchFamily="2" charset="-78"/>
              </a:rPr>
              <a:t>آموزش عالي نیز نقش بازی ميکند.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7" name="Rectangle 6"/>
          <p:cNvSpPr/>
          <p:nvPr/>
        </p:nvSpPr>
        <p:spPr>
          <a:xfrm>
            <a:off x="1778376" y="3035525"/>
            <a:ext cx="9179104" cy="750975"/>
          </a:xfrm>
          <a:prstGeom prst="rect">
            <a:avLst/>
          </a:prstGeom>
        </p:spPr>
        <p:txBody>
          <a:bodyPr wrap="square">
            <a:spAutoFit/>
          </a:bodyPr>
          <a:lstStyle/>
          <a:p>
            <a:pPr algn="just" rtl="1">
              <a:lnSpc>
                <a:spcPct val="107000"/>
              </a:lnSpc>
            </a:pPr>
            <a:r>
              <a:rPr lang="fa-IR" sz="2000" dirty="0">
                <a:latin typeface="Calibri" panose="020F0502020204030204" pitchFamily="34" charset="0"/>
                <a:ea typeface="Calibri" panose="020F0502020204030204" pitchFamily="34" charset="0"/>
                <a:cs typeface="B Nazanin" panose="00000400000000000000" pitchFamily="2" charset="-78"/>
              </a:rPr>
              <a:t>دولتها در تمام کشورها و در تمام </a:t>
            </a:r>
            <a:r>
              <a:rPr lang="fa-IR" sz="2000" dirty="0" smtClean="0">
                <a:latin typeface="Calibri" panose="020F0502020204030204" pitchFamily="34" charset="0"/>
                <a:ea typeface="Calibri" panose="020F0502020204030204" pitchFamily="34" charset="0"/>
                <a:cs typeface="B Nazanin" panose="00000400000000000000" pitchFamily="2" charset="-78"/>
              </a:rPr>
              <a:t>دوره ها</a:t>
            </a:r>
            <a:r>
              <a:rPr lang="fa-IR" sz="2000" dirty="0">
                <a:latin typeface="Calibri" panose="020F0502020204030204" pitchFamily="34" charset="0"/>
                <a:ea typeface="Calibri" panose="020F0502020204030204" pitchFamily="34" charset="0"/>
                <a:cs typeface="B Nazanin" panose="00000400000000000000" pitchFamily="2" charset="-78"/>
              </a:rPr>
              <a:t>، آموزش عالي را تأمین مالي کرده و ميکنند؛ تنها شدت تأمین مالي در کشورها و دورههای مختلف متفاوت بوده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828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866094" y="281709"/>
            <a:ext cx="9217815" cy="972709"/>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algn="r" rtl="1"/>
            <a:endParaRPr lang="fa-IR" sz="2400" dirty="0">
              <a:solidFill>
                <a:srgbClr val="FF0000"/>
              </a:solidFill>
              <a:effectLst>
                <a:outerShdw blurRad="38100" dist="38100" dir="2700000" algn="tl">
                  <a:srgbClr val="000000">
                    <a:alpha val="43137"/>
                  </a:srgbClr>
                </a:outerShdw>
              </a:effectLst>
              <a:cs typeface="B Titr" panose="00000700000000000000" pitchFamily="2" charset="-78"/>
            </a:endParaRPr>
          </a:p>
        </p:txBody>
      </p:sp>
      <p:sp>
        <p:nvSpPr>
          <p:cNvPr id="2" name="Slide Number Placeholder 1"/>
          <p:cNvSpPr>
            <a:spLocks noGrp="1"/>
          </p:cNvSpPr>
          <p:nvPr>
            <p:ph type="sldNum" sz="quarter" idx="12"/>
          </p:nvPr>
        </p:nvSpPr>
        <p:spPr/>
        <p:txBody>
          <a:bodyPr/>
          <a:lstStyle/>
          <a:p>
            <a:fld id="{A2837FC4-299B-4683-B39E-4CF70CEC116A}" type="slidenum">
              <a:rPr lang="en-US" smtClean="0"/>
              <a:t>90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40840216"/>
              </p:ext>
            </p:extLst>
          </p:nvPr>
        </p:nvGraphicFramePr>
        <p:xfrm>
          <a:off x="2228038" y="944298"/>
          <a:ext cx="7976681" cy="4624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5508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100116" y="281709"/>
            <a:ext cx="9313834" cy="972709"/>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1" algn="just" rtl="1">
              <a:defRPr/>
            </a:pPr>
            <a:r>
              <a:rPr lang="fa-IR" sz="2400" dirty="0" smtClean="0">
                <a:solidFill>
                  <a:srgbClr val="002A01"/>
                </a:solidFill>
                <a:cs typeface="B Titr" pitchFamily="2" charset="-78"/>
              </a:rPr>
              <a:t>عدم </a:t>
            </a:r>
            <a:r>
              <a:rPr lang="fa-IR" sz="2400" dirty="0">
                <a:solidFill>
                  <a:srgbClr val="002A01"/>
                </a:solidFill>
                <a:cs typeface="B Titr" pitchFamily="2" charset="-78"/>
              </a:rPr>
              <a:t>تناسب با شهریه ها در بخش دولتی و فشار به بودجه دولتی و بخش غیر </a:t>
            </a:r>
            <a:r>
              <a:rPr lang="fa-IR" sz="2400" dirty="0" smtClean="0">
                <a:solidFill>
                  <a:srgbClr val="002A01"/>
                </a:solidFill>
                <a:cs typeface="B Titr" pitchFamily="2" charset="-78"/>
              </a:rPr>
              <a:t>دولتی</a:t>
            </a:r>
            <a:endParaRPr lang="fa-IR" sz="2400" dirty="0">
              <a:solidFill>
                <a:srgbClr val="002A01"/>
              </a:solidFill>
              <a:cs typeface="B Titr" pitchFamily="2" charset="-78"/>
            </a:endParaRPr>
          </a:p>
        </p:txBody>
      </p:sp>
      <p:sp>
        <p:nvSpPr>
          <p:cNvPr id="22" name="TextBox 21"/>
          <p:cNvSpPr txBox="1"/>
          <p:nvPr/>
        </p:nvSpPr>
        <p:spPr>
          <a:xfrm>
            <a:off x="813820" y="1335356"/>
            <a:ext cx="9815396" cy="923330"/>
          </a:xfrm>
          <a:prstGeom prst="rect">
            <a:avLst/>
          </a:prstGeom>
          <a:noFill/>
        </p:spPr>
        <p:txBody>
          <a:bodyPr wrap="square" rtlCol="0">
            <a:spAutoFit/>
          </a:bodyPr>
          <a:lstStyle/>
          <a:p>
            <a:pPr algn="just" rtl="1">
              <a:lnSpc>
                <a:spcPct val="150000"/>
              </a:lnSpc>
            </a:pPr>
            <a:r>
              <a:rPr lang="fa-IR" b="1" dirty="0">
                <a:effectLst>
                  <a:outerShdw blurRad="38100" dist="38100" dir="2700000" algn="tl">
                    <a:srgbClr val="000000">
                      <a:alpha val="43137"/>
                    </a:srgbClr>
                  </a:outerShdw>
                </a:effectLst>
                <a:cs typeface="B Yekan" panose="00000400000000000000" pitchFamily="2" charset="-78"/>
              </a:rPr>
              <a:t>مبالغ شهریه بر مبنای آخرین مصوبه هیات امنا و سطح‌بندی دانشگاه‌ها برای مقطع کارشناسی، دوره شبانه گروه علوم انسانی در دانشگاه‌های سطوح چهارگانه به شرح جدول ذیل می‌باشد:</a:t>
            </a:r>
            <a:endParaRPr lang="en-US" b="1" dirty="0">
              <a:effectLst>
                <a:outerShdw blurRad="38100" dist="38100" dir="2700000" algn="tl">
                  <a:srgbClr val="000000">
                    <a:alpha val="43137"/>
                  </a:srgbClr>
                </a:outerShdw>
              </a:effectLst>
              <a:cs typeface="B Yekan" panose="00000400000000000000" pitchFamily="2" charset="-78"/>
            </a:endParaRPr>
          </a:p>
        </p:txBody>
      </p:sp>
      <p:graphicFrame>
        <p:nvGraphicFramePr>
          <p:cNvPr id="23" name="Table 22"/>
          <p:cNvGraphicFramePr>
            <a:graphicFrameLocks noGrp="1"/>
          </p:cNvGraphicFramePr>
          <p:nvPr>
            <p:extLst/>
          </p:nvPr>
        </p:nvGraphicFramePr>
        <p:xfrm>
          <a:off x="2190749" y="2339624"/>
          <a:ext cx="7451676" cy="1981200"/>
        </p:xfrm>
        <a:graphic>
          <a:graphicData uri="http://schemas.openxmlformats.org/drawingml/2006/table">
            <a:tbl>
              <a:tblPr firstRow="1" bandRow="1">
                <a:tableStyleId>{F5AB1C69-6EDB-4FF4-983F-18BD219EF322}</a:tableStyleId>
              </a:tblPr>
              <a:tblGrid>
                <a:gridCol w="2488290">
                  <a:extLst>
                    <a:ext uri="{9D8B030D-6E8A-4147-A177-3AD203B41FA5}">
                      <a16:colId xmlns="" xmlns:a16="http://schemas.microsoft.com/office/drawing/2014/main" val="20000"/>
                    </a:ext>
                  </a:extLst>
                </a:gridCol>
                <a:gridCol w="1654462">
                  <a:extLst>
                    <a:ext uri="{9D8B030D-6E8A-4147-A177-3AD203B41FA5}">
                      <a16:colId xmlns="" xmlns:a16="http://schemas.microsoft.com/office/drawing/2014/main" val="20001"/>
                    </a:ext>
                  </a:extLst>
                </a:gridCol>
                <a:gridCol w="1654462">
                  <a:extLst>
                    <a:ext uri="{9D8B030D-6E8A-4147-A177-3AD203B41FA5}">
                      <a16:colId xmlns="" xmlns:a16="http://schemas.microsoft.com/office/drawing/2014/main" val="20002"/>
                    </a:ext>
                  </a:extLst>
                </a:gridCol>
                <a:gridCol w="1654462">
                  <a:extLst>
                    <a:ext uri="{9D8B030D-6E8A-4147-A177-3AD203B41FA5}">
                      <a16:colId xmlns="" xmlns:a16="http://schemas.microsoft.com/office/drawing/2014/main" val="20003"/>
                    </a:ext>
                  </a:extLst>
                </a:gridCol>
              </a:tblGrid>
              <a:tr h="465754">
                <a:tc>
                  <a:txBody>
                    <a:bodyPr/>
                    <a:lstStyle/>
                    <a:p>
                      <a:pPr algn="ctr"/>
                      <a:r>
                        <a:rPr lang="fa-IR" sz="1400" dirty="0">
                          <a:solidFill>
                            <a:schemeClr val="tx1"/>
                          </a:solidFill>
                          <a:cs typeface="B Yekan" panose="00000400000000000000" pitchFamily="2" charset="-78"/>
                        </a:rPr>
                        <a:t>درصد اختلاف حداقل و حداکثر نرخ شهریه</a:t>
                      </a:r>
                      <a:endParaRPr lang="en-US" sz="1400" dirty="0">
                        <a:solidFill>
                          <a:schemeClr val="tx1"/>
                        </a:solidFill>
                        <a:cs typeface="B Yekan" panose="00000400000000000000" pitchFamily="2" charset="-78"/>
                      </a:endParaRPr>
                    </a:p>
                  </a:txBody>
                  <a:tcPr/>
                </a:tc>
                <a:tc>
                  <a:txBody>
                    <a:bodyPr/>
                    <a:lstStyle/>
                    <a:p>
                      <a:pPr algn="ctr"/>
                      <a:r>
                        <a:rPr lang="fa-IR" sz="1400" dirty="0">
                          <a:solidFill>
                            <a:schemeClr val="tx1"/>
                          </a:solidFill>
                          <a:cs typeface="B Yekan" panose="00000400000000000000" pitchFamily="2" charset="-78"/>
                        </a:rPr>
                        <a:t>حداکثر شهریه</a:t>
                      </a:r>
                      <a:endParaRPr lang="en-US" sz="1400" dirty="0">
                        <a:solidFill>
                          <a:schemeClr val="tx1"/>
                        </a:solidFill>
                        <a:cs typeface="B Yekan" panose="00000400000000000000" pitchFamily="2" charset="-78"/>
                      </a:endParaRPr>
                    </a:p>
                  </a:txBody>
                  <a:tcPr/>
                </a:tc>
                <a:tc>
                  <a:txBody>
                    <a:bodyPr/>
                    <a:lstStyle/>
                    <a:p>
                      <a:pPr algn="ctr"/>
                      <a:r>
                        <a:rPr lang="fa-IR" sz="1400" dirty="0">
                          <a:solidFill>
                            <a:schemeClr val="tx1"/>
                          </a:solidFill>
                          <a:cs typeface="B Yekan" panose="00000400000000000000" pitchFamily="2" charset="-78"/>
                        </a:rPr>
                        <a:t>حداقل شهریه</a:t>
                      </a:r>
                      <a:endParaRPr lang="en-US" sz="1400" dirty="0">
                        <a:solidFill>
                          <a:schemeClr val="tx1"/>
                        </a:solidFill>
                        <a:cs typeface="B Yekan" panose="00000400000000000000" pitchFamily="2" charset="-78"/>
                      </a:endParaRPr>
                    </a:p>
                  </a:txBody>
                  <a:tcPr/>
                </a:tc>
                <a:tc>
                  <a:txBody>
                    <a:bodyPr/>
                    <a:lstStyle/>
                    <a:p>
                      <a:pPr algn="ctr"/>
                      <a:r>
                        <a:rPr lang="fa-IR" sz="1400" dirty="0">
                          <a:solidFill>
                            <a:schemeClr val="tx1"/>
                          </a:solidFill>
                          <a:cs typeface="B Yekan" panose="00000400000000000000" pitchFamily="2" charset="-78"/>
                        </a:rPr>
                        <a:t>سطح</a:t>
                      </a:r>
                      <a:r>
                        <a:rPr lang="fa-IR" sz="1400" baseline="0" dirty="0">
                          <a:solidFill>
                            <a:schemeClr val="tx1"/>
                          </a:solidFill>
                          <a:cs typeface="B Yekan" panose="00000400000000000000" pitchFamily="2" charset="-78"/>
                        </a:rPr>
                        <a:t> بندی دانشگاه‌ها</a:t>
                      </a:r>
                      <a:endParaRPr lang="en-US" sz="1400" dirty="0">
                        <a:solidFill>
                          <a:schemeClr val="tx1"/>
                        </a:solidFill>
                        <a:cs typeface="B Yekan" panose="00000400000000000000" pitchFamily="2" charset="-78"/>
                      </a:endParaRPr>
                    </a:p>
                  </a:txBody>
                  <a:tcPr/>
                </a:tc>
                <a:extLst>
                  <a:ext uri="{0D108BD9-81ED-4DB2-BD59-A6C34878D82A}">
                    <a16:rowId xmlns="" xmlns:a16="http://schemas.microsoft.com/office/drawing/2014/main" val="10000"/>
                  </a:ext>
                </a:extLst>
              </a:tr>
              <a:tr h="320442">
                <a:tc>
                  <a:txBody>
                    <a:bodyPr/>
                    <a:lstStyle/>
                    <a:p>
                      <a:pPr algn="ctr"/>
                      <a:r>
                        <a:rPr lang="fa-IR" sz="1800" dirty="0">
                          <a:cs typeface="B Yekan" panose="00000400000000000000" pitchFamily="2" charset="-78"/>
                        </a:rPr>
                        <a:t>253%</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113</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32</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سطح</a:t>
                      </a:r>
                      <a:r>
                        <a:rPr lang="fa-IR" sz="1800" baseline="0" dirty="0">
                          <a:cs typeface="B Yekan" panose="00000400000000000000" pitchFamily="2" charset="-78"/>
                        </a:rPr>
                        <a:t> 1</a:t>
                      </a:r>
                      <a:endParaRPr lang="en-US" sz="1800" dirty="0">
                        <a:cs typeface="B Yekan" panose="00000400000000000000" pitchFamily="2" charset="-78"/>
                      </a:endParaRPr>
                    </a:p>
                  </a:txBody>
                  <a:tcPr/>
                </a:tc>
                <a:extLst>
                  <a:ext uri="{0D108BD9-81ED-4DB2-BD59-A6C34878D82A}">
                    <a16:rowId xmlns="" xmlns:a16="http://schemas.microsoft.com/office/drawing/2014/main" val="10001"/>
                  </a:ext>
                </a:extLst>
              </a:tr>
              <a:tr h="320442">
                <a:tc>
                  <a:txBody>
                    <a:bodyPr/>
                    <a:lstStyle/>
                    <a:p>
                      <a:pPr algn="ctr"/>
                      <a:r>
                        <a:rPr lang="fa-IR" sz="1800" dirty="0">
                          <a:cs typeface="B Yekan" panose="00000400000000000000" pitchFamily="2" charset="-78"/>
                        </a:rPr>
                        <a:t>300%</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60</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15</a:t>
                      </a:r>
                      <a:endParaRPr lang="en-US" sz="1800" dirty="0">
                        <a:cs typeface="B Yekan" panose="00000400000000000000" pitchFamily="2" charset="-78"/>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1800" dirty="0">
                          <a:cs typeface="B Yekan" panose="00000400000000000000" pitchFamily="2" charset="-78"/>
                        </a:rPr>
                        <a:t>سطح</a:t>
                      </a:r>
                      <a:r>
                        <a:rPr lang="fa-IR" sz="1800" baseline="0" dirty="0">
                          <a:cs typeface="B Yekan" panose="00000400000000000000" pitchFamily="2" charset="-78"/>
                        </a:rPr>
                        <a:t> 2</a:t>
                      </a:r>
                      <a:endParaRPr lang="en-US" sz="1800" dirty="0">
                        <a:cs typeface="B Yekan" panose="00000400000000000000" pitchFamily="2" charset="-78"/>
                      </a:endParaRPr>
                    </a:p>
                  </a:txBody>
                  <a:tcPr/>
                </a:tc>
                <a:extLst>
                  <a:ext uri="{0D108BD9-81ED-4DB2-BD59-A6C34878D82A}">
                    <a16:rowId xmlns="" xmlns:a16="http://schemas.microsoft.com/office/drawing/2014/main" val="10002"/>
                  </a:ext>
                </a:extLst>
              </a:tr>
              <a:tr h="320442">
                <a:tc>
                  <a:txBody>
                    <a:bodyPr/>
                    <a:lstStyle/>
                    <a:p>
                      <a:pPr algn="ctr"/>
                      <a:r>
                        <a:rPr lang="fa-IR" sz="1800" dirty="0">
                          <a:cs typeface="B Yekan" panose="00000400000000000000" pitchFamily="2" charset="-78"/>
                        </a:rPr>
                        <a:t>271%</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52</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14</a:t>
                      </a:r>
                      <a:endParaRPr lang="en-US" sz="1800" dirty="0">
                        <a:cs typeface="B Yekan" panose="00000400000000000000" pitchFamily="2" charset="-78"/>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1800" dirty="0">
                          <a:cs typeface="B Yekan" panose="00000400000000000000" pitchFamily="2" charset="-78"/>
                        </a:rPr>
                        <a:t>سطح</a:t>
                      </a:r>
                      <a:r>
                        <a:rPr lang="fa-IR" sz="1800" baseline="0" dirty="0">
                          <a:cs typeface="B Yekan" panose="00000400000000000000" pitchFamily="2" charset="-78"/>
                        </a:rPr>
                        <a:t> 3</a:t>
                      </a:r>
                      <a:endParaRPr lang="en-US" sz="1800" dirty="0">
                        <a:cs typeface="B Yekan" panose="00000400000000000000" pitchFamily="2" charset="-78"/>
                      </a:endParaRPr>
                    </a:p>
                  </a:txBody>
                  <a:tcPr/>
                </a:tc>
                <a:extLst>
                  <a:ext uri="{0D108BD9-81ED-4DB2-BD59-A6C34878D82A}">
                    <a16:rowId xmlns="" xmlns:a16="http://schemas.microsoft.com/office/drawing/2014/main" val="10003"/>
                  </a:ext>
                </a:extLst>
              </a:tr>
              <a:tr h="280986">
                <a:tc>
                  <a:txBody>
                    <a:bodyPr/>
                    <a:lstStyle/>
                    <a:p>
                      <a:pPr algn="ctr"/>
                      <a:r>
                        <a:rPr lang="fa-IR" sz="1800" dirty="0">
                          <a:cs typeface="B Yekan" panose="00000400000000000000" pitchFamily="2" charset="-78"/>
                        </a:rPr>
                        <a:t>567%</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60</a:t>
                      </a:r>
                      <a:endParaRPr lang="en-US" sz="1800" dirty="0">
                        <a:cs typeface="B Yekan" panose="00000400000000000000" pitchFamily="2" charset="-78"/>
                      </a:endParaRPr>
                    </a:p>
                  </a:txBody>
                  <a:tcPr/>
                </a:tc>
                <a:tc>
                  <a:txBody>
                    <a:bodyPr/>
                    <a:lstStyle/>
                    <a:p>
                      <a:pPr algn="ctr"/>
                      <a:r>
                        <a:rPr lang="fa-IR" sz="1800" dirty="0">
                          <a:cs typeface="B Yekan" panose="00000400000000000000" pitchFamily="2" charset="-78"/>
                        </a:rPr>
                        <a:t>9</a:t>
                      </a:r>
                      <a:endParaRPr lang="en-US" sz="1800" dirty="0">
                        <a:cs typeface="B Yekan" panose="00000400000000000000" pitchFamily="2" charset="-78"/>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1800" dirty="0">
                          <a:cs typeface="B Yekan" panose="00000400000000000000" pitchFamily="2" charset="-78"/>
                        </a:rPr>
                        <a:t>سطح</a:t>
                      </a:r>
                      <a:r>
                        <a:rPr lang="fa-IR" sz="1800" baseline="0" dirty="0">
                          <a:cs typeface="B Yekan" panose="00000400000000000000" pitchFamily="2" charset="-78"/>
                        </a:rPr>
                        <a:t> 4</a:t>
                      </a:r>
                      <a:endParaRPr lang="en-US" sz="1800" dirty="0">
                        <a:cs typeface="B Yekan" panose="00000400000000000000" pitchFamily="2" charset="-78"/>
                      </a:endParaRPr>
                    </a:p>
                  </a:txBody>
                  <a:tcPr/>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91</a:t>
            </a:fld>
            <a:endParaRPr lang="en-US"/>
          </a:p>
        </p:txBody>
      </p:sp>
    </p:spTree>
    <p:extLst>
      <p:ext uri="{BB962C8B-B14F-4D97-AF65-F5344CB8AC3E}">
        <p14:creationId xmlns:p14="http://schemas.microsoft.com/office/powerpoint/2010/main" val="235757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2837FC4-299B-4683-B39E-4CF70CEC116A}" type="slidenum">
              <a:rPr lang="en-US" smtClean="0"/>
              <a:t>92</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517445749"/>
              </p:ext>
            </p:extLst>
          </p:nvPr>
        </p:nvGraphicFramePr>
        <p:xfrm>
          <a:off x="2295322" y="1130435"/>
          <a:ext cx="7807637" cy="46493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994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100116" y="510365"/>
            <a:ext cx="9313834" cy="594535"/>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1" algn="just" rtl="1">
              <a:defRPr/>
            </a:pPr>
            <a:r>
              <a:rPr lang="fa-IR" sz="2400" dirty="0" smtClean="0">
                <a:solidFill>
                  <a:srgbClr val="002A01"/>
                </a:solidFill>
                <a:cs typeface="B Titr" pitchFamily="2" charset="-78"/>
              </a:rPr>
              <a:t>عدم </a:t>
            </a:r>
            <a:r>
              <a:rPr lang="fa-IR" sz="2400" dirty="0">
                <a:solidFill>
                  <a:srgbClr val="002A01"/>
                </a:solidFill>
                <a:cs typeface="B Titr" pitchFamily="2" charset="-78"/>
              </a:rPr>
              <a:t>تکافوی بودجه آموزش عالی به نسبت هزینه های جاری </a:t>
            </a:r>
          </a:p>
        </p:txBody>
      </p:sp>
      <p:sp>
        <p:nvSpPr>
          <p:cNvPr id="22" name="TextBox 21"/>
          <p:cNvSpPr txBox="1"/>
          <p:nvPr/>
        </p:nvSpPr>
        <p:spPr>
          <a:xfrm>
            <a:off x="1100116" y="1760626"/>
            <a:ext cx="9815396" cy="2169825"/>
          </a:xfrm>
          <a:prstGeom prst="rect">
            <a:avLst/>
          </a:prstGeom>
          <a:noFill/>
        </p:spPr>
        <p:txBody>
          <a:bodyPr wrap="square" rtlCol="0">
            <a:spAutoFit/>
          </a:bodyPr>
          <a:lstStyle/>
          <a:p>
            <a:pPr marL="285750" indent="-285750" algn="just" rtl="1">
              <a:lnSpc>
                <a:spcPct val="150000"/>
              </a:lnSpc>
              <a:buFont typeface="Arial" panose="020B0604020202020204" pitchFamily="34" charset="0"/>
              <a:buChar char="•"/>
            </a:pPr>
            <a:r>
              <a:rPr lang="fa-IR" b="1" dirty="0" smtClean="0">
                <a:effectLst>
                  <a:outerShdw blurRad="38100" dist="38100" dir="2700000" algn="tl">
                    <a:srgbClr val="000000">
                      <a:alpha val="43137"/>
                    </a:srgbClr>
                  </a:outerShdw>
                </a:effectLst>
                <a:cs typeface="B Yekan" panose="00000400000000000000" pitchFamily="2" charset="-78"/>
              </a:rPr>
              <a:t>مهاجرت</a:t>
            </a:r>
            <a:endParaRPr lang="fa-IR" b="1" dirty="0">
              <a:effectLst>
                <a:outerShdw blurRad="38100" dist="38100" dir="2700000" algn="tl">
                  <a:srgbClr val="000000">
                    <a:alpha val="43137"/>
                  </a:srgbClr>
                </a:outerShdw>
              </a:effectLst>
              <a:cs typeface="B Yekan" panose="00000400000000000000" pitchFamily="2" charset="-78"/>
            </a:endParaRPr>
          </a:p>
          <a:p>
            <a:pPr marL="285750" indent="-285750" algn="just" rtl="1">
              <a:lnSpc>
                <a:spcPct val="150000"/>
              </a:lnSpc>
              <a:buFont typeface="Arial" panose="020B0604020202020204" pitchFamily="34" charset="0"/>
              <a:buChar char="•"/>
            </a:pPr>
            <a:r>
              <a:rPr lang="fa-IR" b="1" dirty="0">
                <a:effectLst>
                  <a:outerShdw blurRad="38100" dist="38100" dir="2700000" algn="tl">
                    <a:srgbClr val="000000">
                      <a:alpha val="43137"/>
                    </a:srgbClr>
                  </a:outerShdw>
                </a:effectLst>
                <a:cs typeface="B Yekan" panose="00000400000000000000" pitchFamily="2" charset="-78"/>
              </a:rPr>
              <a:t>تعداد مستنکفین و کسانی که بعد از فراغت از تحصیل برنگشته اند قابل ملاحظه است</a:t>
            </a:r>
          </a:p>
          <a:p>
            <a:pPr marL="285750" indent="-285750" algn="just" rtl="1">
              <a:lnSpc>
                <a:spcPct val="150000"/>
              </a:lnSpc>
              <a:buFont typeface="Arial" panose="020B0604020202020204" pitchFamily="34" charset="0"/>
              <a:buChar char="•"/>
            </a:pPr>
            <a:r>
              <a:rPr lang="fa-IR" b="1" dirty="0">
                <a:effectLst>
                  <a:outerShdw blurRad="38100" dist="38100" dir="2700000" algn="tl">
                    <a:srgbClr val="000000">
                      <a:alpha val="43137"/>
                    </a:srgbClr>
                  </a:outerShdw>
                </a:effectLst>
                <a:cs typeface="B Yekan" panose="00000400000000000000" pitchFamily="2" charset="-78"/>
              </a:rPr>
              <a:t>با وجود افزایش سهم آموزش عالی از بودجه عمومی بعد از انقلاب اسلامی، مقدار مطلق بودجه به دلار کاهشی بوده </a:t>
            </a:r>
            <a:r>
              <a:rPr lang="fa-IR" b="1" dirty="0" smtClean="0">
                <a:effectLst>
                  <a:outerShdw blurRad="38100" dist="38100" dir="2700000" algn="tl">
                    <a:srgbClr val="000000">
                      <a:alpha val="43137"/>
                    </a:srgbClr>
                  </a:outerShdw>
                </a:effectLst>
                <a:cs typeface="B Yekan" panose="00000400000000000000" pitchFamily="2" charset="-78"/>
              </a:rPr>
              <a:t>است</a:t>
            </a:r>
            <a:endParaRPr lang="fa-IR" b="1" dirty="0">
              <a:effectLst>
                <a:outerShdw blurRad="38100" dist="38100" dir="2700000" algn="tl">
                  <a:srgbClr val="000000">
                    <a:alpha val="43137"/>
                  </a:srgbClr>
                </a:outerShdw>
              </a:effectLst>
              <a:cs typeface="B Yekan" panose="00000400000000000000" pitchFamily="2" charset="-78"/>
            </a:endParaRPr>
          </a:p>
          <a:p>
            <a:pPr marL="285750" indent="-285750" algn="just" rtl="1">
              <a:lnSpc>
                <a:spcPct val="150000"/>
              </a:lnSpc>
              <a:buFont typeface="Arial" panose="020B0604020202020204" pitchFamily="34" charset="0"/>
              <a:buChar char="•"/>
            </a:pPr>
            <a:endParaRPr lang="en-US" b="1" dirty="0">
              <a:effectLst>
                <a:outerShdw blurRad="38100" dist="38100" dir="2700000" algn="tl">
                  <a:srgbClr val="000000">
                    <a:alpha val="43137"/>
                  </a:srgbClr>
                </a:outerShdw>
              </a:effectLst>
              <a:cs typeface="B Yekan" panose="00000400000000000000" pitchFamily="2" charset="-78"/>
            </a:endParaRPr>
          </a:p>
        </p:txBody>
      </p:sp>
      <p:sp>
        <p:nvSpPr>
          <p:cNvPr id="2" name="Slide Number Placeholder 1"/>
          <p:cNvSpPr>
            <a:spLocks noGrp="1"/>
          </p:cNvSpPr>
          <p:nvPr>
            <p:ph type="sldNum" sz="quarter" idx="12"/>
          </p:nvPr>
        </p:nvSpPr>
        <p:spPr/>
        <p:txBody>
          <a:bodyPr/>
          <a:lstStyle/>
          <a:p>
            <a:fld id="{A2837FC4-299B-4683-B39E-4CF70CEC116A}" type="slidenum">
              <a:rPr lang="en-US" smtClean="0"/>
              <a:t>93</a:t>
            </a:fld>
            <a:endParaRPr lang="en-US"/>
          </a:p>
        </p:txBody>
      </p:sp>
      <p:sp>
        <p:nvSpPr>
          <p:cNvPr id="20" name="TextBox 19"/>
          <p:cNvSpPr txBox="1"/>
          <p:nvPr/>
        </p:nvSpPr>
        <p:spPr>
          <a:xfrm>
            <a:off x="1227148" y="3894256"/>
            <a:ext cx="8304311" cy="707597"/>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400" dirty="0" smtClean="0">
                <a:solidFill>
                  <a:srgbClr val="002A01"/>
                </a:solidFill>
                <a:cs typeface="B Titr" pitchFamily="2" charset="-78"/>
              </a:rPr>
              <a:t>ناکارآمدی </a:t>
            </a:r>
            <a:r>
              <a:rPr lang="fa-IR" sz="2400" dirty="0">
                <a:solidFill>
                  <a:srgbClr val="002A01"/>
                </a:solidFill>
                <a:cs typeface="B Titr" pitchFamily="2" charset="-78"/>
              </a:rPr>
              <a:t>در نظام حکمرانی و اداره دانشگاه</a:t>
            </a:r>
            <a:r>
              <a:rPr lang="fa-IR" sz="2600" dirty="0">
                <a:solidFill>
                  <a:srgbClr val="0070C0"/>
                </a:solidFill>
                <a:cs typeface="B Titr" pitchFamily="2" charset="-78"/>
              </a:rPr>
              <a:t> </a:t>
            </a:r>
            <a:endParaRPr lang="en-US" sz="2000" dirty="0">
              <a:solidFill>
                <a:srgbClr val="FF0000"/>
              </a:solidFill>
              <a:cs typeface="B Titr" pitchFamily="2" charset="-78"/>
            </a:endParaRPr>
          </a:p>
        </p:txBody>
      </p:sp>
      <p:sp>
        <p:nvSpPr>
          <p:cNvPr id="4" name="Rectangle 3"/>
          <p:cNvSpPr/>
          <p:nvPr/>
        </p:nvSpPr>
        <p:spPr>
          <a:xfrm>
            <a:off x="4610100" y="4827785"/>
            <a:ext cx="6096000" cy="1338828"/>
          </a:xfrm>
          <a:prstGeom prst="rect">
            <a:avLst/>
          </a:prstGeom>
          <a:noFill/>
        </p:spPr>
        <p:txBody>
          <a:bodyPr wrap="square" rtlCol="0">
            <a:spAutoFit/>
          </a:bodyPr>
          <a:lstStyle/>
          <a:p>
            <a:pPr marL="285750" indent="-285750" algn="just" rtl="1">
              <a:lnSpc>
                <a:spcPct val="150000"/>
              </a:lnSpc>
              <a:buFont typeface="Arial" panose="020B0604020202020204" pitchFamily="34" charset="0"/>
              <a:buChar char="•"/>
            </a:pPr>
            <a:r>
              <a:rPr lang="fa-IR" b="1" dirty="0">
                <a:effectLst>
                  <a:outerShdw blurRad="38100" dist="38100" dir="2700000" algn="tl">
                    <a:srgbClr val="000000">
                      <a:alpha val="43137"/>
                    </a:srgbClr>
                  </a:outerShdw>
                </a:effectLst>
                <a:cs typeface="B Yekan" panose="00000400000000000000" pitchFamily="2" charset="-78"/>
              </a:rPr>
              <a:t>تعدد مداخله</a:t>
            </a:r>
          </a:p>
          <a:p>
            <a:pPr marL="285750" indent="-285750" algn="just" rtl="1">
              <a:lnSpc>
                <a:spcPct val="150000"/>
              </a:lnSpc>
              <a:buFont typeface="Arial" panose="020B0604020202020204" pitchFamily="34" charset="0"/>
              <a:buChar char="•"/>
            </a:pPr>
            <a:r>
              <a:rPr lang="fa-IR" b="1" dirty="0">
                <a:effectLst>
                  <a:outerShdw blurRad="38100" dist="38100" dir="2700000" algn="tl">
                    <a:srgbClr val="000000">
                      <a:alpha val="43137"/>
                    </a:srgbClr>
                  </a:outerShdw>
                </a:effectLst>
                <a:cs typeface="B Yekan" panose="00000400000000000000" pitchFamily="2" charset="-78"/>
              </a:rPr>
              <a:t>تعدد مداخله شورای گسترش آموزش عالی </a:t>
            </a:r>
          </a:p>
          <a:p>
            <a:pPr marL="285750" indent="-285750" algn="just" rtl="1">
              <a:lnSpc>
                <a:spcPct val="150000"/>
              </a:lnSpc>
              <a:buFont typeface="Arial" panose="020B0604020202020204" pitchFamily="34" charset="0"/>
              <a:buChar char="•"/>
            </a:pPr>
            <a:r>
              <a:rPr lang="fa-IR" b="1" dirty="0">
                <a:effectLst>
                  <a:outerShdw blurRad="38100" dist="38100" dir="2700000" algn="tl">
                    <a:srgbClr val="000000">
                      <a:alpha val="43137"/>
                    </a:srgbClr>
                  </a:outerShdw>
                </a:effectLst>
                <a:cs typeface="B Yekan" panose="00000400000000000000" pitchFamily="2" charset="-78"/>
              </a:rPr>
              <a:t>توزیع مصوبات هیات های امنا</a:t>
            </a:r>
            <a:endParaRPr lang="en-US" b="1" dirty="0">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304756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2837FC4-299B-4683-B39E-4CF70CEC116A}" type="slidenum">
              <a:rPr lang="en-US" smtClean="0"/>
              <a:t>94</a:t>
            </a:fld>
            <a:endParaRPr lang="en-US"/>
          </a:p>
        </p:txBody>
      </p:sp>
      <p:sp>
        <p:nvSpPr>
          <p:cNvPr id="7" name="Content Placeholder 4"/>
          <p:cNvSpPr txBox="1">
            <a:spLocks/>
          </p:cNvSpPr>
          <p:nvPr/>
        </p:nvSpPr>
        <p:spPr>
          <a:xfrm>
            <a:off x="2832100" y="1881188"/>
            <a:ext cx="7683500" cy="4111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200000"/>
              </a:lnSpc>
            </a:pPr>
            <a:r>
              <a:rPr lang="ar-SA" sz="2400" b="1" smtClean="0">
                <a:cs typeface="B Yekan" panose="00000400000000000000" pitchFamily="2" charset="-78"/>
              </a:rPr>
              <a:t>ضعف</a:t>
            </a:r>
            <a:r>
              <a:rPr lang="fa-IR" sz="2400" b="1" smtClean="0">
                <a:cs typeface="B Yekan" panose="00000400000000000000" pitchFamily="2" charset="-78"/>
              </a:rPr>
              <a:t> آموزش‌های مهارتی در نظام آموزش عالی کشور</a:t>
            </a:r>
          </a:p>
          <a:p>
            <a:pPr algn="r" rtl="1">
              <a:lnSpc>
                <a:spcPct val="200000"/>
              </a:lnSpc>
            </a:pPr>
            <a:r>
              <a:rPr lang="fa-IR" sz="2400" b="1" smtClean="0">
                <a:cs typeface="B Yekan" panose="00000400000000000000" pitchFamily="2" charset="-78"/>
              </a:rPr>
              <a:t>پاسخ‌گویی ناکافی دانشگاه به نیازها و مسائل جامعه</a:t>
            </a:r>
          </a:p>
          <a:p>
            <a:pPr algn="r" rtl="1">
              <a:lnSpc>
                <a:spcPct val="200000"/>
              </a:lnSpc>
            </a:pPr>
            <a:r>
              <a:rPr lang="fa-IR" sz="2400" b="1" smtClean="0">
                <a:cs typeface="B Yekan" panose="00000400000000000000" pitchFamily="2" charset="-78"/>
              </a:rPr>
              <a:t>کمبود فرصت های شغلی برای دانش‌آموختگان دانشگاهی</a:t>
            </a:r>
          </a:p>
          <a:p>
            <a:pPr algn="r" rtl="1">
              <a:lnSpc>
                <a:spcPct val="200000"/>
              </a:lnSpc>
            </a:pPr>
            <a:r>
              <a:rPr lang="fa-IR" sz="2400" b="1" smtClean="0">
                <a:cs typeface="B Yekan" panose="00000400000000000000" pitchFamily="2" charset="-78"/>
              </a:rPr>
              <a:t>عدم استقبال داوطلبان از رشته های کاردانی</a:t>
            </a:r>
          </a:p>
          <a:p>
            <a:pPr algn="r" rtl="1">
              <a:lnSpc>
                <a:spcPct val="200000"/>
              </a:lnSpc>
            </a:pPr>
            <a:endParaRPr lang="fa-IR" sz="2400" dirty="0">
              <a:cs typeface="B Yekan" panose="00000400000000000000" pitchFamily="2" charset="-78"/>
            </a:endParaRPr>
          </a:p>
        </p:txBody>
      </p:sp>
      <p:sp>
        <p:nvSpPr>
          <p:cNvPr id="3" name="Rectangle 2"/>
          <p:cNvSpPr/>
          <p:nvPr/>
        </p:nvSpPr>
        <p:spPr>
          <a:xfrm>
            <a:off x="6051973" y="994431"/>
            <a:ext cx="4895892" cy="523220"/>
          </a:xfrm>
          <a:prstGeom prst="rect">
            <a:avLst/>
          </a:prstGeom>
        </p:spPr>
        <p:txBody>
          <a:bodyPr wrap="none">
            <a:spAutoFit/>
          </a:bodyPr>
          <a:lstStyle/>
          <a:p>
            <a:r>
              <a:rPr lang="fa-IR" sz="2800" dirty="0">
                <a:solidFill>
                  <a:srgbClr val="002A01"/>
                </a:solidFill>
                <a:effectLst>
                  <a:outerShdw blurRad="38100" dist="38100" dir="2700000" algn="tl">
                    <a:srgbClr val="000000">
                      <a:alpha val="43137"/>
                    </a:srgbClr>
                  </a:outerShdw>
                </a:effectLst>
                <a:cs typeface="B Titr" pitchFamily="2" charset="-78"/>
              </a:rPr>
              <a:t>ضعف  در پاسخگویی به نیازهای جامعه</a:t>
            </a:r>
            <a:endParaRPr lang="en-US" sz="2800" dirty="0"/>
          </a:p>
        </p:txBody>
      </p:sp>
      <p:sp>
        <p:nvSpPr>
          <p:cNvPr id="9" name="Content Placeholder 4"/>
          <p:cNvSpPr txBox="1">
            <a:spLocks/>
          </p:cNvSpPr>
          <p:nvPr/>
        </p:nvSpPr>
        <p:spPr>
          <a:xfrm>
            <a:off x="1927225" y="5730081"/>
            <a:ext cx="8588375" cy="525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defRPr/>
            </a:pPr>
            <a:r>
              <a:rPr lang="fa-IR" sz="2400" smtClean="0">
                <a:solidFill>
                  <a:srgbClr val="002A01"/>
                </a:solidFill>
                <a:effectLst>
                  <a:outerShdw blurRad="38100" dist="38100" dir="2700000" algn="tl">
                    <a:srgbClr val="000000">
                      <a:alpha val="43137"/>
                    </a:srgbClr>
                  </a:outerShdw>
                </a:effectLst>
                <a:cs typeface="B Yekan" panose="00000400000000000000" pitchFamily="2" charset="-78"/>
              </a:rPr>
              <a:t>مساله کاهش اقبال به علوم پایه و آینده تولید علم</a:t>
            </a:r>
            <a:endParaRPr lang="fa-IR" sz="2400" dirty="0">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337686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2837FC4-299B-4683-B39E-4CF70CEC116A}" type="slidenum">
              <a:rPr lang="en-US" smtClean="0"/>
              <a:t>95</a:t>
            </a:fld>
            <a:endParaRPr lang="en-US"/>
          </a:p>
        </p:txBody>
      </p:sp>
      <p:graphicFrame>
        <p:nvGraphicFramePr>
          <p:cNvPr id="5" name="Chart 4"/>
          <p:cNvGraphicFramePr>
            <a:graphicFrameLocks/>
          </p:cNvGraphicFramePr>
          <p:nvPr>
            <p:extLst/>
          </p:nvPr>
        </p:nvGraphicFramePr>
        <p:xfrm>
          <a:off x="2345768" y="1706693"/>
          <a:ext cx="7966953" cy="464285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265035" y="1264927"/>
            <a:ext cx="6064481" cy="369332"/>
          </a:xfrm>
          <a:prstGeom prst="rect">
            <a:avLst/>
          </a:prstGeom>
        </p:spPr>
        <p:txBody>
          <a:bodyPr wrap="none">
            <a:spAutoFit/>
          </a:bodyPr>
          <a:lstStyle/>
          <a:p>
            <a:r>
              <a:rPr lang="fa-IR" dirty="0">
                <a:solidFill>
                  <a:srgbClr val="002A01"/>
                </a:solidFill>
                <a:effectLst>
                  <a:outerShdw blurRad="38100" dist="38100" dir="2700000" algn="tl">
                    <a:srgbClr val="000000">
                      <a:alpha val="43137"/>
                    </a:srgbClr>
                  </a:outerShdw>
                </a:effectLst>
                <a:cs typeface="B Titr" pitchFamily="2" charset="-78"/>
              </a:rPr>
              <a:t>آموزش‌های مهارتی در نظام آموزش عالی کشور و عدم استقبال داوطلبان</a:t>
            </a:r>
            <a:endParaRPr lang="fa-IR" dirty="0"/>
          </a:p>
        </p:txBody>
      </p:sp>
    </p:spTree>
    <p:extLst>
      <p:ext uri="{BB962C8B-B14F-4D97-AF65-F5344CB8AC3E}">
        <p14:creationId xmlns:p14="http://schemas.microsoft.com/office/powerpoint/2010/main" val="256275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779598" y="281709"/>
            <a:ext cx="8304311" cy="983468"/>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400" dirty="0" smtClean="0">
                <a:solidFill>
                  <a:srgbClr val="002A01"/>
                </a:solidFill>
                <a:effectLst>
                  <a:outerShdw blurRad="38100" dist="38100" dir="2700000" algn="tl">
                    <a:srgbClr val="000000">
                      <a:alpha val="43137"/>
                    </a:srgbClr>
                  </a:outerShdw>
                </a:effectLst>
                <a:cs typeface="B Titr" pitchFamily="2" charset="-78"/>
              </a:rPr>
              <a:t>ناکارآمدی </a:t>
            </a:r>
            <a:r>
              <a:rPr lang="fa-IR" sz="2400" dirty="0">
                <a:solidFill>
                  <a:srgbClr val="002A01"/>
                </a:solidFill>
                <a:effectLst>
                  <a:outerShdw blurRad="38100" dist="38100" dir="2700000" algn="tl">
                    <a:srgbClr val="000000">
                      <a:alpha val="43137"/>
                    </a:srgbClr>
                  </a:outerShdw>
                </a:effectLst>
                <a:cs typeface="B Titr" pitchFamily="2" charset="-78"/>
              </a:rPr>
              <a:t>در نظام حکمرانی و اداره دانشگاه</a:t>
            </a:r>
            <a:r>
              <a:rPr lang="fa-IR" sz="2600" dirty="0">
                <a:solidFill>
                  <a:srgbClr val="0070C0"/>
                </a:solidFill>
                <a:effectLst>
                  <a:outerShdw blurRad="38100" dist="38100" dir="2700000" algn="tl">
                    <a:srgbClr val="000000">
                      <a:alpha val="43137"/>
                    </a:srgbClr>
                  </a:outerShdw>
                </a:effectLst>
                <a:cs typeface="B Titr" pitchFamily="2" charset="-78"/>
              </a:rPr>
              <a:t> </a:t>
            </a:r>
            <a:endParaRPr lang="en-US" sz="2000" dirty="0">
              <a:solidFill>
                <a:srgbClr val="FF0000"/>
              </a:solidFill>
              <a:effectLst>
                <a:outerShdw blurRad="38100" dist="38100" dir="2700000" algn="tl">
                  <a:srgbClr val="000000">
                    <a:alpha val="43137"/>
                  </a:srgbClr>
                </a:outerShdw>
              </a:effectLst>
              <a:cs typeface="B Titr" pitchFamily="2" charset="-78"/>
            </a:endParaRPr>
          </a:p>
        </p:txBody>
      </p:sp>
      <p:sp>
        <p:nvSpPr>
          <p:cNvPr id="2" name="Slide Number Placeholder 1"/>
          <p:cNvSpPr>
            <a:spLocks noGrp="1"/>
          </p:cNvSpPr>
          <p:nvPr>
            <p:ph type="sldNum" sz="quarter" idx="12"/>
          </p:nvPr>
        </p:nvSpPr>
        <p:spPr/>
        <p:txBody>
          <a:bodyPr/>
          <a:lstStyle/>
          <a:p>
            <a:fld id="{A2837FC4-299B-4683-B39E-4CF70CEC116A}" type="slidenum">
              <a:rPr lang="en-US" smtClean="0"/>
              <a:t>96</a:t>
            </a:fld>
            <a:endParaRPr lang="en-US"/>
          </a:p>
        </p:txBody>
      </p:sp>
      <p:sp>
        <p:nvSpPr>
          <p:cNvPr id="23" name="Title 1"/>
          <p:cNvSpPr>
            <a:spLocks noGrp="1"/>
          </p:cNvSpPr>
          <p:nvPr>
            <p:ph type="title" idx="4294967295"/>
          </p:nvPr>
        </p:nvSpPr>
        <p:spPr>
          <a:xfrm>
            <a:off x="0" y="1377950"/>
            <a:ext cx="10275888" cy="887413"/>
          </a:xfrm>
        </p:spPr>
        <p:txBody>
          <a:bodyPr>
            <a:normAutofit/>
          </a:bodyPr>
          <a:lstStyle/>
          <a:p>
            <a:pPr algn="r" rtl="1"/>
            <a:r>
              <a:rPr lang="fa-IR" sz="2800" b="1" dirty="0" smtClean="0">
                <a:cs typeface="B Mitra" panose="00000400000000000000" pitchFamily="2" charset="-78"/>
              </a:rPr>
              <a:t>نسبت‌ها</a:t>
            </a:r>
            <a:endParaRPr lang="en-US" sz="2800" b="1" dirty="0">
              <a:cs typeface="B Mitra" panose="00000400000000000000" pitchFamily="2" charset="-78"/>
            </a:endParaRPr>
          </a:p>
        </p:txBody>
      </p:sp>
      <p:graphicFrame>
        <p:nvGraphicFramePr>
          <p:cNvPr id="25" name="Content Placeholder 9"/>
          <p:cNvGraphicFramePr>
            <a:graphicFrameLocks noGrp="1"/>
          </p:cNvGraphicFramePr>
          <p:nvPr>
            <p:ph idx="4294967295"/>
            <p:extLst/>
          </p:nvPr>
        </p:nvGraphicFramePr>
        <p:xfrm>
          <a:off x="6882511" y="3086735"/>
          <a:ext cx="4797425" cy="354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0" name="Table 29"/>
          <p:cNvGraphicFramePr>
            <a:graphicFrameLocks noGrp="1"/>
          </p:cNvGraphicFramePr>
          <p:nvPr>
            <p:extLst/>
          </p:nvPr>
        </p:nvGraphicFramePr>
        <p:xfrm>
          <a:off x="646687" y="1991046"/>
          <a:ext cx="5791118" cy="2200275"/>
        </p:xfrm>
        <a:graphic>
          <a:graphicData uri="http://schemas.openxmlformats.org/drawingml/2006/table">
            <a:tbl>
              <a:tblPr rtl="1"/>
              <a:tblGrid>
                <a:gridCol w="4315968">
                  <a:extLst>
                    <a:ext uri="{9D8B030D-6E8A-4147-A177-3AD203B41FA5}">
                      <a16:colId xmlns="" xmlns:a16="http://schemas.microsoft.com/office/drawing/2014/main" val="2275766459"/>
                    </a:ext>
                  </a:extLst>
                </a:gridCol>
                <a:gridCol w="1475150">
                  <a:extLst>
                    <a:ext uri="{9D8B030D-6E8A-4147-A177-3AD203B41FA5}">
                      <a16:colId xmlns="" xmlns:a16="http://schemas.microsoft.com/office/drawing/2014/main" val="4234844492"/>
                    </a:ext>
                  </a:extLst>
                </a:gridCol>
              </a:tblGrid>
              <a:tr h="400050">
                <a:tc>
                  <a:txBody>
                    <a:bodyPr/>
                    <a:lstStyle/>
                    <a:p>
                      <a:pPr lvl="1" algn="ctr" rtl="1" fontAlgn="ctr"/>
                      <a:r>
                        <a:rPr lang="fa-IR" sz="2000" u="none" strike="noStrike" dirty="0">
                          <a:effectLst/>
                          <a:cs typeface="B Yekan" panose="00000400000000000000" pitchFamily="2" charset="-78"/>
                        </a:rPr>
                        <a:t>بودجه کل به هیات علمی</a:t>
                      </a:r>
                      <a:endParaRPr lang="fa-IR" sz="2000" b="1"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tc>
                  <a:txBody>
                    <a:bodyPr/>
                    <a:lstStyle/>
                    <a:p>
                      <a:pPr lvl="1" algn="ctr" rtl="1" fontAlgn="ctr"/>
                      <a:r>
                        <a:rPr lang="en-US" sz="2000" u="none" strike="noStrike" dirty="0">
                          <a:effectLst/>
                          <a:cs typeface="B Yekan" panose="00000400000000000000" pitchFamily="2" charset="-78"/>
                        </a:rPr>
                        <a:t>13,003</a:t>
                      </a:r>
                      <a:endParaRPr lang="en-US" sz="2000" b="0"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extLst>
                  <a:ext uri="{0D108BD9-81ED-4DB2-BD59-A6C34878D82A}">
                    <a16:rowId xmlns="" xmlns:a16="http://schemas.microsoft.com/office/drawing/2014/main" val="3271582497"/>
                  </a:ext>
                </a:extLst>
              </a:tr>
              <a:tr h="600075">
                <a:tc>
                  <a:txBody>
                    <a:bodyPr/>
                    <a:lstStyle/>
                    <a:p>
                      <a:pPr lvl="1" algn="ctr" rtl="1" fontAlgn="ctr"/>
                      <a:r>
                        <a:rPr lang="fa-IR" sz="2000" u="none" strike="noStrike" dirty="0">
                          <a:effectLst/>
                          <a:cs typeface="B Yekan" panose="00000400000000000000" pitchFamily="2" charset="-78"/>
                        </a:rPr>
                        <a:t>بودجه هزینه ای (مستمر) به هیات علمی</a:t>
                      </a:r>
                      <a:endParaRPr lang="fa-IR" sz="2000" b="1"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tc>
                  <a:txBody>
                    <a:bodyPr/>
                    <a:lstStyle/>
                    <a:p>
                      <a:pPr lvl="1" algn="ctr" rtl="1" fontAlgn="ctr"/>
                      <a:r>
                        <a:rPr lang="en-US" sz="2000" u="none" strike="noStrike" dirty="0">
                          <a:effectLst/>
                          <a:cs typeface="B Yekan" panose="00000400000000000000" pitchFamily="2" charset="-78"/>
                        </a:rPr>
                        <a:t>11,251</a:t>
                      </a:r>
                      <a:endParaRPr lang="en-US" sz="2000" b="0"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extLst>
                  <a:ext uri="{0D108BD9-81ED-4DB2-BD59-A6C34878D82A}">
                    <a16:rowId xmlns="" xmlns:a16="http://schemas.microsoft.com/office/drawing/2014/main" val="3037197824"/>
                  </a:ext>
                </a:extLst>
              </a:tr>
              <a:tr h="600075">
                <a:tc>
                  <a:txBody>
                    <a:bodyPr/>
                    <a:lstStyle/>
                    <a:p>
                      <a:pPr lvl="1" algn="ctr" rtl="1" fontAlgn="ctr"/>
                      <a:r>
                        <a:rPr lang="fa-IR" sz="2000" u="none" strike="noStrike" dirty="0">
                          <a:effectLst/>
                          <a:cs typeface="B Yekan" panose="00000400000000000000" pitchFamily="2" charset="-78"/>
                        </a:rPr>
                        <a:t>هزینه ای عمومی به ازای هیات علمی</a:t>
                      </a:r>
                      <a:endParaRPr lang="fa-IR" sz="2000" b="1"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tc>
                  <a:txBody>
                    <a:bodyPr/>
                    <a:lstStyle/>
                    <a:p>
                      <a:pPr lvl="1" algn="ctr" rtl="1" fontAlgn="ctr"/>
                      <a:r>
                        <a:rPr lang="en-US" sz="2000" u="none" strike="noStrike" dirty="0">
                          <a:effectLst/>
                          <a:cs typeface="B Yekan" panose="00000400000000000000" pitchFamily="2" charset="-78"/>
                        </a:rPr>
                        <a:t>9,236</a:t>
                      </a:r>
                      <a:endParaRPr lang="en-US" sz="2000" b="0"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extLst>
                  <a:ext uri="{0D108BD9-81ED-4DB2-BD59-A6C34878D82A}">
                    <a16:rowId xmlns="" xmlns:a16="http://schemas.microsoft.com/office/drawing/2014/main" val="1506586570"/>
                  </a:ext>
                </a:extLst>
              </a:tr>
              <a:tr h="600075">
                <a:tc>
                  <a:txBody>
                    <a:bodyPr/>
                    <a:lstStyle/>
                    <a:p>
                      <a:pPr lvl="1" algn="ctr" rtl="1" fontAlgn="ctr"/>
                      <a:r>
                        <a:rPr lang="fa-IR" sz="2000" u="none" strike="noStrike" dirty="0">
                          <a:effectLst/>
                          <a:cs typeface="B Yekan" panose="00000400000000000000" pitchFamily="2" charset="-78"/>
                        </a:rPr>
                        <a:t>اختصاصی به ازای هیات علمی</a:t>
                      </a:r>
                      <a:endParaRPr lang="fa-IR" sz="2000" b="1"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tc>
                  <a:txBody>
                    <a:bodyPr/>
                    <a:lstStyle/>
                    <a:p>
                      <a:pPr lvl="1" algn="ctr" rtl="1" fontAlgn="ctr"/>
                      <a:r>
                        <a:rPr lang="en-US" sz="2000" u="none" strike="noStrike" dirty="0">
                          <a:effectLst/>
                          <a:cs typeface="B Yekan" panose="00000400000000000000" pitchFamily="2" charset="-78"/>
                        </a:rPr>
                        <a:t>2,015</a:t>
                      </a:r>
                      <a:endParaRPr lang="en-US" sz="2000" b="0" i="0" u="none" strike="noStrike" dirty="0">
                        <a:solidFill>
                          <a:srgbClr val="000000"/>
                        </a:solidFill>
                        <a:effectLst/>
                        <a:latin typeface="B Nazanin" panose="00000400000000000000" pitchFamily="2" charset="-78"/>
                        <a:cs typeface="B Yekan" panose="00000400000000000000" pitchFamily="2" charset="-78"/>
                      </a:endParaRPr>
                    </a:p>
                  </a:txBody>
                  <a:tcPr marL="9525" marR="9525" marT="9525" marB="0" anchor="ctr"/>
                </a:tc>
                <a:extLst>
                  <a:ext uri="{0D108BD9-81ED-4DB2-BD59-A6C34878D82A}">
                    <a16:rowId xmlns="" xmlns:a16="http://schemas.microsoft.com/office/drawing/2014/main" val="1738971176"/>
                  </a:ext>
                </a:extLst>
              </a:tr>
            </a:tbl>
          </a:graphicData>
        </a:graphic>
      </p:graphicFrame>
      <p:sp>
        <p:nvSpPr>
          <p:cNvPr id="31" name="TextBox 30"/>
          <p:cNvSpPr txBox="1"/>
          <p:nvPr/>
        </p:nvSpPr>
        <p:spPr>
          <a:xfrm>
            <a:off x="646687" y="1683269"/>
            <a:ext cx="1447800" cy="307777"/>
          </a:xfrm>
          <a:prstGeom prst="rect">
            <a:avLst/>
          </a:prstGeom>
          <a:noFill/>
        </p:spPr>
        <p:txBody>
          <a:bodyPr wrap="square" rtlCol="0">
            <a:spAutoFit/>
          </a:bodyPr>
          <a:lstStyle/>
          <a:p>
            <a:pPr algn="r" rtl="1"/>
            <a:r>
              <a:rPr lang="fa-IR" sz="1400" dirty="0">
                <a:effectLst>
                  <a:outerShdw blurRad="38100" dist="38100" dir="2700000" algn="tl">
                    <a:srgbClr val="000000">
                      <a:alpha val="43137"/>
                    </a:srgbClr>
                  </a:outerShdw>
                </a:effectLst>
                <a:cs typeface="B Yekan" panose="00000400000000000000" pitchFamily="2" charset="-78"/>
              </a:rPr>
              <a:t>میلیون  ریال </a:t>
            </a:r>
            <a:r>
              <a:rPr lang="en-US" sz="1400" dirty="0">
                <a:effectLst>
                  <a:outerShdw blurRad="38100" dist="38100" dir="2700000" algn="tl">
                    <a:srgbClr val="000000">
                      <a:alpha val="43137"/>
                    </a:srgbClr>
                  </a:outerShdw>
                </a:effectLst>
                <a:cs typeface="B Yekan" panose="00000400000000000000" pitchFamily="2" charset="-78"/>
              </a:rPr>
              <a:t>1401</a:t>
            </a:r>
          </a:p>
        </p:txBody>
      </p:sp>
      <p:sp>
        <p:nvSpPr>
          <p:cNvPr id="32" name="Title 1"/>
          <p:cNvSpPr txBox="1">
            <a:spLocks/>
          </p:cNvSpPr>
          <p:nvPr/>
        </p:nvSpPr>
        <p:spPr>
          <a:xfrm>
            <a:off x="2281608" y="1190710"/>
            <a:ext cx="4033450" cy="8884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fa-IR" sz="2800" b="1" dirty="0" smtClean="0">
                <a:cs typeface="B Mitra" panose="00000400000000000000" pitchFamily="2" charset="-78"/>
              </a:rPr>
              <a:t>وزارت علوم، تحقیقات و فناوری</a:t>
            </a:r>
            <a:endParaRPr lang="en-US" sz="2800" b="1" dirty="0">
              <a:cs typeface="B Mitra" panose="00000400000000000000" pitchFamily="2" charset="-78"/>
            </a:endParaRPr>
          </a:p>
        </p:txBody>
      </p:sp>
    </p:spTree>
    <p:extLst>
      <p:ext uri="{BB962C8B-B14F-4D97-AF65-F5344CB8AC3E}">
        <p14:creationId xmlns:p14="http://schemas.microsoft.com/office/powerpoint/2010/main" val="62861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2359152" y="281709"/>
            <a:ext cx="7724757" cy="1070841"/>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600" dirty="0" smtClean="0">
                <a:solidFill>
                  <a:srgbClr val="002A01"/>
                </a:solidFill>
                <a:effectLst>
                  <a:outerShdw blurRad="38100" dist="38100" dir="2700000" algn="tl">
                    <a:srgbClr val="000000">
                      <a:alpha val="43137"/>
                    </a:srgbClr>
                  </a:outerShdw>
                </a:effectLst>
                <a:cs typeface="B Titr" pitchFamily="2" charset="-78"/>
              </a:rPr>
              <a:t>ضعف  </a:t>
            </a:r>
            <a:r>
              <a:rPr lang="fa-IR" sz="2600" dirty="0">
                <a:solidFill>
                  <a:srgbClr val="002A01"/>
                </a:solidFill>
                <a:effectLst>
                  <a:outerShdw blurRad="38100" dist="38100" dir="2700000" algn="tl">
                    <a:srgbClr val="000000">
                      <a:alpha val="43137"/>
                    </a:srgbClr>
                  </a:outerShdw>
                </a:effectLst>
                <a:cs typeface="B Titr" pitchFamily="2" charset="-78"/>
              </a:rPr>
              <a:t>در پاسخگویی به نیازهای جامعه</a:t>
            </a:r>
          </a:p>
        </p:txBody>
      </p:sp>
      <p:graphicFrame>
        <p:nvGraphicFramePr>
          <p:cNvPr id="20" name="Content Placeholder 3"/>
          <p:cNvGraphicFramePr>
            <a:graphicFrameLocks/>
          </p:cNvGraphicFramePr>
          <p:nvPr>
            <p:extLst>
              <p:ext uri="{D42A27DB-BD31-4B8C-83A1-F6EECF244321}">
                <p14:modId xmlns:p14="http://schemas.microsoft.com/office/powerpoint/2010/main" val="2842076961"/>
              </p:ext>
            </p:extLst>
          </p:nvPr>
        </p:nvGraphicFramePr>
        <p:xfrm>
          <a:off x="867820" y="2028826"/>
          <a:ext cx="10295480" cy="3945475"/>
        </p:xfrm>
        <a:graphic>
          <a:graphicData uri="http://schemas.openxmlformats.org/drawingml/2006/table">
            <a:tbl>
              <a:tblPr rtl="1" firstRow="1" firstCol="1" bandRow="1">
                <a:tableStyleId>{7DF18680-E054-41AD-8BC1-D1AEF772440D}</a:tableStyleId>
              </a:tblPr>
              <a:tblGrid>
                <a:gridCol w="648430">
                  <a:extLst>
                    <a:ext uri="{9D8B030D-6E8A-4147-A177-3AD203B41FA5}">
                      <a16:colId xmlns="" xmlns:a16="http://schemas.microsoft.com/office/drawing/2014/main" val="20000"/>
                    </a:ext>
                  </a:extLst>
                </a:gridCol>
                <a:gridCol w="935490">
                  <a:extLst>
                    <a:ext uri="{9D8B030D-6E8A-4147-A177-3AD203B41FA5}">
                      <a16:colId xmlns="" xmlns:a16="http://schemas.microsoft.com/office/drawing/2014/main" val="20001"/>
                    </a:ext>
                  </a:extLst>
                </a:gridCol>
                <a:gridCol w="791960">
                  <a:extLst>
                    <a:ext uri="{9D8B030D-6E8A-4147-A177-3AD203B41FA5}">
                      <a16:colId xmlns="" xmlns:a16="http://schemas.microsoft.com/office/drawing/2014/main" val="20002"/>
                    </a:ext>
                  </a:extLst>
                </a:gridCol>
                <a:gridCol w="791960">
                  <a:extLst>
                    <a:ext uri="{9D8B030D-6E8A-4147-A177-3AD203B41FA5}">
                      <a16:colId xmlns="" xmlns:a16="http://schemas.microsoft.com/office/drawing/2014/main" val="20003"/>
                    </a:ext>
                  </a:extLst>
                </a:gridCol>
                <a:gridCol w="791960">
                  <a:extLst>
                    <a:ext uri="{9D8B030D-6E8A-4147-A177-3AD203B41FA5}">
                      <a16:colId xmlns="" xmlns:a16="http://schemas.microsoft.com/office/drawing/2014/main" val="20004"/>
                    </a:ext>
                  </a:extLst>
                </a:gridCol>
                <a:gridCol w="791960">
                  <a:extLst>
                    <a:ext uri="{9D8B030D-6E8A-4147-A177-3AD203B41FA5}">
                      <a16:colId xmlns="" xmlns:a16="http://schemas.microsoft.com/office/drawing/2014/main" val="20005"/>
                    </a:ext>
                  </a:extLst>
                </a:gridCol>
                <a:gridCol w="791960">
                  <a:extLst>
                    <a:ext uri="{9D8B030D-6E8A-4147-A177-3AD203B41FA5}">
                      <a16:colId xmlns="" xmlns:a16="http://schemas.microsoft.com/office/drawing/2014/main" val="20006"/>
                    </a:ext>
                  </a:extLst>
                </a:gridCol>
                <a:gridCol w="791960">
                  <a:extLst>
                    <a:ext uri="{9D8B030D-6E8A-4147-A177-3AD203B41FA5}">
                      <a16:colId xmlns="" xmlns:a16="http://schemas.microsoft.com/office/drawing/2014/main" val="20007"/>
                    </a:ext>
                  </a:extLst>
                </a:gridCol>
                <a:gridCol w="791960">
                  <a:extLst>
                    <a:ext uri="{9D8B030D-6E8A-4147-A177-3AD203B41FA5}">
                      <a16:colId xmlns="" xmlns:a16="http://schemas.microsoft.com/office/drawing/2014/main" val="20008"/>
                    </a:ext>
                  </a:extLst>
                </a:gridCol>
                <a:gridCol w="791960">
                  <a:extLst>
                    <a:ext uri="{9D8B030D-6E8A-4147-A177-3AD203B41FA5}">
                      <a16:colId xmlns="" xmlns:a16="http://schemas.microsoft.com/office/drawing/2014/main" val="20009"/>
                    </a:ext>
                  </a:extLst>
                </a:gridCol>
                <a:gridCol w="791960">
                  <a:extLst>
                    <a:ext uri="{9D8B030D-6E8A-4147-A177-3AD203B41FA5}">
                      <a16:colId xmlns="" xmlns:a16="http://schemas.microsoft.com/office/drawing/2014/main" val="20010"/>
                    </a:ext>
                  </a:extLst>
                </a:gridCol>
                <a:gridCol w="791960">
                  <a:extLst>
                    <a:ext uri="{9D8B030D-6E8A-4147-A177-3AD203B41FA5}">
                      <a16:colId xmlns="" xmlns:a16="http://schemas.microsoft.com/office/drawing/2014/main" val="20011"/>
                    </a:ext>
                  </a:extLst>
                </a:gridCol>
                <a:gridCol w="791960">
                  <a:extLst>
                    <a:ext uri="{9D8B030D-6E8A-4147-A177-3AD203B41FA5}">
                      <a16:colId xmlns="" xmlns:a16="http://schemas.microsoft.com/office/drawing/2014/main" val="20012"/>
                    </a:ext>
                  </a:extLst>
                </a:gridCol>
              </a:tblGrid>
              <a:tr h="670895">
                <a:tc rowSpan="2">
                  <a:txBody>
                    <a:bodyPr/>
                    <a:lstStyle/>
                    <a:p>
                      <a:pPr algn="ctr" rtl="1">
                        <a:lnSpc>
                          <a:spcPct val="107000"/>
                        </a:lnSpc>
                        <a:spcAft>
                          <a:spcPts val="0"/>
                        </a:spcAft>
                      </a:pPr>
                      <a:r>
                        <a:rPr lang="fa-IR" sz="1600" dirty="0">
                          <a:effectLst/>
                          <a:cs typeface="B Yekan" panose="00000400000000000000" pitchFamily="2" charset="-78"/>
                        </a:rPr>
                        <a:t>عنوان</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gridSpan="3">
                  <a:txBody>
                    <a:bodyPr/>
                    <a:lstStyle/>
                    <a:p>
                      <a:pPr algn="ctr" rtl="1">
                        <a:lnSpc>
                          <a:spcPct val="107000"/>
                        </a:lnSpc>
                        <a:spcAft>
                          <a:spcPts val="0"/>
                        </a:spcAft>
                      </a:pPr>
                      <a:r>
                        <a:rPr lang="fa-IR" sz="1600" dirty="0">
                          <a:effectLst/>
                          <a:cs typeface="B Yekan" panose="00000400000000000000" pitchFamily="2" charset="-78"/>
                        </a:rPr>
                        <a:t>کاردانی </a:t>
                      </a:r>
                    </a:p>
                    <a:p>
                      <a:pPr algn="ctr" rtl="1">
                        <a:lnSpc>
                          <a:spcPct val="107000"/>
                        </a:lnSpc>
                        <a:spcAft>
                          <a:spcPts val="0"/>
                        </a:spcAft>
                      </a:pPr>
                      <a:r>
                        <a:rPr lang="fa-IR" sz="1600" dirty="0">
                          <a:effectLst/>
                          <a:cs typeface="B Yekan" panose="00000400000000000000" pitchFamily="2" charset="-78"/>
                        </a:rPr>
                        <a:t>(آزمون فنی و حرفه ای‌ها)</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hMerge="1">
                  <a:txBody>
                    <a:bodyPr/>
                    <a:lstStyle/>
                    <a:p>
                      <a:pPr rtl="1"/>
                      <a:endParaRPr lang="fa-IR"/>
                    </a:p>
                  </a:txBody>
                  <a:tcPr/>
                </a:tc>
                <a:tc hMerge="1">
                  <a:txBody>
                    <a:bodyPr/>
                    <a:lstStyle/>
                    <a:p>
                      <a:pPr rtl="1"/>
                      <a:endParaRPr lang="fa-IR"/>
                    </a:p>
                  </a:txBody>
                  <a:tcPr/>
                </a:tc>
                <a:tc gridSpan="3">
                  <a:txBody>
                    <a:bodyPr/>
                    <a:lstStyle/>
                    <a:p>
                      <a:pPr algn="ctr" rtl="1">
                        <a:lnSpc>
                          <a:spcPct val="107000"/>
                        </a:lnSpc>
                        <a:spcAft>
                          <a:spcPts val="0"/>
                        </a:spcAft>
                      </a:pPr>
                      <a:r>
                        <a:rPr lang="fa-IR" sz="1600" dirty="0">
                          <a:effectLst/>
                          <a:cs typeface="B Yekan" panose="00000400000000000000" pitchFamily="2" charset="-78"/>
                        </a:rPr>
                        <a:t>کارشناسی ناپیوسته</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hMerge="1">
                  <a:txBody>
                    <a:bodyPr/>
                    <a:lstStyle/>
                    <a:p>
                      <a:pPr rtl="1"/>
                      <a:endParaRPr lang="fa-IR"/>
                    </a:p>
                  </a:txBody>
                  <a:tcPr/>
                </a:tc>
                <a:tc hMerge="1">
                  <a:txBody>
                    <a:bodyPr/>
                    <a:lstStyle/>
                    <a:p>
                      <a:pPr rtl="1"/>
                      <a:endParaRPr lang="fa-IR"/>
                    </a:p>
                  </a:txBody>
                  <a:tcPr/>
                </a:tc>
                <a:tc gridSpan="3">
                  <a:txBody>
                    <a:bodyPr/>
                    <a:lstStyle/>
                    <a:p>
                      <a:pPr algn="ctr" rtl="1">
                        <a:lnSpc>
                          <a:spcPct val="107000"/>
                        </a:lnSpc>
                        <a:spcAft>
                          <a:spcPts val="0"/>
                        </a:spcAft>
                      </a:pPr>
                      <a:r>
                        <a:rPr lang="fa-IR" sz="1600" dirty="0">
                          <a:effectLst/>
                          <a:cs typeface="B Yekan" panose="00000400000000000000" pitchFamily="2" charset="-78"/>
                        </a:rPr>
                        <a:t>کارشناسی</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hMerge="1">
                  <a:txBody>
                    <a:bodyPr/>
                    <a:lstStyle/>
                    <a:p>
                      <a:pPr rtl="1"/>
                      <a:endParaRPr lang="fa-IR"/>
                    </a:p>
                  </a:txBody>
                  <a:tcPr/>
                </a:tc>
                <a:tc hMerge="1">
                  <a:txBody>
                    <a:bodyPr/>
                    <a:lstStyle/>
                    <a:p>
                      <a:pPr rtl="1"/>
                      <a:endParaRPr lang="fa-IR"/>
                    </a:p>
                  </a:txBody>
                  <a:tcPr/>
                </a:tc>
                <a:tc gridSpan="3">
                  <a:txBody>
                    <a:bodyPr/>
                    <a:lstStyle/>
                    <a:p>
                      <a:pPr algn="ctr" rtl="1">
                        <a:lnSpc>
                          <a:spcPct val="107000"/>
                        </a:lnSpc>
                        <a:spcAft>
                          <a:spcPts val="0"/>
                        </a:spcAft>
                      </a:pPr>
                      <a:r>
                        <a:rPr lang="fa-IR" sz="1600" dirty="0">
                          <a:effectLst/>
                          <a:cs typeface="B Yekan" panose="00000400000000000000" pitchFamily="2" charset="-78"/>
                        </a:rPr>
                        <a:t>اختلاف ثبت نام شدگان و ظرفیت اعلام شده</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hMerge="1">
                  <a:txBody>
                    <a:bodyPr/>
                    <a:lstStyle/>
                    <a:p>
                      <a:pPr rtl="1"/>
                      <a:endParaRPr lang="fa-IR"/>
                    </a:p>
                  </a:txBody>
                  <a:tcPr/>
                </a:tc>
                <a:tc hMerge="1">
                  <a:txBody>
                    <a:bodyPr/>
                    <a:lstStyle/>
                    <a:p>
                      <a:pPr rtl="1"/>
                      <a:endParaRPr lang="fa-IR"/>
                    </a:p>
                  </a:txBody>
                  <a:tcPr/>
                </a:tc>
                <a:extLst>
                  <a:ext uri="{0D108BD9-81ED-4DB2-BD59-A6C34878D82A}">
                    <a16:rowId xmlns="" xmlns:a16="http://schemas.microsoft.com/office/drawing/2014/main" val="10000"/>
                  </a:ext>
                </a:extLst>
              </a:tr>
              <a:tr h="894527">
                <a:tc vMerge="1">
                  <a:txBody>
                    <a:bodyPr/>
                    <a:lstStyle/>
                    <a:p>
                      <a:pPr rtl="1"/>
                      <a:endParaRPr lang="fa-IR"/>
                    </a:p>
                  </a:txBody>
                  <a:tcPr/>
                </a:tc>
                <a:tc>
                  <a:txBody>
                    <a:bodyPr/>
                    <a:lstStyle/>
                    <a:p>
                      <a:pPr algn="ctr" rtl="1">
                        <a:lnSpc>
                          <a:spcPct val="107000"/>
                        </a:lnSpc>
                        <a:spcAft>
                          <a:spcPts val="0"/>
                        </a:spcAft>
                      </a:pPr>
                      <a:r>
                        <a:rPr lang="fa-IR" sz="1600" dirty="0">
                          <a:effectLst/>
                          <a:cs typeface="B Yekan" panose="00000400000000000000" pitchFamily="2" charset="-78"/>
                        </a:rPr>
                        <a:t>ظرفیت</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پذیرفته شدگان</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ثبت نام شدگان</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ظرفیت</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پذیرفته شدگان</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a:effectLst/>
                          <a:cs typeface="B Yekan" panose="00000400000000000000" pitchFamily="2" charset="-78"/>
                        </a:rPr>
                        <a:t>ثبت نام شدگان</a:t>
                      </a:r>
                      <a:endParaRPr lang="en-US" sz="160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ظرفیت</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a:effectLst/>
                          <a:cs typeface="B Yekan" panose="00000400000000000000" pitchFamily="2" charset="-78"/>
                        </a:rPr>
                        <a:t>پذیرفته شدگان</a:t>
                      </a:r>
                      <a:endParaRPr lang="en-US" sz="160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a:effectLst/>
                          <a:cs typeface="B Yekan" panose="00000400000000000000" pitchFamily="2" charset="-78"/>
                        </a:rPr>
                        <a:t>ثبت نام شدگان</a:t>
                      </a:r>
                      <a:endParaRPr lang="en-US" sz="160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600" dirty="0">
                          <a:effectLst/>
                          <a:cs typeface="B Yekan" panose="00000400000000000000" pitchFamily="2" charset="-78"/>
                        </a:rPr>
                        <a:t>کاردانی</a:t>
                      </a:r>
                      <a:endParaRPr lang="en-US" sz="16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200" dirty="0">
                          <a:effectLst/>
                          <a:cs typeface="B Yekan" panose="00000400000000000000" pitchFamily="2" charset="-78"/>
                        </a:rPr>
                        <a:t>کارشناسی</a:t>
                      </a:r>
                      <a:endParaRPr lang="en-US" sz="1200" dirty="0">
                        <a:effectLst/>
                        <a:cs typeface="B Yekan" panose="00000400000000000000" pitchFamily="2" charset="-78"/>
                      </a:endParaRPr>
                    </a:p>
                    <a:p>
                      <a:pPr algn="ctr" rtl="1">
                        <a:lnSpc>
                          <a:spcPct val="107000"/>
                        </a:lnSpc>
                        <a:spcAft>
                          <a:spcPts val="0"/>
                        </a:spcAft>
                      </a:pPr>
                      <a:r>
                        <a:rPr lang="fa-IR" sz="1200" dirty="0">
                          <a:effectLst/>
                          <a:cs typeface="B Yekan" panose="00000400000000000000" pitchFamily="2" charset="-78"/>
                        </a:rPr>
                        <a:t>ناپیوسته</a:t>
                      </a:r>
                      <a:endParaRPr lang="en-US" sz="12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07000"/>
                        </a:lnSpc>
                        <a:spcAft>
                          <a:spcPts val="0"/>
                        </a:spcAft>
                      </a:pPr>
                      <a:r>
                        <a:rPr lang="fa-IR" sz="1200" dirty="0">
                          <a:effectLst/>
                          <a:cs typeface="B Yekan" panose="00000400000000000000" pitchFamily="2" charset="-78"/>
                        </a:rPr>
                        <a:t>کارشناسی </a:t>
                      </a:r>
                      <a:endParaRPr lang="en-US" sz="1200" dirty="0">
                        <a:solidFill>
                          <a:srgbClr val="663300"/>
                        </a:solidFill>
                        <a:effectLst/>
                        <a:latin typeface="Calibri"/>
                        <a:ea typeface="Calibri"/>
                        <a:cs typeface="B Yekan" panose="00000400000000000000" pitchFamily="2" charset="-78"/>
                      </a:endParaRPr>
                    </a:p>
                  </a:txBody>
                  <a:tcPr marL="68580" marR="68580" marT="0" marB="0" anchor="ctr"/>
                </a:tc>
                <a:extLst>
                  <a:ext uri="{0D108BD9-81ED-4DB2-BD59-A6C34878D82A}">
                    <a16:rowId xmlns="" xmlns:a16="http://schemas.microsoft.com/office/drawing/2014/main" val="10001"/>
                  </a:ext>
                </a:extLst>
              </a:tr>
              <a:tr h="793351">
                <a:tc>
                  <a:txBody>
                    <a:bodyPr/>
                    <a:lstStyle/>
                    <a:p>
                      <a:pPr algn="ctr" rtl="1">
                        <a:lnSpc>
                          <a:spcPct val="150000"/>
                        </a:lnSpc>
                        <a:spcAft>
                          <a:spcPts val="0"/>
                        </a:spcAft>
                      </a:pPr>
                      <a:r>
                        <a:rPr lang="fa-IR" sz="1400" dirty="0">
                          <a:effectLst/>
                          <a:cs typeface="B Yekan" panose="00000400000000000000" pitchFamily="2" charset="-78"/>
                        </a:rPr>
                        <a:t>جمع کل</a:t>
                      </a:r>
                      <a:endParaRPr lang="en-US" sz="14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137857</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79795</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59687</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65764</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28551</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15040</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6661</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7251</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2593</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-78170</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-50724</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-4068</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10002"/>
                  </a:ext>
                </a:extLst>
              </a:tr>
              <a:tr h="793351">
                <a:tc>
                  <a:txBody>
                    <a:bodyPr/>
                    <a:lstStyle/>
                    <a:p>
                      <a:pPr algn="ctr" rtl="1">
                        <a:lnSpc>
                          <a:spcPct val="150000"/>
                        </a:lnSpc>
                        <a:spcAft>
                          <a:spcPts val="0"/>
                        </a:spcAft>
                      </a:pPr>
                      <a:r>
                        <a:rPr lang="fa-IR" sz="1400" dirty="0">
                          <a:effectLst/>
                          <a:cs typeface="B Yekan" panose="00000400000000000000" pitchFamily="2" charset="-78"/>
                        </a:rPr>
                        <a:t>روزانه</a:t>
                      </a:r>
                      <a:endParaRPr lang="en-US" sz="14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96582</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62897</a:t>
                      </a:r>
                      <a:endParaRPr lang="en-US" sz="180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53204</a:t>
                      </a:r>
                      <a:endParaRPr lang="en-US" sz="180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47668</a:t>
                      </a:r>
                      <a:endParaRPr lang="en-US" sz="180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23887</a:t>
                      </a:r>
                      <a:endParaRPr lang="en-US" sz="180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12974</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4465</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4826</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1907</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-43378</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-34694</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-2558</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10003"/>
                  </a:ext>
                </a:extLst>
              </a:tr>
              <a:tr h="793351">
                <a:tc>
                  <a:txBody>
                    <a:bodyPr/>
                    <a:lstStyle/>
                    <a:p>
                      <a:pPr algn="ctr" rtl="1">
                        <a:lnSpc>
                          <a:spcPct val="150000"/>
                        </a:lnSpc>
                        <a:spcAft>
                          <a:spcPts val="0"/>
                        </a:spcAft>
                      </a:pPr>
                      <a:r>
                        <a:rPr lang="fa-IR" sz="1400" dirty="0">
                          <a:effectLst/>
                          <a:cs typeface="B Yekan" panose="00000400000000000000" pitchFamily="2" charset="-78"/>
                        </a:rPr>
                        <a:t>شبانه</a:t>
                      </a:r>
                      <a:endParaRPr lang="en-US" sz="1400" dirty="0">
                        <a:solidFill>
                          <a:srgbClr val="663300"/>
                        </a:solidFill>
                        <a:effectLst/>
                        <a:latin typeface="Calibri"/>
                        <a:ea typeface="Calibri"/>
                        <a:cs typeface="B Yekan" panose="00000400000000000000" pitchFamily="2" charset="-78"/>
                      </a:endParaRPr>
                    </a:p>
                  </a:txBody>
                  <a:tcPr marL="68580" marR="68580" marT="0" marB="0" anchor="ctr"/>
                </a:tc>
                <a:tc>
                  <a:txBody>
                    <a:bodyPr/>
                    <a:lstStyle/>
                    <a:p>
                      <a:pPr algn="ctr" rtl="1">
                        <a:lnSpc>
                          <a:spcPct val="150000"/>
                        </a:lnSpc>
                        <a:spcAft>
                          <a:spcPts val="0"/>
                        </a:spcAft>
                      </a:pPr>
                      <a:r>
                        <a:rPr lang="en-US" sz="18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41275</a:t>
                      </a:r>
                      <a:endParaRPr lang="en-US" sz="180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16898</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6483</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18096</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4664</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2066</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2195</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2424</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686</a:t>
                      </a:r>
                      <a:endParaRPr lang="en-US" sz="1800" dirty="0">
                        <a:solidFill>
                          <a:srgbClr val="6633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-34792</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-16030</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rtl="1">
                        <a:lnSpc>
                          <a:spcPct val="150000"/>
                        </a:lnSpc>
                        <a:spcAft>
                          <a:spcPts val="0"/>
                        </a:spcAft>
                      </a:pPr>
                      <a:r>
                        <a:rPr lang="en-US" sz="1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-1509</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bl>
          </a:graphicData>
        </a:graphic>
      </p:graphicFrame>
      <p:sp>
        <p:nvSpPr>
          <p:cNvPr id="2" name="Rectangle 1"/>
          <p:cNvSpPr/>
          <p:nvPr/>
        </p:nvSpPr>
        <p:spPr>
          <a:xfrm>
            <a:off x="1475238" y="1716432"/>
            <a:ext cx="8705873" cy="369332"/>
          </a:xfrm>
          <a:prstGeom prst="rect">
            <a:avLst/>
          </a:prstGeom>
        </p:spPr>
        <p:txBody>
          <a:bodyPr wrap="square">
            <a:spAutoFit/>
          </a:bodyPr>
          <a:lstStyle/>
          <a:p>
            <a:pPr algn="r" rtl="1"/>
            <a:r>
              <a:rPr lang="fa-IR" dirty="0">
                <a:solidFill>
                  <a:srgbClr val="FF0000"/>
                </a:solidFill>
                <a:effectLst>
                  <a:outerShdw blurRad="38100" dist="38100" dir="2700000" algn="tl">
                    <a:srgbClr val="000000">
                      <a:alpha val="43137"/>
                    </a:srgbClr>
                  </a:outerShdw>
                </a:effectLst>
                <a:cs typeface="B Titr" panose="00000700000000000000" pitchFamily="2" charset="-78"/>
              </a:rPr>
              <a:t>تعداد افراد پذیرفته شده و ثبت نام شده بر حسب مقطع تحصیلی  در دانشگاه فنی و حرفه ای در سال 1400</a:t>
            </a:r>
            <a:endParaRPr lang="en-US" dirty="0">
              <a:solidFill>
                <a:srgbClr val="FF0000"/>
              </a:solidFill>
              <a:effectLst>
                <a:outerShdw blurRad="38100" dist="38100" dir="2700000" algn="tl">
                  <a:srgbClr val="000000">
                    <a:alpha val="43137"/>
                  </a:srgbClr>
                </a:outerShdw>
              </a:effectLst>
              <a:cs typeface="B Titr" panose="00000700000000000000" pitchFamily="2" charset="-78"/>
            </a:endParaRPr>
          </a:p>
        </p:txBody>
      </p:sp>
      <p:sp>
        <p:nvSpPr>
          <p:cNvPr id="4" name="Rectangle 3"/>
          <p:cNvSpPr/>
          <p:nvPr/>
        </p:nvSpPr>
        <p:spPr>
          <a:xfrm>
            <a:off x="2359152" y="1287881"/>
            <a:ext cx="7463711" cy="369332"/>
          </a:xfrm>
          <a:prstGeom prst="rect">
            <a:avLst/>
          </a:prstGeom>
        </p:spPr>
        <p:txBody>
          <a:bodyPr wrap="square">
            <a:spAutoFit/>
          </a:bodyPr>
          <a:lstStyle/>
          <a:p>
            <a:pPr lvl="0" algn="just" rtl="1">
              <a:defRPr/>
            </a:pPr>
            <a:r>
              <a:rPr lang="fa-IR" dirty="0">
                <a:solidFill>
                  <a:srgbClr val="002A01"/>
                </a:solidFill>
                <a:cs typeface="B Titr" pitchFamily="2" charset="-78"/>
              </a:rPr>
              <a:t>ضعف آموزش‌های مهارتی در نظام آموزش عالی کشور و عدم استقبال داوطلبان</a:t>
            </a:r>
          </a:p>
        </p:txBody>
      </p:sp>
      <p:sp>
        <p:nvSpPr>
          <p:cNvPr id="5" name="Slide Number Placeholder 4"/>
          <p:cNvSpPr>
            <a:spLocks noGrp="1"/>
          </p:cNvSpPr>
          <p:nvPr>
            <p:ph type="sldNum" sz="quarter" idx="12"/>
          </p:nvPr>
        </p:nvSpPr>
        <p:spPr/>
        <p:txBody>
          <a:bodyPr/>
          <a:lstStyle/>
          <a:p>
            <a:fld id="{A2837FC4-299B-4683-B39E-4CF70CEC116A}" type="slidenum">
              <a:rPr lang="en-US" smtClean="0"/>
              <a:t>97</a:t>
            </a:fld>
            <a:endParaRPr lang="en-US"/>
          </a:p>
        </p:txBody>
      </p:sp>
    </p:spTree>
    <p:extLst>
      <p:ext uri="{BB962C8B-B14F-4D97-AF65-F5344CB8AC3E}">
        <p14:creationId xmlns:p14="http://schemas.microsoft.com/office/powerpoint/2010/main" val="140934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4503592" y="1254418"/>
            <a:ext cx="5809129" cy="10759"/>
          </a:xfrm>
          <a:prstGeom prst="line">
            <a:avLst/>
          </a:prstGeom>
          <a:noFill/>
          <a:ln w="38100" cap="flat" cmpd="sng" algn="ctr">
            <a:solidFill>
              <a:srgbClr val="3E8853">
                <a:lumMod val="50000"/>
              </a:srgbClr>
            </a:solidFill>
            <a:prstDash val="solid"/>
            <a:miter lim="800000"/>
          </a:ln>
          <a:effectLst/>
        </p:spPr>
      </p:cxnSp>
      <p:sp>
        <p:nvSpPr>
          <p:cNvPr id="44" name="TextBox 43"/>
          <p:cNvSpPr txBox="1"/>
          <p:nvPr/>
        </p:nvSpPr>
        <p:spPr>
          <a:xfrm>
            <a:off x="2133600" y="281709"/>
            <a:ext cx="7950309" cy="1070841"/>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600" dirty="0" smtClean="0">
                <a:solidFill>
                  <a:srgbClr val="002A01"/>
                </a:solidFill>
                <a:effectLst>
                  <a:outerShdw blurRad="38100" dist="38100" dir="2700000" algn="tl">
                    <a:srgbClr val="000000">
                      <a:alpha val="43137"/>
                    </a:srgbClr>
                  </a:outerShdw>
                </a:effectLst>
                <a:cs typeface="B Titr" pitchFamily="2" charset="-78"/>
              </a:rPr>
              <a:t>ضعف  </a:t>
            </a:r>
            <a:r>
              <a:rPr lang="fa-IR" sz="2600" dirty="0">
                <a:solidFill>
                  <a:srgbClr val="002A01"/>
                </a:solidFill>
                <a:effectLst>
                  <a:outerShdw blurRad="38100" dist="38100" dir="2700000" algn="tl">
                    <a:srgbClr val="000000">
                      <a:alpha val="43137"/>
                    </a:srgbClr>
                  </a:outerShdw>
                </a:effectLst>
                <a:cs typeface="B Titr" pitchFamily="2" charset="-78"/>
              </a:rPr>
              <a:t>در پاسخگویی به نیازهای جامعه</a:t>
            </a:r>
          </a:p>
        </p:txBody>
      </p:sp>
      <p:sp>
        <p:nvSpPr>
          <p:cNvPr id="4" name="Rectangle 3"/>
          <p:cNvSpPr/>
          <p:nvPr/>
        </p:nvSpPr>
        <p:spPr>
          <a:xfrm>
            <a:off x="2340473" y="1508954"/>
            <a:ext cx="7463711" cy="369332"/>
          </a:xfrm>
          <a:prstGeom prst="rect">
            <a:avLst/>
          </a:prstGeom>
        </p:spPr>
        <p:txBody>
          <a:bodyPr wrap="square">
            <a:spAutoFit/>
          </a:bodyPr>
          <a:lstStyle/>
          <a:p>
            <a:pPr lvl="0" algn="just" rtl="1">
              <a:defRPr/>
            </a:pPr>
            <a:r>
              <a:rPr lang="fa-IR" dirty="0">
                <a:solidFill>
                  <a:srgbClr val="002A01"/>
                </a:solidFill>
                <a:cs typeface="B Titr" pitchFamily="2" charset="-78"/>
              </a:rPr>
              <a:t>ترکیب اقلام درآمد اختصاصی (درصد)</a:t>
            </a:r>
          </a:p>
        </p:txBody>
      </p:sp>
      <p:graphicFrame>
        <p:nvGraphicFramePr>
          <p:cNvPr id="22" name="Content Placeholder 3"/>
          <p:cNvGraphicFramePr>
            <a:graphicFrameLocks/>
          </p:cNvGraphicFramePr>
          <p:nvPr>
            <p:extLst/>
          </p:nvPr>
        </p:nvGraphicFramePr>
        <p:xfrm>
          <a:off x="1679827" y="2127535"/>
          <a:ext cx="8742362" cy="4710316"/>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98</a:t>
            </a:fld>
            <a:endParaRPr lang="en-US"/>
          </a:p>
        </p:txBody>
      </p:sp>
    </p:spTree>
    <p:extLst>
      <p:ext uri="{BB962C8B-B14F-4D97-AF65-F5344CB8AC3E}">
        <p14:creationId xmlns:p14="http://schemas.microsoft.com/office/powerpoint/2010/main" val="101528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049432" y="281709"/>
            <a:ext cx="9034477" cy="1565328"/>
          </a:xfrm>
          <a:prstGeom prst="rect">
            <a:avLst/>
          </a:prstGeom>
          <a:noFill/>
          <a:effectLst>
            <a:outerShdw blurRad="76200" dist="12700" dir="2700000" sy="-23000" kx="-800400" algn="bl"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rtlCol="0" anchor="t">
            <a:noAutofit/>
          </a:bodyPr>
          <a:lstStyle/>
          <a:p>
            <a:pPr lvl="0" algn="just" rtl="1">
              <a:defRPr/>
            </a:pPr>
            <a:r>
              <a:rPr lang="fa-IR" sz="2600" dirty="0" smtClean="0">
                <a:solidFill>
                  <a:srgbClr val="FF0000"/>
                </a:solidFill>
                <a:cs typeface="B Titr" pitchFamily="2" charset="-78"/>
              </a:rPr>
              <a:t>سهم پایین اقتصاد دانش بنیان</a:t>
            </a:r>
            <a:endParaRPr lang="fa-IR" sz="2600" dirty="0">
              <a:solidFill>
                <a:srgbClr val="FF0000"/>
              </a:solidFill>
              <a:cs typeface="B Titr" pitchFamily="2" charset="-78"/>
            </a:endParaRPr>
          </a:p>
          <a:p>
            <a:pPr lvl="0" algn="just" rtl="1">
              <a:defRPr/>
            </a:pPr>
            <a:r>
              <a:rPr lang="fa-IR" sz="2600" dirty="0">
                <a:solidFill>
                  <a:srgbClr val="002A01"/>
                </a:solidFill>
                <a:cs typeface="B Titr" pitchFamily="2" charset="-78"/>
              </a:rPr>
              <a:t>سهم پایین ارزش و خدمات محصولات دانش‌بنیان در تولید ناخالص داخلی</a:t>
            </a:r>
          </a:p>
          <a:p>
            <a:pPr lvl="0" algn="just" rtl="1">
              <a:defRPr/>
            </a:pPr>
            <a:endParaRPr lang="fa-IR" sz="2600" dirty="0">
              <a:solidFill>
                <a:srgbClr val="002A01"/>
              </a:solidFill>
              <a:cs typeface="B Titr" pitchFamily="2" charset="-78"/>
            </a:endParaRPr>
          </a:p>
          <a:p>
            <a:pPr lvl="0" algn="just" rtl="1">
              <a:defRPr/>
            </a:pPr>
            <a:r>
              <a:rPr lang="fa-IR" sz="2600" dirty="0">
                <a:solidFill>
                  <a:srgbClr val="0070C0"/>
                </a:solidFill>
                <a:cs typeface="B Titr" pitchFamily="2" charset="-78"/>
              </a:rPr>
              <a:t> </a:t>
            </a:r>
            <a:endParaRPr lang="en-US" sz="2000" dirty="0">
              <a:solidFill>
                <a:srgbClr val="FF0000"/>
              </a:solidFill>
              <a:cs typeface="B Titr" pitchFamily="2" charset="-78"/>
            </a:endParaRPr>
          </a:p>
        </p:txBody>
      </p:sp>
      <p:graphicFrame>
        <p:nvGraphicFramePr>
          <p:cNvPr id="20" name="Chart 19"/>
          <p:cNvGraphicFramePr>
            <a:graphicFrameLocks/>
          </p:cNvGraphicFramePr>
          <p:nvPr>
            <p:extLst/>
          </p:nvPr>
        </p:nvGraphicFramePr>
        <p:xfrm>
          <a:off x="1975104" y="1490472"/>
          <a:ext cx="8183880" cy="4809744"/>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A2837FC4-299B-4683-B39E-4CF70CEC116A}" type="slidenum">
              <a:rPr lang="en-US" smtClean="0"/>
              <a:t>99</a:t>
            </a:fld>
            <a:endParaRPr lang="en-US"/>
          </a:p>
        </p:txBody>
      </p:sp>
    </p:spTree>
    <p:extLst>
      <p:ext uri="{BB962C8B-B14F-4D97-AF65-F5344CB8AC3E}">
        <p14:creationId xmlns:p14="http://schemas.microsoft.com/office/powerpoint/2010/main" val="256854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1528</TotalTime>
  <Words>8702</Words>
  <Application>Microsoft Office PowerPoint</Application>
  <PresentationFormat>Widescreen</PresentationFormat>
  <Paragraphs>1844</Paragraphs>
  <Slides>106</Slides>
  <Notes>65</Notes>
  <HiddenSlides>0</HiddenSlides>
  <MMClips>0</MMClips>
  <ScaleCrop>false</ScaleCrop>
  <HeadingPairs>
    <vt:vector size="6" baseType="variant">
      <vt:variant>
        <vt:lpstr>Fonts Used</vt:lpstr>
      </vt:variant>
      <vt:variant>
        <vt:i4>22</vt:i4>
      </vt:variant>
      <vt:variant>
        <vt:lpstr>Theme</vt:lpstr>
      </vt:variant>
      <vt:variant>
        <vt:i4>1</vt:i4>
      </vt:variant>
      <vt:variant>
        <vt:lpstr>Slide Titles</vt:lpstr>
      </vt:variant>
      <vt:variant>
        <vt:i4>106</vt:i4>
      </vt:variant>
    </vt:vector>
  </HeadingPairs>
  <TitlesOfParts>
    <vt:vector size="129" baseType="lpstr">
      <vt:lpstr>2  Titr</vt:lpstr>
      <vt:lpstr>Arial</vt:lpstr>
      <vt:lpstr>Arial Narrow</vt:lpstr>
      <vt:lpstr>B Homa</vt:lpstr>
      <vt:lpstr>B Koodak</vt:lpstr>
      <vt:lpstr>B Lotus</vt:lpstr>
      <vt:lpstr>B Mitra</vt:lpstr>
      <vt:lpstr>B Nazanin</vt:lpstr>
      <vt:lpstr>B Titr</vt:lpstr>
      <vt:lpstr>B Yekan</vt:lpstr>
      <vt:lpstr>B Zar</vt:lpstr>
      <vt:lpstr>Calibri</vt:lpstr>
      <vt:lpstr>Calibri Light</vt:lpstr>
      <vt:lpstr>Courier New</vt:lpstr>
      <vt:lpstr>Lato</vt:lpstr>
      <vt:lpstr>Lato Light</vt:lpstr>
      <vt:lpstr>Lotus</vt:lpstr>
      <vt:lpstr>Symbol</vt:lpstr>
      <vt:lpstr>tahoma</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تامین منابع آموزش عالی</vt:lpstr>
      <vt:lpstr>تامین منابع آموزش عالی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ماده ٤٩ - دولت موظف است براى زمينه سازى و تربيت نيروى انسانى متخصص و متعهد، دانش مدار، خلاق و کارآفرین ، منطبق با نيازهاى نهضت نرم افزارى با هدف توسعه کمى و کيفى، از ابتداى برنامه چهارم اقدامات ذیل را در مأموریت ها و ساختار دانشگاهها و مؤسسات آموزش عالى براى پاسخگویی به نيازهاى بخش هاى مختلف کشور به انجام برساند: الف - دانشگاهها و مؤسسات آموزش عالى و پژوهشى دولتى و همچنين فرهنگستان هاى تخصصى که داراى مجوز از شوراى گسترش آموزش عالى وزارتخانه هاى علوم ، تحقيقات و فناورى و بهداشت، درمان و آموزش پزشکى و سایر مراجع قانونى ذى ربط مى باشند صرفاً براساس آیين نامه ها و مقررات ادار ى، مالى، استخدامى و تشکيلاتى خاص، مصوب هيأت هاى امناى مربوط که به تأیید وزراى علوم، تحقيقات و فناورى و بهداشت، درمان و آموزش پزشکى حسب مورد مى رسد، بدون الزام به رعایت قانون محاسبات عمومى، قانون استخدام کشورى و سایر قوانين ومقررات عمومى ادارى و مالى و استخدامى اداره خواهند شد و تا زمانى که آیين نامه ها و مقررات موردنياز به تصویب هيأت امناء نرسيده است طبق مقررات سابق عمل خواهد شد. اعتبارات هزینه اى از محل بودجه عمومى دولت براساس قيمت تمام شده به دستگاههاى اجرایی یادشده اختصاص مى یابد. اعتبارات هزینه اى، تملک دارایی هاى سرمایه اى و اختصاصى این مؤسسات کمک تلقى شده و پس از پرداخت به هزینه قطعى منظور مى گردد.</vt:lpstr>
      <vt:lpstr>ماده ٤٩ - دولت موظف است براى زمينه سازى و تربيت نيروى انسانى متخصص و متعهد، دانش مدار، خلاق و کارآفرین ، منطبق با نيازهاى نهضت نرم افزارى با هدف توسعه کمى و کيفى، از ابتداى برنامه چهارم اقدامات ذیل را در مأموریت ها و ساختار دانشگاهها و مؤسسات آموزش عالى براى پاسخگویی به نيازهاى بخش هاى مختلف کشور به انجام برساند: الف - دانشگاهها و مؤسسات آموزش عالى و پژوهشى دولتى و همچنين فرهنگستان هاى تخصصى که داراى مجوز از شوراى گسترش آموزش عالى وزارتخانه هاى علوم ، تحقيقات و فناورى و بهداشت، درمان و آموزش پزشکى و سایر مراجع قانونى ذى ربط مى باشند صرفاً براساس آیين نامه ها و مقررات ادارى، مالى، استخدامى و تشکيلاتى خاص، مصوب هيأت هاى امناى مربوط که به تأیید وزراى علوم، تحقيقات و فناورى و بهداشت، درمان و آموزش پزشکى حسب مورد مى رسد، بدون الزام به رعایت قانون محاسبات عمومى، قانون استخدام کشورى و سایر قوانين ومقررات عمومى ادارى و مالى و استخدامى اداره خواهند شد و تا زمانى که آیين نامه ها و مقررات موردنياز به تصویب هيأت امناء نرسيده است طبق مقررات سابق عمل خواهد شد. اعتبارات هزینه اى از محل بودجه عمومى دولت براساس قيمت تمام شده به دستگاههاى اجرایی یادشده اختصاص مى یابد. اعتبارات هزینه اى، تملک دارایی هاى سرمایه اى و اختصاصى این مؤسسات کمک تلقى شده و پس از پرداخت به هزینه قطعى منظور مى گردد.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نسبت‌ها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امیرحسین آقاجانی</dc:creator>
  <cp:lastModifiedBy>Amir</cp:lastModifiedBy>
  <cp:revision>44</cp:revision>
  <cp:lastPrinted>2023-05-22T06:49:28Z</cp:lastPrinted>
  <dcterms:created xsi:type="dcterms:W3CDTF">2023-05-22T06:49:02Z</dcterms:created>
  <dcterms:modified xsi:type="dcterms:W3CDTF">2023-05-25T05:11:20Z</dcterms:modified>
</cp:coreProperties>
</file>