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28" r:id="rId3"/>
  </p:sldMasterIdLst>
  <p:notesMasterIdLst>
    <p:notesMasterId r:id="rId35"/>
  </p:notesMasterIdLst>
  <p:sldIdLst>
    <p:sldId id="428" r:id="rId4"/>
    <p:sldId id="319" r:id="rId5"/>
    <p:sldId id="420" r:id="rId6"/>
    <p:sldId id="421" r:id="rId7"/>
    <p:sldId id="422" r:id="rId8"/>
    <p:sldId id="423" r:id="rId9"/>
    <p:sldId id="424" r:id="rId10"/>
    <p:sldId id="426" r:id="rId11"/>
    <p:sldId id="430" r:id="rId12"/>
    <p:sldId id="526" r:id="rId13"/>
    <p:sldId id="527" r:id="rId14"/>
    <p:sldId id="528" r:id="rId15"/>
    <p:sldId id="529" r:id="rId16"/>
    <p:sldId id="530" r:id="rId17"/>
    <p:sldId id="531" r:id="rId18"/>
    <p:sldId id="533" r:id="rId19"/>
    <p:sldId id="532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484" r:id="rId33"/>
    <p:sldId id="4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C-Ehsani" initials="EE" lastIdx="1" clrIdx="0">
    <p:extLst>
      <p:ext uri="{19B8F6BF-5375-455C-9EA6-DF929625EA0E}">
        <p15:presenceInfo xmlns:p15="http://schemas.microsoft.com/office/powerpoint/2012/main" userId="EDC-Ehsani" providerId="None"/>
      </p:ext>
    </p:extLst>
  </p:cmAuthor>
  <p:cmAuthor id="2" name="Win 10" initials="W1" lastIdx="5" clrIdx="1">
    <p:extLst>
      <p:ext uri="{19B8F6BF-5375-455C-9EA6-DF929625EA0E}">
        <p15:presenceInfo xmlns:p15="http://schemas.microsoft.com/office/powerpoint/2012/main" userId="Win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B5F"/>
    <a:srgbClr val="FF6600"/>
    <a:srgbClr val="C80043"/>
    <a:srgbClr val="000000"/>
    <a:srgbClr val="9933FF"/>
    <a:srgbClr val="FF6699"/>
    <a:srgbClr val="CC99FF"/>
    <a:srgbClr val="FFCCCC"/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E7A9-4177-4A78-A4CC-8F19DD3ECE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A8E29-5F21-4FE5-8C40-2B9E6D1F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12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58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9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37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1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4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783E8-B123-4CBC-8C1B-BE0599726E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6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48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5274639" y="1967600"/>
            <a:ext cx="3855600" cy="39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◦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667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69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52" name="Google Shape;52;p7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3788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904816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825832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41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8083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37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86D-7E6D-49C8-83F8-E447728E846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9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D156-16CF-4E47-ABC9-A50AA13EBD9E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1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1E72-E152-441F-B4CF-E38FA3E6BAFD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F90-5F58-4616-A785-EE9B3EE92DF9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7093-3C85-4B9D-9D35-B388F447DA1E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52E3-5992-4C46-9F74-1BFFA141A709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9" y="3889671"/>
            <a:ext cx="12187259" cy="2966636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9" y="2568416"/>
            <a:ext cx="12187259" cy="4289595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024" y="4551301"/>
            <a:ext cx="12187259" cy="2305156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379067" y="2111133"/>
            <a:ext cx="8457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067" y="3786736"/>
            <a:ext cx="8457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170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20B-9B99-411D-BD4F-A715D0CADA76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AAB5-FE3E-4C79-A98B-1D2511E24AE5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A72A-9F6C-42FF-A096-F854028EF6F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1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9A1F-777B-470E-B989-0C237E4F2DD5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6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B238-E029-4C39-ADC5-0AE46A15133B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75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12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11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0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7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7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52" name="Google Shape;52;p7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3788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3904816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825832" y="1967600"/>
            <a:ext cx="2536800" cy="39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◦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301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1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41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0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372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3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66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41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7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0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76" name="Google Shape;76;p10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1236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81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4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627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59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706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8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86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39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794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1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 bottom wave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7569" y="4777815"/>
            <a:ext cx="12209857" cy="2080183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16190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98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68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66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1499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52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5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09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75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174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9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67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6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5334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1pPr>
            <a:lvl2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2pPr>
            <a:lvl3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3pPr>
            <a:lvl4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4pPr>
            <a:lvl5pPr algn="just" rtl="1">
              <a:defRPr sz="1800" b="1">
                <a:solidFill>
                  <a:srgbClr val="336699"/>
                </a:solidFill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04004"/>
            <a:ext cx="10972800" cy="567679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1pPr>
            <a:lvl2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2pPr>
            <a:lvl3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3pPr>
            <a:lvl4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4pPr>
            <a:lvl5pPr algn="just" rtl="1">
              <a:defRPr sz="2800" b="1">
                <a:solidFill>
                  <a:srgbClr val="336699"/>
                </a:solidFill>
                <a:cs typeface="B Tit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5499563" y="6409134"/>
            <a:ext cx="6453088" cy="476250"/>
          </a:xfrm>
        </p:spPr>
        <p:txBody>
          <a:bodyPr/>
          <a:lstStyle>
            <a:lvl1pPr rtl="1">
              <a:defRPr sz="1100">
                <a:cs typeface="B Yekan" panose="00000400000000000000" pitchFamily="2" charset="-78"/>
              </a:defRPr>
            </a:lvl1pPr>
          </a:lstStyle>
          <a:p>
            <a:endParaRPr lang="fa-I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دبیرخانه هیات امنای دانشگاه های علوم پزشکی کلان منطقه هفت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omana.mui.ac.ir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05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277E22-2CAD-4EF7-B3D4-48977F543B2E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7536161" y="5013177"/>
            <a:ext cx="4322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25A2FF"/>
                </a:solidFill>
                <a:latin typeface="Arial" charset="0"/>
                <a:ea typeface="+mn-ea"/>
                <a:cs typeface="B Yekan" panose="00000400000000000000" pitchFamily="2" charset="-7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rtl="1"/>
            <a:endParaRPr lang="fa-IR" sz="1200" dirty="0"/>
          </a:p>
          <a:p>
            <a:pPr algn="r" rtl="1"/>
            <a:endParaRPr lang="fa-IR" sz="1200" dirty="0"/>
          </a:p>
          <a:p>
            <a:pPr rtl="1"/>
            <a:endParaRPr lang="es-ES" sz="11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400256" y="6309320"/>
            <a:ext cx="345832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6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7551" y="1898759"/>
            <a:ext cx="12209857" cy="4959229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41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9" y="3889671"/>
            <a:ext cx="12187259" cy="2966636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>
                  <a:alpha val="20000"/>
                </a:srgbClr>
              </a:gs>
              <a:gs pos="100000">
                <a:srgbClr val="FF866B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9" y="2568416"/>
            <a:ext cx="12187259" cy="4289595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  <a:alpha val="20000"/>
                </a:srgbClr>
              </a:gs>
              <a:gs pos="100000">
                <a:srgbClr val="FF6A00">
                  <a:alpha val="71764"/>
                  <a:alpha val="2000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024" y="4551301"/>
            <a:ext cx="12187259" cy="2305156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  <a:alpha val="20000"/>
                </a:srgbClr>
              </a:gs>
              <a:gs pos="100000">
                <a:srgbClr val="CC0000">
                  <a:alpha val="57254"/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379067" y="2111133"/>
            <a:ext cx="8457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067" y="3786736"/>
            <a:ext cx="8457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7360218" y="2040402"/>
            <a:ext cx="6872324" cy="2791213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426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621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71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733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930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0143-E098-41E1-A893-EF781C9212AF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EA42-691D-4FCB-93AB-7968E1676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  <p:sldLayoutId id="2147483772" r:id="rId44"/>
    <p:sldLayoutId id="2147483773" r:id="rId45"/>
    <p:sldLayoutId id="2147483774" r:id="rId46"/>
    <p:sldLayoutId id="2147483775" r:id="rId47"/>
    <p:sldLayoutId id="2147483776" r:id="rId48"/>
    <p:sldLayoutId id="2147483777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خوشنویسی عربی و اسلامی بسم الله هنر اسلامی سنتی و مدرن اسلامی است که در بسیاری از مباحث مانند ماه رمضان مورد استفاده قرار می گیرد ترجمه- بسم الله به نام خدا بخشنده ترین و مهرب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77" y="200722"/>
            <a:ext cx="8602895" cy="31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DE2DA-7162-DF81-F55F-B22A69F6E4DD}"/>
              </a:ext>
            </a:extLst>
          </p:cNvPr>
          <p:cNvSpPr txBox="1">
            <a:spLocks/>
          </p:cNvSpPr>
          <p:nvPr/>
        </p:nvSpPr>
        <p:spPr>
          <a:xfrm>
            <a:off x="1506878" y="3205104"/>
            <a:ext cx="8602894" cy="1857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fa-IR" sz="4400" b="1" dirty="0">
                <a:ln w="22225">
                  <a:noFill/>
                  <a:prstDash val="solid"/>
                </a:ln>
                <a:solidFill>
                  <a:srgbClr val="000000"/>
                </a:solidFill>
                <a:latin typeface="Calibri Light" panose="020F0302020204030204"/>
                <a:cs typeface="B Titr" panose="00000700000000000000" pitchFamily="2" charset="-78"/>
              </a:rPr>
              <a:t>کارگاه آموزشی </a:t>
            </a:r>
          </a:p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200" b="0" i="0" u="none" strike="noStrike" kern="120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ثبت مستندات اعتباربخشی آموزشی بیمارستانها و مراکز آموزشی درمانی</a:t>
            </a:r>
            <a:endParaRPr kumimoji="0" lang="en-US" sz="6200" b="0" i="0" u="none" strike="noStrike" kern="1200" cap="none" spc="0" normalizeH="0" baseline="0" noProof="0" dirty="0">
              <a:ln w="0"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718C8-57E7-1B1E-BBA2-007B1AEEBF98}"/>
              </a:ext>
            </a:extLst>
          </p:cNvPr>
          <p:cNvSpPr txBox="1">
            <a:spLocks/>
          </p:cNvSpPr>
          <p:nvPr/>
        </p:nvSpPr>
        <p:spPr>
          <a:xfrm>
            <a:off x="5167805" y="5982994"/>
            <a:ext cx="1856390" cy="518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>
                <a:ln w="0">
                  <a:solidFill>
                    <a:srgbClr val="660033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آبان 1403</a:t>
            </a:r>
            <a:endParaRPr lang="en-US" sz="1600" dirty="0">
              <a:ln w="0">
                <a:solidFill>
                  <a:srgbClr val="660033"/>
                </a:solidFill>
              </a:ln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370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9D25-4190-8814-AEC5-5FC5D6463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FAAB8-0802-4108-8E4D-D60C94002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75F6AD-DC0C-1C0B-EB77-B2EC7BA4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869576"/>
            <a:ext cx="9884141" cy="53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8DC6-7684-0A79-2017-09F909C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71542"/>
            <a:ext cx="8888413" cy="632068"/>
          </a:xfrm>
        </p:spPr>
        <p:txBody>
          <a:bodyPr/>
          <a:lstStyle/>
          <a:p>
            <a:pPr algn="ctr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با نام کاربری دبیر کمیته ارزیابی درونی بیمارستان واردشوید و در قسمت میزکار دوره اعتباربخشی را انتخاب کنید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6088E-D609-084F-3063-755BBD71D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16F7B31-DAF2-02F6-F898-E5A3ED3B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7" y="1272950"/>
            <a:ext cx="8648250" cy="50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0C86-FC59-B381-2B66-12181C75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83" y="326938"/>
            <a:ext cx="9757317" cy="698974"/>
          </a:xfrm>
        </p:spPr>
        <p:txBody>
          <a:bodyPr/>
          <a:lstStyle/>
          <a:p>
            <a:pPr algn="r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دوره اعتباربخشی باز شده در جدول قابل مشاهده است و روی انتخاب کلیک کنید که برای این دانشگاه تشکیل پرونده دهید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4DCD9-2956-6B48-70A4-90C7CE919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6A5B7BC-AEE9-76DE-3588-AB4493D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1"/>
            <a:ext cx="10515600" cy="49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194B-4CB2-6D32-B5A9-D6227E47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35" y="282333"/>
            <a:ext cx="8457200" cy="698974"/>
          </a:xfrm>
        </p:spPr>
        <p:txBody>
          <a:bodyPr/>
          <a:lstStyle/>
          <a:p>
            <a:pPr algn="r" rtl="1"/>
            <a:r>
              <a:rPr lang="fa-IR" sz="18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برروی دکمه تشکیل پرونده کلیک نمایید. </a:t>
            </a:r>
            <a:endParaRPr lang="en-US" sz="18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290E-B3D1-54E0-82A3-E3F97E269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6F48FE-8F5B-3755-5C86-BE9AC491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82" y="1619250"/>
            <a:ext cx="10080235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EC67-CE76-717F-57E9-3A1CF0C2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772987"/>
            <a:ext cx="8457200" cy="1046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6BA5F-06A9-DF80-257E-78A558E7F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D93D525-7A1D-C890-FAE8-9AA1E98C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" y="772987"/>
            <a:ext cx="10515600" cy="47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6C99-7D9C-F994-CD47-C9B24E507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650324"/>
            <a:ext cx="8457200" cy="538371"/>
          </a:xfrm>
        </p:spPr>
        <p:txBody>
          <a:bodyPr/>
          <a:lstStyle/>
          <a:p>
            <a:pPr algn="ctr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تایید تشکیل پرونده، صفحه تکمیل اطلاعات ضروری مطابق شکل زیرنمایش داده میشود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A63A-3522-A19A-5154-4A1A8652C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45797-EDE6-7109-1D61-6EB10ADA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8" y="1471274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170-A555-B760-8D02-846EE3E4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5EA30-9921-7A64-4C3A-B8B3A0D8E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941D0-D60D-8A72-E956-6B29401E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5" y="342632"/>
            <a:ext cx="11408129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D8D2-9F31-2F14-7D53-9DCA0280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38" y="427299"/>
            <a:ext cx="10717370" cy="743579"/>
          </a:xfrm>
        </p:spPr>
        <p:txBody>
          <a:bodyPr/>
          <a:lstStyle/>
          <a:p>
            <a:pPr algn="just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می شود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6789A-0487-14BE-4454-4DD806D2E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113E-AD3B-3CEF-DB45-3FC10B69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37" y="1640102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A125-E820-5C20-E54F-7277BED0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122" y="750685"/>
            <a:ext cx="9301008" cy="71012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07292-2585-CC7C-5CC3-3CB54AB12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EEBA1-C4C8-B014-1EC0-78A2B265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4635"/>
            <a:ext cx="10515600" cy="27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2513-9A86-8242-C630-F654B5E4B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686" y="393845"/>
            <a:ext cx="8457200" cy="587462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در کاربری کارشناس اعتباربخشی بیمارستانی دانشگاه...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7120E-4540-549F-7468-D8CD84BFE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0842C7-01C0-5406-A2B8-19648C12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088"/>
            <a:ext cx="10515600" cy="42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100831" y="3263536"/>
            <a:ext cx="9481351" cy="10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>
              <a:lnSpc>
                <a:spcPct val="200000"/>
              </a:lnSpc>
            </a:pPr>
            <a:br>
              <a:rPr lang="en-US" sz="4000" dirty="0">
                <a:cs typeface="B Titr" panose="00000700000000000000" pitchFamily="2" charset="-78"/>
              </a:rPr>
            </a:br>
            <a:br>
              <a:rPr lang="en-US" dirty="0"/>
            </a:br>
            <a:r>
              <a:rPr lang="fa-IR" sz="48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</a:t>
            </a:r>
            <a:br>
              <a:rPr lang="en-US" sz="4267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</a:br>
            <a:r>
              <a:rPr lang="fa-IR" sz="40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مستندات </a:t>
            </a:r>
            <a:r>
              <a:rPr lang="fa-IR" sz="36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استانداردهای اعتباربخشی آموزشی بیمارستان ها</a:t>
            </a:r>
            <a:endParaRPr sz="3733" dirty="0">
              <a:solidFill>
                <a:srgbClr val="FF6A00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38A3A-8D0F-22E0-AC7B-A788EB91E3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7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CDF5-B9D8-3FBA-F3D8-5DD794F7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141" y="772987"/>
            <a:ext cx="8457200" cy="154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46837-A8C8-3289-2F08-F6A03EB8E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A98114-80A7-DB4D-9CF8-A483500B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2289"/>
            <a:ext cx="10515600" cy="4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82B6-28BA-8264-EAFB-88D60E5D3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067" y="639172"/>
            <a:ext cx="8457200" cy="576311"/>
          </a:xfrm>
        </p:spPr>
        <p:txBody>
          <a:bodyPr/>
          <a:lstStyle/>
          <a:p>
            <a:pPr algn="just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وکارشناس اعتباربخشی بیمارستانی دانشگاه ثبت نتیجه میکند.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569D6-08CF-D251-7322-30AC6BE36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12DE3-2A84-00FB-86E2-766829FB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7" y="1396181"/>
            <a:ext cx="10739026" cy="49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5B91-2179-5924-50AE-BE5A99E1F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9" y="881977"/>
            <a:ext cx="11398362" cy="708069"/>
          </a:xfrm>
        </p:spPr>
        <p:txBody>
          <a:bodyPr/>
          <a:lstStyle/>
          <a:p>
            <a:pPr algn="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ثبت نتیجه دکمه تایید و ارسال به مرحله بعد را بزنید. و در صورت عودت ، عودت به مرحله قبل را بزنید.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26D3F-E98B-92B9-351D-D5A7FE63A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6ADC7BC-0178-C335-5C97-125A18E0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2086253"/>
            <a:ext cx="10515600" cy="2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3239-4260-B155-7B1D-CDDD70B35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215" y="523960"/>
            <a:ext cx="9333570" cy="654370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بعد از انجام تایید اولیه در کاربری دبیر کمیته ارزیابی درونی بیمارستان برای شروع ارزیابی درونی وارد شوید.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52F58-DA00-2643-9D89-2B78A37AC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53E905-D469-93EB-3D0A-53F7181D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466"/>
            <a:ext cx="10515600" cy="281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53D16-7B06-62A1-9E36-67AC1146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9936"/>
            <a:ext cx="10515600" cy="22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9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98BA-8E96-D022-162C-47452505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989" y="650323"/>
            <a:ext cx="8457200" cy="464799"/>
          </a:xfrm>
        </p:spPr>
        <p:txBody>
          <a:bodyPr/>
          <a:lstStyle/>
          <a:p>
            <a:pPr algn="ct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موارد ستاره دار استانداردهای الزامیست که باید حتما باید وارد شوند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599BA-E1D2-80A6-A006-F28463F10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2B3AC24-882A-011F-D38A-6E9F44C1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92" y="1386044"/>
            <a:ext cx="10507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5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4500-AEF1-B9E1-2459-A214B4EC3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122" y="483076"/>
            <a:ext cx="8457200" cy="516025"/>
          </a:xfrm>
        </p:spPr>
        <p:txBody>
          <a:bodyPr/>
          <a:lstStyle/>
          <a:p>
            <a:pPr algn="r" rtl="1"/>
            <a:r>
              <a:rPr lang="fa-IR" sz="24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برای هر سنجه اطلاعات را ثبت و مستندات را بارگزاری و ذخیره می نمایید</a:t>
            </a:r>
            <a:endParaRPr lang="en-US" sz="24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8C3F-6E84-6E90-E4E0-8735C46AF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768B9-7B4B-0CDB-263E-94AE3405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5" y="1128420"/>
            <a:ext cx="10458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6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7977-2730-FC48-FDBC-6B792C20B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89139-8993-F5E7-D005-B5EA2D251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E65EA-ACD1-F3D0-5503-D14D1F9A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EADD-D529-01F9-04B4-BC058CFA7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C1204-772E-854C-B00B-A8CDFF83C9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C1F55-579A-FF40-4D4D-9D11DEA9D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2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E3E-0E52-A136-E867-144133011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3BA5C-6270-EC17-CFCE-70C80A701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34E75-D0A5-CD9B-3B3C-85874198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022F-5523-7FD5-ACDB-45480F3C6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EAB8F-7852-238C-03A5-E0A3E6356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739-5040-8A75-5052-30CDA7E6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725" y="1666205"/>
            <a:ext cx="10194483" cy="4320204"/>
          </a:xfrm>
        </p:spPr>
        <p:txBody>
          <a:bodyPr/>
          <a:lstStyle/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صحیح و شفاف ثبت نماییم.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با همکاری بین بخشی و کار تیمی، داده ها و اطلاعات جامع ارائه و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اطلاعاتی قابل تایید 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verifiable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ثبت نماییم.(عدم تفاوت اطلاعات ارائه شده در خود ارزیابی و  ارزیابی بیرونی)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C2062-CD9B-4D03-B1E6-529BA11082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35560" y="188640"/>
            <a:ext cx="7704856" cy="86409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سامانه های مرکزی دانشگاه ویژه اعضا هیات علمی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8" y="1051620"/>
            <a:ext cx="9144000" cy="5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0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C2062-CD9B-4D03-B1E6-529BA110825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135560" y="188640"/>
            <a:ext cx="7704856" cy="86409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سامانه های مرکزی دانشگاه ویژه فراگیران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0" y="1065287"/>
            <a:ext cx="9144000" cy="5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معتبر 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valid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و همراستا با استاندارد مورد نظر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بروز(</a:t>
            </a:r>
            <a:r>
              <a:rPr lang="en-US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update</a:t>
            </a: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)ثبت نماییم.(اطلاعات یک سال اخیر و بروز شده در فاصله زمانی بین ارزیابی درونی و ارزیابی بیرونی)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های متنوع را از منابع مختلف با هم ادغام کنیم.(اطلاعات یکپارچه و با رعایت روال منطقی و نگارش صحیح) 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5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دسترسی امن به داده های اعتباربخشی فراهم کنیم.(مشخصاً چه کسانی به این اطلاعات دسترسی داشته باشند و نحوه دسترسی ارزیابان چگونه باشد)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مشاهده کنیم پیش از آنکه مشاهده شویم.(با توجه به نتایج دور قبلی اعتباربخشی و توصیه های دریافت شده و ارائه اطلاعات جدید، روند ارتقا و رشد را نشان دهیم)</a:t>
            </a: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در برنامه ریزی مصاحبه( با فراگیران و اساتید) حساسیت ها را مدنظر قرار دهیم.(اعلام عمومی و فراخوان کلی برای جلسات مصاحبه)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متنوع ارائه کنیم.(ارزشیابی ها،دستورالعمل ها ، مصوبات، برنامه ها، فرایندها، صورتجلسات، تصاویر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را منظم ارائه کنیم.(با شماره گذاری و ارتباط با متن و رعایت ارائه تعداد مناسب مستند برای هر استاندارد)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6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sz="4000" dirty="0">
                <a:solidFill>
                  <a:srgbClr val="FF6A00">
                    <a:lumMod val="50000"/>
                  </a:srgbClr>
                </a:solidFill>
                <a:latin typeface="Lato Black"/>
                <a:ea typeface="Lato Black"/>
                <a:cs typeface="B Titr" panose="00000700000000000000" pitchFamily="2" charset="-78"/>
                <a:sym typeface="Arial"/>
              </a:rPr>
              <a:t>وب سایت بیمارستان ویترین شماست</a:t>
            </a:r>
          </a:p>
          <a:p>
            <a:pPr indent="-575719" algn="ctr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b="1" kern="1200" dirty="0">
                <a:solidFill>
                  <a:srgbClr val="FF6A00">
                    <a:lumMod val="75000"/>
                  </a:srgbClr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(بروزرسانی مستندات و اخبار، بررسی لینک ها و ارائه لینک مستقیم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641" y="1339962"/>
            <a:ext cx="10304076" cy="4342767"/>
          </a:xfrm>
        </p:spPr>
        <p:txBody>
          <a:bodyPr/>
          <a:lstStyle/>
          <a:p>
            <a:pPr marL="101597" indent="0" algn="just" rtl="1">
              <a:lnSpc>
                <a:spcPct val="150000"/>
              </a:lnSpc>
              <a:buNone/>
            </a:pPr>
            <a:r>
              <a:rPr lang="fa-IR" sz="3733" b="1" dirty="0">
                <a:solidFill>
                  <a:srgbClr val="FF6A00">
                    <a:lumMod val="50000"/>
                  </a:srgbClr>
                </a:solidFill>
                <a:latin typeface="Lato Black"/>
                <a:ea typeface="Lato Black"/>
                <a:cs typeface="B Nazanin" panose="00000400000000000000" pitchFamily="2" charset="-78"/>
              </a:rPr>
              <a:t>به منظور حفظ هماهنگی در بازدید بیرونی، پس از جمع آوری مستندات صحیح ، تایید آنها در کمیته خود ارزیابی بیمارستان و ثبت مستندات در سامانه سجا، اطلاعات و دستاوردهای خود را در جلساتی با کارکنان، فراگیران و اعضای هیئت علمی در میان بگذاریم.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3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525821" y="1151467"/>
            <a:ext cx="8457200" cy="21646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/>
            <a:br>
              <a:rPr lang="en-US" sz="4000" dirty="0">
                <a:cs typeface="B Titr" panose="00000700000000000000" pitchFamily="2" charset="-78"/>
              </a:rPr>
            </a:br>
            <a:r>
              <a:rPr lang="fa-IR" sz="3733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سامانه جامع اعتباربخشی (سجا)</a:t>
            </a:r>
            <a:br>
              <a:rPr lang="en-US" sz="5867" dirty="0"/>
            </a:b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1B92A-3715-3696-0B21-91CC4BC68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821" y="3316111"/>
            <a:ext cx="8457200" cy="1046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https://saja.behdasht.gov.ir/</a:t>
            </a:r>
          </a:p>
        </p:txBody>
      </p:sp>
    </p:spTree>
    <p:extLst>
      <p:ext uri="{BB962C8B-B14F-4D97-AF65-F5344CB8AC3E}">
        <p14:creationId xmlns:p14="http://schemas.microsoft.com/office/powerpoint/2010/main" val="4142249660"/>
      </p:ext>
    </p:extLst>
  </p:cSld>
  <p:clrMapOvr>
    <a:masterClrMapping/>
  </p:clrMapOvr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3179</TotalTime>
  <Words>648</Words>
  <Application>Microsoft Office PowerPoint</Application>
  <PresentationFormat>Widescreen</PresentationFormat>
  <Paragraphs>50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Arial Rounded MT Bold</vt:lpstr>
      <vt:lpstr>B Nazanin</vt:lpstr>
      <vt:lpstr>B Titr</vt:lpstr>
      <vt:lpstr>B Yekan</vt:lpstr>
      <vt:lpstr>Calibri</vt:lpstr>
      <vt:lpstr>Calibri Light</vt:lpstr>
      <vt:lpstr>Lato Black</vt:lpstr>
      <vt:lpstr>Lato Light</vt:lpstr>
      <vt:lpstr>Silvia template</vt:lpstr>
      <vt:lpstr>1_Silvia template</vt:lpstr>
      <vt:lpstr>Office Theme</vt:lpstr>
      <vt:lpstr>PowerPoint Presentation</vt:lpstr>
      <vt:lpstr>   ویژگی های کلیدی  مستندات استانداردهای اعتباربخشی آموزشی بیمارستان ها</vt:lpstr>
      <vt:lpstr>ویژگی های کلیدی مستندات  </vt:lpstr>
      <vt:lpstr>ویژگی های کلیدی مستندات  </vt:lpstr>
      <vt:lpstr>ویژگی های کلیدی مستندات  </vt:lpstr>
      <vt:lpstr>ویژگی های کلیدی مستندات  </vt:lpstr>
      <vt:lpstr>PowerPoint Presentation</vt:lpstr>
      <vt:lpstr>PowerPoint Presentation</vt:lpstr>
      <vt:lpstr>  سامانه جامع اعتباربخشی (سجا) </vt:lpstr>
      <vt:lpstr>PowerPoint Presentation</vt:lpstr>
      <vt:lpstr>با نام کاربری دبیر کمیته ارزیابی درونی بیمارستان واردشوید و در قسمت میزکار دوره اعتباربخشی را انتخاب کنید</vt:lpstr>
      <vt:lpstr>دوره اعتباربخشی باز شده در جدول قابل مشاهده است و روی انتخاب کلیک کنید که برای این دانشگاه تشکیل پرونده دهید.</vt:lpstr>
      <vt:lpstr>برروی دکمه تشکیل پرونده کلیک نمایید. </vt:lpstr>
      <vt:lpstr>PowerPoint Presentation</vt:lpstr>
      <vt:lpstr>و بعد از تایید تشکیل پرونده، صفحه تکمیل اطلاعات ضروری مطابق شکل زیرنمایش داده میشود.</vt:lpstr>
      <vt:lpstr>PowerPoint Presentation</vt:lpstr>
      <vt:lpstr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 می شود.</vt:lpstr>
      <vt:lpstr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vt:lpstr>
      <vt:lpstr>در کاربری کارشناس اعتباربخشی بیمارستانی دانشگاه...</vt:lpstr>
      <vt:lpstr>PowerPoint Presentation</vt:lpstr>
      <vt:lpstr>وکارشناس اعتباربخشی بیمارستانی دانشگاه ثبت نتیجه میکند.</vt:lpstr>
      <vt:lpstr>و بعد از ثبت نتیجه دکمه تایید و ارسال به مرحله بعد را بزنید. و در صورت عودت ، عودت به مرحله قبل را بزنید.</vt:lpstr>
      <vt:lpstr>بعد از انجام تایید اولیه در کاربری دبیر کمیته ارزیابی درونی بیمارستان برای شروع ارزیابی درونی وارد شوید.</vt:lpstr>
      <vt:lpstr>موارد ستاره دار استانداردهای الزامیست که باید حتما باید وارد شوند</vt:lpstr>
      <vt:lpstr>برای هر سنجه اطلاعات را ثبت و مستندات را بارگزاری و ذخیره می نمایید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Asan</dc:creator>
  <cp:lastModifiedBy>EDC-Ehsani</cp:lastModifiedBy>
  <cp:revision>163</cp:revision>
  <dcterms:created xsi:type="dcterms:W3CDTF">2021-06-21T05:24:56Z</dcterms:created>
  <dcterms:modified xsi:type="dcterms:W3CDTF">2024-10-30T19:05:07Z</dcterms:modified>
</cp:coreProperties>
</file>